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462" r:id="rId2"/>
    <p:sldId id="463" r:id="rId3"/>
    <p:sldId id="464" r:id="rId4"/>
    <p:sldId id="411" r:id="rId5"/>
    <p:sldId id="469" r:id="rId6"/>
    <p:sldId id="406" r:id="rId7"/>
    <p:sldId id="470" r:id="rId8"/>
    <p:sldId id="472" r:id="rId9"/>
    <p:sldId id="471" r:id="rId10"/>
    <p:sldId id="473" r:id="rId11"/>
    <p:sldId id="474" r:id="rId12"/>
    <p:sldId id="475" r:id="rId13"/>
    <p:sldId id="476" r:id="rId14"/>
    <p:sldId id="478" r:id="rId15"/>
    <p:sldId id="477" r:id="rId16"/>
    <p:sldId id="479" r:id="rId17"/>
    <p:sldId id="501" r:id="rId18"/>
    <p:sldId id="507" r:id="rId19"/>
    <p:sldId id="502" r:id="rId20"/>
    <p:sldId id="503" r:id="rId21"/>
    <p:sldId id="504" r:id="rId22"/>
    <p:sldId id="505" r:id="rId23"/>
    <p:sldId id="506" r:id="rId24"/>
    <p:sldId id="515" r:id="rId25"/>
    <p:sldId id="523" r:id="rId26"/>
    <p:sldId id="524" r:id="rId27"/>
    <p:sldId id="516" r:id="rId28"/>
    <p:sldId id="517" r:id="rId29"/>
    <p:sldId id="518" r:id="rId30"/>
    <p:sldId id="519" r:id="rId31"/>
    <p:sldId id="520" r:id="rId32"/>
    <p:sldId id="514" r:id="rId33"/>
    <p:sldId id="513" r:id="rId34"/>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080808"/>
    <a:srgbClr val="B21E1F"/>
    <a:srgbClr val="333333"/>
    <a:srgbClr val="1C1C1C"/>
    <a:srgbClr val="000000"/>
    <a:srgbClr val="5F5F5F"/>
    <a:srgbClr val="FCFCFC"/>
    <a:srgbClr val="CCD0D1"/>
    <a:srgbClr val="EED56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12" d="100"/>
          <a:sy n="112" d="100"/>
        </p:scale>
        <p:origin x="-498" y="-78"/>
      </p:cViewPr>
      <p:guideLst>
        <p:guide orient="horz" pos="1657"/>
        <p:guide pos="2880"/>
      </p:guideLst>
    </p:cSldViewPr>
  </p:slideViewPr>
  <p:notesTextViewPr>
    <p:cViewPr>
      <p:scale>
        <a:sx n="125" d="100"/>
        <a:sy n="125"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pPr/>
              <a:t>2018-8-31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xmlns="" val="4082870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p:sp>
      <p:sp>
        <p:nvSpPr>
          <p:cNvPr id="307203" name="Rectangle 3"/>
          <p:cNvSpPr>
            <a:spLocks noGrp="1" noChangeArrowheads="1"/>
          </p:cNvSpPr>
          <p:nvPr>
            <p:ph type="body" idx="1"/>
          </p:nvPr>
        </p:nvSpPr>
        <p:spPr>
          <a:noFill/>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a:t>
            </a:fld>
            <a:endParaRPr lang="zh-CN" alt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q</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2018-8-31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457200" y="4767739"/>
            <a:ext cx="2133600" cy="272891"/>
          </a:xfrm>
        </p:spPr>
        <p:txBody>
          <a:bodyPr/>
          <a:lstStyle>
            <a:lvl1pPr>
              <a:defRPr/>
            </a:lvl1pPr>
          </a:lstStyle>
          <a:p>
            <a:pPr>
              <a:defRPr/>
            </a:pPr>
            <a:fld id="{DE70B8DF-5422-4B18-A9F2-AFF0EEE5A6ED}" type="datetimeFigureOut">
              <a:rPr lang="zh-CN" altLang="en-US"/>
              <a:pPr>
                <a:defRPr/>
              </a:pPr>
              <a:t>2018-8-31</a:t>
            </a:fld>
            <a:endParaRPr lang="en-US" altLang="zh-CN"/>
          </a:p>
        </p:txBody>
      </p:sp>
      <p:sp>
        <p:nvSpPr>
          <p:cNvPr id="3" name="页脚占位符 2"/>
          <p:cNvSpPr>
            <a:spLocks noGrp="1" noChangeArrowheads="1"/>
          </p:cNvSpPr>
          <p:nvPr>
            <p:ph type="ftr" sz="quarter" idx="11"/>
          </p:nvPr>
        </p:nvSpPr>
        <p:spPr>
          <a:xfrm>
            <a:off x="3124200" y="4767739"/>
            <a:ext cx="2895600" cy="272891"/>
          </a:xfrm>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xfrm>
            <a:off x="6553200" y="4767739"/>
            <a:ext cx="2133600" cy="272891"/>
          </a:xfrm>
        </p:spPr>
        <p:txBody>
          <a:bodyPr/>
          <a:lstStyle>
            <a:lvl1pPr>
              <a:defRPr/>
            </a:lvl1pPr>
          </a:lstStyle>
          <a:p>
            <a:pPr>
              <a:defRPr/>
            </a:pPr>
            <a:fld id="{4BB83657-1BC9-4C7B-AD8A-A97612FD5A9B}" type="slidenum">
              <a:rPr lang="zh-CN" altLang="en-US"/>
              <a:pPr>
                <a:defRPr/>
              </a:pPr>
              <a:t>‹#›</a:t>
            </a:fld>
            <a:endParaRPr lang="en-US" altLang="zh-CN"/>
          </a:p>
        </p:txBody>
      </p:sp>
    </p:spTree>
  </p:cSld>
  <p:clrMapOvr>
    <a:masterClrMapping/>
  </p:clrMapOvr>
  <p:transition spd="slow">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screen"/>
          <a:stretch>
            <a:fillRect/>
          </a:stretch>
        </p:blipFill>
        <p:spPr>
          <a:xfrm>
            <a:off x="0" y="584"/>
            <a:ext cx="9144000" cy="5142331"/>
          </a:xfrm>
          <a:prstGeom prst="rect">
            <a:avLst/>
          </a:prstGeom>
        </p:spPr>
      </p:pic>
      <p:pic>
        <p:nvPicPr>
          <p:cNvPr id="4" name="图片 3"/>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56403" b="3042"/>
          <a:stretch>
            <a:fillRect/>
          </a:stretch>
        </p:blipFill>
        <p:spPr>
          <a:xfrm>
            <a:off x="1" y="1"/>
            <a:ext cx="3840999" cy="4029912"/>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5205" r="5348"/>
          <a:stretch>
            <a:fillRect/>
          </a:stretch>
        </p:blipFill>
        <p:spPr>
          <a:xfrm>
            <a:off x="0" y="3327834"/>
            <a:ext cx="9162510" cy="1821094"/>
          </a:xfrm>
          <a:prstGeom prst="rect">
            <a:avLst/>
          </a:prstGeom>
        </p:spPr>
      </p:pic>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272300" y="3435846"/>
            <a:ext cx="1524242" cy="1359287"/>
          </a:xfrm>
          <a:prstGeom prst="rect">
            <a:avLst/>
          </a:prstGeom>
        </p:spPr>
      </p:pic>
      <p:pic>
        <p:nvPicPr>
          <p:cNvPr id="10" name="图片 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flipH="1">
            <a:off x="10922" y="1414431"/>
            <a:ext cx="2603919" cy="372906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1354" y="0"/>
            <a:ext cx="9141291" cy="5143500"/>
          </a:xfrm>
          <a:prstGeom prst="rect">
            <a:avLst/>
          </a:prstGeom>
        </p:spPr>
      </p:pic>
      <p:pic>
        <p:nvPicPr>
          <p:cNvPr id="2" name="图片 1"/>
          <p:cNvPicPr>
            <a:picLocks noChangeAspect="1"/>
          </p:cNvPicPr>
          <p:nvPr userDrawn="1"/>
        </p:nvPicPr>
        <p:blipFill>
          <a:blip r:embed="rId8"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ext Box 15"/>
          <p:cNvSpPr txBox="1">
            <a:spLocks noChangeArrowheads="1"/>
          </p:cNvSpPr>
          <p:nvPr/>
        </p:nvSpPr>
        <p:spPr bwMode="auto">
          <a:xfrm>
            <a:off x="5543550" y="1794510"/>
            <a:ext cx="454343" cy="291465"/>
          </a:xfrm>
          <a:prstGeom prst="rect">
            <a:avLst/>
          </a:prstGeom>
          <a:noFill/>
          <a:ln w="9525">
            <a:noFill/>
            <a:miter lim="800000"/>
          </a:ln>
        </p:spPr>
        <p:txBody>
          <a:bodyPr>
            <a:spAutoFit/>
          </a:bodyPr>
          <a:lstStyle/>
          <a:p>
            <a:r>
              <a:rPr lang="zh-CN" altLang="en-US" sz="100">
                <a:solidFill>
                  <a:srgbClr val="969696"/>
                </a:solidFill>
              </a:rPr>
              <a:t>素材风暴：</a:t>
            </a:r>
            <a:r>
              <a:rPr lang="en-US" altLang="zh-CN" sz="100">
                <a:solidFill>
                  <a:srgbClr val="969696"/>
                </a:solidFill>
              </a:rPr>
              <a:t>http://www.sucaifengbao.com/</a:t>
            </a:r>
          </a:p>
          <a:p>
            <a:r>
              <a:rPr lang="en-US" altLang="zh-CN" sz="100">
                <a:solidFill>
                  <a:srgbClr val="969696"/>
                </a:solidFill>
              </a:rPr>
              <a:t>PPT</a:t>
            </a:r>
            <a:r>
              <a:rPr lang="zh-CN" altLang="en-US" sz="100">
                <a:solidFill>
                  <a:srgbClr val="969696"/>
                </a:solidFill>
              </a:rPr>
              <a:t>模板：</a:t>
            </a:r>
            <a:r>
              <a:rPr lang="en-US" altLang="zh-CN" sz="100">
                <a:solidFill>
                  <a:srgbClr val="969696"/>
                </a:solidFill>
              </a:rPr>
              <a:t>http://ppt.sucaifengbao.com/</a:t>
            </a:r>
          </a:p>
          <a:p>
            <a:r>
              <a:rPr lang="en-US" altLang="zh-CN" sz="100">
                <a:solidFill>
                  <a:srgbClr val="969696"/>
                </a:solidFill>
              </a:rPr>
              <a:t>AE</a:t>
            </a:r>
            <a:r>
              <a:rPr lang="zh-CN" altLang="en-US" sz="100">
                <a:solidFill>
                  <a:srgbClr val="969696"/>
                </a:solidFill>
              </a:rPr>
              <a:t>视频：</a:t>
            </a:r>
            <a:r>
              <a:rPr lang="en-US" altLang="zh-CN" sz="100">
                <a:solidFill>
                  <a:srgbClr val="969696"/>
                </a:solidFill>
              </a:rPr>
              <a:t>http://ae.sucaifengbao.com/</a:t>
            </a:r>
          </a:p>
          <a:p>
            <a:r>
              <a:rPr lang="en-US" altLang="zh-CN" sz="100">
                <a:solidFill>
                  <a:srgbClr val="969696"/>
                </a:solidFill>
              </a:rPr>
              <a:t>PSD</a:t>
            </a:r>
            <a:r>
              <a:rPr lang="zh-CN" altLang="en-US" sz="100">
                <a:solidFill>
                  <a:srgbClr val="969696"/>
                </a:solidFill>
              </a:rPr>
              <a:t>素材：</a:t>
            </a:r>
            <a:r>
              <a:rPr lang="en-US" altLang="zh-CN" sz="100">
                <a:solidFill>
                  <a:srgbClr val="969696"/>
                </a:solidFill>
              </a:rPr>
              <a:t>http://www.sucaifengbao.com/html/psd/</a:t>
            </a:r>
          </a:p>
          <a:p>
            <a:r>
              <a:rPr lang="zh-CN" altLang="en-US" sz="100">
                <a:solidFill>
                  <a:srgbClr val="969696"/>
                </a:solidFill>
              </a:rPr>
              <a:t>矢量素材：</a:t>
            </a:r>
            <a:r>
              <a:rPr lang="en-US" altLang="zh-CN" sz="100">
                <a:solidFill>
                  <a:srgbClr val="969696"/>
                </a:solidFill>
              </a:rPr>
              <a:t>http://www.sucaifengbao.com/html/vector/</a:t>
            </a:r>
          </a:p>
          <a:p>
            <a:r>
              <a:rPr lang="en-US" altLang="zh-CN" sz="100">
                <a:solidFill>
                  <a:srgbClr val="969696"/>
                </a:solidFill>
              </a:rPr>
              <a:t>Flash</a:t>
            </a:r>
            <a:r>
              <a:rPr lang="zh-CN" altLang="en-US" sz="100">
                <a:solidFill>
                  <a:srgbClr val="969696"/>
                </a:solidFill>
              </a:rPr>
              <a:t>素材：</a:t>
            </a:r>
            <a:r>
              <a:rPr lang="en-US" altLang="zh-CN" sz="100">
                <a:solidFill>
                  <a:srgbClr val="969696"/>
                </a:solidFill>
              </a:rPr>
              <a:t>http://www.sucaifengbao.com/html/flash/</a:t>
            </a:r>
          </a:p>
          <a:p>
            <a:r>
              <a:rPr lang="zh-CN" altLang="en-US" sz="100">
                <a:solidFill>
                  <a:srgbClr val="969696"/>
                </a:solidFill>
              </a:rPr>
              <a:t>图片素材：</a:t>
            </a:r>
            <a:r>
              <a:rPr lang="en-US" altLang="zh-CN" sz="100">
                <a:solidFill>
                  <a:srgbClr val="969696"/>
                </a:solidFill>
              </a:rPr>
              <a:t>http://www.sucaifengbao.com/html/photo/</a:t>
            </a:r>
          </a:p>
          <a:p>
            <a:r>
              <a:rPr lang="en-US" altLang="zh-CN" sz="100">
                <a:solidFill>
                  <a:srgbClr val="969696"/>
                </a:solidFill>
              </a:rPr>
              <a:t>PS</a:t>
            </a:r>
            <a:r>
              <a:rPr lang="zh-CN" altLang="en-US" sz="100">
                <a:solidFill>
                  <a:srgbClr val="969696"/>
                </a:solidFill>
              </a:rPr>
              <a:t>插件：</a:t>
            </a:r>
            <a:r>
              <a:rPr lang="en-US" altLang="zh-CN" sz="100">
                <a:solidFill>
                  <a:srgbClr val="969696"/>
                </a:solidFill>
              </a:rPr>
              <a:t>http://www.sucaifengbao.com/html/pschajian/</a:t>
            </a:r>
            <a:endParaRPr lang="zh-CN" altLang="en-US" sz="100">
              <a:solidFill>
                <a:srgbClr val="969696"/>
              </a:solidFill>
            </a:endParaRPr>
          </a:p>
        </p:txBody>
      </p:sp>
      <p:pic>
        <p:nvPicPr>
          <p:cNvPr id="26626" name="Picture 2"/>
          <p:cNvPicPr>
            <a:picLocks noChangeAspect="1" noChangeArrowheads="1"/>
          </p:cNvPicPr>
          <p:nvPr/>
        </p:nvPicPr>
        <p:blipFill>
          <a:blip r:embed="rId3" cstate="print"/>
          <a:srcRect/>
          <a:stretch>
            <a:fillRect/>
          </a:stretch>
        </p:blipFill>
        <p:spPr bwMode="auto">
          <a:xfrm>
            <a:off x="-8255" y="2540"/>
            <a:ext cx="9168130" cy="5140960"/>
          </a:xfrm>
          <a:prstGeom prst="rect">
            <a:avLst/>
          </a:prstGeom>
          <a:noFill/>
          <a:ln w="9525">
            <a:noFill/>
            <a:miter lim="800000"/>
            <a:headEnd/>
            <a:tailEnd/>
          </a:ln>
        </p:spPr>
      </p:pic>
      <p:sp>
        <p:nvSpPr>
          <p:cNvPr id="26628" name="TextBox 10">
            <a:hlinkClick r:id="" action="ppaction://hlinkshowjump?jump=nextslide"/>
          </p:cNvPr>
          <p:cNvSpPr txBox="1">
            <a:spLocks noChangeArrowheads="1"/>
          </p:cNvSpPr>
          <p:nvPr/>
        </p:nvSpPr>
        <p:spPr bwMode="auto">
          <a:xfrm>
            <a:off x="1379626" y="2657385"/>
            <a:ext cx="6518910" cy="398780"/>
          </a:xfrm>
          <a:prstGeom prst="rect">
            <a:avLst/>
          </a:prstGeom>
          <a:noFill/>
          <a:ln w="9525">
            <a:noFill/>
            <a:miter lim="800000"/>
          </a:ln>
        </p:spPr>
        <p:txBody>
          <a:bodyPr wrap="none">
            <a:spAutoFit/>
          </a:bodyPr>
          <a:lstStyle/>
          <a:p>
            <a:pPr>
              <a:buFont typeface="Arial" panose="020B0604020202020204" pitchFamily="34" charset="0"/>
              <a:buNone/>
            </a:pPr>
            <a:r>
              <a:rPr lang="zh-CN" altLang="zh-CN" sz="2000" b="1" dirty="0"/>
              <a:t>——学习《中国共产党纪律处分条例》（</a:t>
            </a:r>
            <a:r>
              <a:rPr lang="en-US" altLang="zh-CN" sz="2000" b="1" dirty="0"/>
              <a:t>2018</a:t>
            </a:r>
            <a:r>
              <a:rPr lang="zh-CN" altLang="en-US" sz="2000" b="1" dirty="0"/>
              <a:t>新修订版</a:t>
            </a:r>
            <a:r>
              <a:rPr lang="zh-CN" altLang="zh-CN" sz="2000" b="1" dirty="0"/>
              <a:t>）</a:t>
            </a:r>
            <a:endParaRPr lang="zh-CN" altLang="zh-CN" sz="2000" dirty="0"/>
          </a:p>
        </p:txBody>
      </p:sp>
      <p:pic>
        <p:nvPicPr>
          <p:cNvPr id="26629" name="Picture 5" descr="C:\Users\PC\Desktop\共青团\鸽子3.png"/>
          <p:cNvPicPr>
            <a:picLocks noChangeAspect="1" noChangeArrowheads="1"/>
          </p:cNvPicPr>
          <p:nvPr/>
        </p:nvPicPr>
        <p:blipFill>
          <a:blip r:embed="rId4" cstate="print"/>
          <a:srcRect/>
          <a:stretch>
            <a:fillRect/>
          </a:stretch>
        </p:blipFill>
        <p:spPr bwMode="auto">
          <a:xfrm>
            <a:off x="998697" y="368618"/>
            <a:ext cx="634365" cy="581502"/>
          </a:xfrm>
          <a:prstGeom prst="rect">
            <a:avLst/>
          </a:prstGeom>
          <a:noFill/>
          <a:ln w="9525">
            <a:noFill/>
            <a:miter lim="800000"/>
            <a:headEnd/>
            <a:tailEnd/>
          </a:ln>
        </p:spPr>
      </p:pic>
      <p:pic>
        <p:nvPicPr>
          <p:cNvPr id="26633" name="Picture 6" descr="C:\Users\PC\Desktop\zqq\201513_0003_----.png"/>
          <p:cNvPicPr>
            <a:picLocks noChangeAspect="1" noChangeArrowheads="1"/>
          </p:cNvPicPr>
          <p:nvPr/>
        </p:nvPicPr>
        <p:blipFill>
          <a:blip r:embed="rId5" cstate="print"/>
          <a:srcRect/>
          <a:stretch>
            <a:fillRect/>
          </a:stretch>
        </p:blipFill>
        <p:spPr bwMode="auto">
          <a:xfrm>
            <a:off x="6969602" y="2540"/>
            <a:ext cx="2190273" cy="1590199"/>
          </a:xfrm>
          <a:prstGeom prst="rect">
            <a:avLst/>
          </a:prstGeom>
          <a:noFill/>
          <a:ln w="9525">
            <a:noFill/>
            <a:miter lim="800000"/>
            <a:headEnd/>
            <a:tailEnd/>
          </a:ln>
        </p:spPr>
      </p:pic>
      <p:pic>
        <p:nvPicPr>
          <p:cNvPr id="26635" name="Picture 12" descr="C:\Users\PC\Desktop\zqq\201513_0002_20_0006_-----4.png"/>
          <p:cNvPicPr>
            <a:picLocks noChangeAspect="1" noChangeArrowheads="1"/>
          </p:cNvPicPr>
          <p:nvPr/>
        </p:nvPicPr>
        <p:blipFill>
          <a:blip r:embed="rId6" cstate="print"/>
          <a:srcRect/>
          <a:stretch>
            <a:fillRect/>
          </a:stretch>
        </p:blipFill>
        <p:spPr bwMode="auto">
          <a:xfrm>
            <a:off x="-8255" y="4062095"/>
            <a:ext cx="9167495" cy="1081405"/>
          </a:xfrm>
          <a:prstGeom prst="rect">
            <a:avLst/>
          </a:prstGeom>
          <a:noFill/>
          <a:ln w="9525">
            <a:noFill/>
            <a:miter lim="800000"/>
            <a:headEnd/>
            <a:tailEnd/>
          </a:ln>
        </p:spPr>
      </p:pic>
      <p:pic>
        <p:nvPicPr>
          <p:cNvPr id="26636" name="Picture 13" descr="C:\Users\PC\Desktop\zqq\201513_0000_-----4.png"/>
          <p:cNvPicPr>
            <a:picLocks noChangeAspect="1" noChangeArrowheads="1"/>
          </p:cNvPicPr>
          <p:nvPr/>
        </p:nvPicPr>
        <p:blipFill>
          <a:blip r:embed="rId7" cstate="print"/>
          <a:srcRect/>
          <a:stretch>
            <a:fillRect/>
          </a:stretch>
        </p:blipFill>
        <p:spPr bwMode="auto">
          <a:xfrm>
            <a:off x="-8255" y="3479642"/>
            <a:ext cx="5429250" cy="1664493"/>
          </a:xfrm>
          <a:prstGeom prst="rect">
            <a:avLst/>
          </a:prstGeom>
          <a:noFill/>
          <a:ln w="9525">
            <a:noFill/>
            <a:miter lim="800000"/>
            <a:headEnd/>
            <a:tailEnd/>
          </a:ln>
        </p:spPr>
      </p:pic>
      <p:pic>
        <p:nvPicPr>
          <p:cNvPr id="26637" name="Picture 2" descr="C:\Users\PC\Desktop\聚焦两会2.png"/>
          <p:cNvPicPr>
            <a:picLocks noChangeAspect="1" noChangeArrowheads="1"/>
          </p:cNvPicPr>
          <p:nvPr/>
        </p:nvPicPr>
        <p:blipFill>
          <a:blip r:embed="rId8" cstate="print"/>
          <a:srcRect/>
          <a:stretch>
            <a:fillRect/>
          </a:stretch>
        </p:blipFill>
        <p:spPr bwMode="auto">
          <a:xfrm>
            <a:off x="7473315" y="3833495"/>
            <a:ext cx="1283335" cy="1191260"/>
          </a:xfrm>
          <a:prstGeom prst="rect">
            <a:avLst/>
          </a:prstGeom>
          <a:noFill/>
          <a:ln w="9525">
            <a:noFill/>
            <a:miter lim="800000"/>
            <a:headEnd/>
            <a:tailEnd/>
          </a:ln>
        </p:spPr>
      </p:pic>
      <p:sp>
        <p:nvSpPr>
          <p:cNvPr id="273419" name="TextBox 15"/>
          <p:cNvSpPr txBox="1">
            <a:spLocks noChangeArrowheads="1"/>
          </p:cNvSpPr>
          <p:nvPr/>
        </p:nvSpPr>
        <p:spPr bwMode="auto">
          <a:xfrm>
            <a:off x="815468" y="1038657"/>
            <a:ext cx="7647250" cy="1419860"/>
          </a:xfrm>
          <a:prstGeom prst="rect">
            <a:avLst/>
          </a:prstGeom>
          <a:noFill/>
          <a:ln w="9525">
            <a:noFill/>
            <a:miter lim="800000"/>
          </a:ln>
        </p:spPr>
        <p:txBody>
          <a:bodyPr wrap="square">
            <a:spAutoFit/>
          </a:bodyPr>
          <a:lstStyle/>
          <a:p>
            <a:pPr algn="ctr" eaLnBrk="1" latinLnBrk="0" hangingPunct="1">
              <a:lnSpc>
                <a:spcPct val="150000"/>
              </a:lnSpc>
              <a:buFont typeface="Arial" panose="020B0604020202020204" pitchFamily="34" charset="0"/>
              <a:buNone/>
            </a:pPr>
            <a:r>
              <a:rPr lang="zh-CN" altLang="zh-CN" sz="2880" b="1" dirty="0" smtClean="0">
                <a:solidFill>
                  <a:srgbClr val="FF0000"/>
                </a:solidFill>
                <a:latin typeface="+mj-lt"/>
                <a:ea typeface="黑体" panose="02010609060101010101" charset="-122"/>
                <a:cs typeface="+mj-lt"/>
              </a:rPr>
              <a:t>站在新起点   把握新常态 </a:t>
            </a:r>
          </a:p>
          <a:p>
            <a:pPr algn="ctr" eaLnBrk="1" latinLnBrk="0" hangingPunct="1">
              <a:lnSpc>
                <a:spcPct val="150000"/>
              </a:lnSpc>
              <a:buFont typeface="Arial" panose="020B0604020202020204" pitchFamily="34" charset="0"/>
              <a:buNone/>
            </a:pPr>
            <a:r>
              <a:rPr lang="zh-CN" altLang="zh-CN" sz="2880" b="1" dirty="0" smtClean="0">
                <a:solidFill>
                  <a:srgbClr val="FF0000"/>
                </a:solidFill>
                <a:latin typeface="+mj-lt"/>
                <a:ea typeface="黑体" panose="02010609060101010101" charset="-122"/>
                <a:cs typeface="+mj-lt"/>
              </a:rPr>
              <a:t>奋力推动全面从严治党再上新台阶</a:t>
            </a:r>
            <a:endParaRPr lang="zh-CN" altLang="en-US" sz="2160" dirty="0">
              <a:latin typeface="+mj-lt"/>
              <a:ea typeface="黑体" panose="02010609060101010101" charset="-122"/>
              <a:cs typeface="+mj-lt"/>
            </a:endParaRPr>
          </a:p>
        </p:txBody>
      </p:sp>
      <p:sp>
        <p:nvSpPr>
          <p:cNvPr id="2" name="TextBox 10">
            <a:hlinkClick r:id="" action="ppaction://hlinkshowjump?jump=nextslide"/>
          </p:cNvPr>
          <p:cNvSpPr txBox="1">
            <a:spLocks noChangeArrowheads="1"/>
          </p:cNvSpPr>
          <p:nvPr/>
        </p:nvSpPr>
        <p:spPr bwMode="auto">
          <a:xfrm>
            <a:off x="2909468" y="3411575"/>
            <a:ext cx="3459480" cy="368300"/>
          </a:xfrm>
          <a:prstGeom prst="rect">
            <a:avLst/>
          </a:prstGeom>
          <a:noFill/>
          <a:ln w="9525">
            <a:noFill/>
            <a:miter lim="800000"/>
          </a:ln>
        </p:spPr>
        <p:txBody>
          <a:bodyPr wrap="none">
            <a:spAutoFit/>
          </a:bodyPr>
          <a:lstStyle/>
          <a:p>
            <a:pPr>
              <a:buFont typeface="Arial" panose="020B0604020202020204" pitchFamily="34" charset="0"/>
              <a:buNone/>
            </a:pPr>
            <a:r>
              <a:rPr lang="zh-CN" altLang="zh-CN" sz="1800" b="1" dirty="0">
                <a:latin typeface="方正楷体_GBK" panose="03000509000000000000" charset="-122"/>
                <a:ea typeface="方正楷体_GBK" panose="03000509000000000000" charset="-122"/>
                <a:cs typeface="方正楷体_GBK" panose="03000509000000000000" charset="-122"/>
              </a:rPr>
              <a:t>党委副书记、纪委书记      彭  徐</a:t>
            </a:r>
          </a:p>
        </p:txBody>
      </p:sp>
    </p:spTree>
  </p:cSld>
  <p:clrMapOvr>
    <a:masterClrMapping/>
  </p:clrMapOvr>
  <p:transition spd="med">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31850" y="2072005"/>
            <a:ext cx="3422650" cy="1344416"/>
            <a:chOff x="4808037" y="1629178"/>
            <a:chExt cx="2426192" cy="1874048"/>
          </a:xfrm>
        </p:grpSpPr>
        <p:sp>
          <p:nvSpPr>
            <p:cNvPr id="25" name="矩形 24"/>
            <p:cNvSpPr/>
            <p:nvPr/>
          </p:nvSpPr>
          <p:spPr>
            <a:xfrm>
              <a:off x="4808037" y="2025013"/>
              <a:ext cx="2426192" cy="1478213"/>
            </a:xfrm>
            <a:prstGeom prst="rect">
              <a:avLst/>
            </a:prstGeom>
          </p:spPr>
          <p:txBody>
            <a:bodyPr wrap="square">
              <a:spAutoFit/>
            </a:bodyPr>
            <a:lstStyle/>
            <a:p>
              <a:pPr algn="ctr" fontAlgn="auto">
                <a:lnSpc>
                  <a:spcPct val="150000"/>
                </a:lnSpc>
                <a:spcBef>
                  <a:spcPts val="800"/>
                </a:spcBef>
                <a:spcAft>
                  <a:spcPts val="0"/>
                </a:spcAft>
              </a:pPr>
              <a:r>
                <a:rPr lang="en-US" altLang="zh-CN" sz="1400" b="0">
                  <a:solidFill>
                    <a:prstClr val="black">
                      <a:lumMod val="85000"/>
                      <a:lumOff val="15000"/>
                    </a:prstClr>
                  </a:solidFill>
                  <a:latin typeface="Arial" panose="020B0604020202020204"/>
                  <a:ea typeface="微软雅黑" panose="020B0503020204020204" pitchFamily="34" charset="-122"/>
                </a:rPr>
                <a:t> </a:t>
              </a:r>
              <a:r>
                <a:rPr lang="zh-CN" altLang="en-US" sz="1400" b="0">
                  <a:solidFill>
                    <a:prstClr val="black">
                      <a:lumMod val="85000"/>
                      <a:lumOff val="15000"/>
                    </a:prstClr>
                  </a:solidFill>
                  <a:latin typeface="Arial" panose="020B0604020202020204"/>
                  <a:ea typeface="微软雅黑" panose="020B0503020204020204" pitchFamily="34" charset="-122"/>
                </a:rPr>
                <a:t>即增写“坚决维护习近平总书记党中央的核心、全党的核心地位，坚决维护党中央权威和集中统一领导”</a:t>
              </a:r>
            </a:p>
          </p:txBody>
        </p:sp>
        <p:sp>
          <p:nvSpPr>
            <p:cNvPr id="12" name="圆角矩形 11"/>
            <p:cNvSpPr/>
            <p:nvPr/>
          </p:nvSpPr>
          <p:spPr>
            <a:xfrm>
              <a:off x="4847581" y="1629178"/>
              <a:ext cx="2386368" cy="1847324"/>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1557020" y="1857375"/>
            <a:ext cx="2028825" cy="40767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600" b="1" dirty="0">
                <a:ln w="22225">
                  <a:noFill/>
                </a:ln>
                <a:solidFill>
                  <a:schemeClr val="bg1"/>
                </a:solidFill>
                <a:latin typeface="微软雅黑" panose="020B0503020204020204" pitchFamily="34" charset="-122"/>
                <a:ea typeface="微软雅黑" panose="020B0503020204020204" pitchFamily="34" charset="-122"/>
              </a:rPr>
              <a:t>“</a:t>
            </a:r>
            <a:r>
              <a:rPr lang="zh-CN" altLang="en-US" sz="1600" b="1" dirty="0">
                <a:ln w="22225">
                  <a:noFill/>
                </a:ln>
                <a:solidFill>
                  <a:schemeClr val="bg1"/>
                </a:solidFill>
                <a:latin typeface="微软雅黑" panose="020B0503020204020204" pitchFamily="34" charset="-122"/>
                <a:ea typeface="微软雅黑" panose="020B0503020204020204" pitchFamily="34" charset="-122"/>
                <a:sym typeface="+mn-ea"/>
              </a:rPr>
              <a:t>两个坚决维护</a:t>
            </a:r>
            <a:r>
              <a:rPr lang="en-US" altLang="zh-CN" sz="1600" b="1" dirty="0">
                <a:ln w="22225">
                  <a:noFill/>
                </a:ln>
                <a:solidFill>
                  <a:schemeClr val="bg1"/>
                </a:solidFill>
                <a:latin typeface="微软雅黑" panose="020B0503020204020204" pitchFamily="34" charset="-122"/>
                <a:ea typeface="微软雅黑" panose="020B0503020204020204" pitchFamily="34" charset="-122"/>
              </a:rPr>
              <a:t>”</a:t>
            </a:r>
            <a:endParaRPr lang="zh-CN" altLang="en-US" sz="1600" b="1" dirty="0">
              <a:ln w="22225">
                <a:noFill/>
              </a:ln>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stretch>
            <a:fillRect/>
          </a:stretch>
        </p:blipFill>
        <p:spPr>
          <a:xfrm>
            <a:off x="4870450" y="1737995"/>
            <a:ext cx="3267075" cy="1920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28045" y="1795780"/>
            <a:ext cx="3366470" cy="1825254"/>
            <a:chOff x="4847581" y="1629178"/>
            <a:chExt cx="2386368" cy="1847324"/>
          </a:xfrm>
        </p:grpSpPr>
        <p:sp>
          <p:nvSpPr>
            <p:cNvPr id="25" name="矩形 24"/>
            <p:cNvSpPr/>
            <p:nvPr/>
          </p:nvSpPr>
          <p:spPr>
            <a:xfrm>
              <a:off x="4924170" y="1928024"/>
              <a:ext cx="2233087" cy="1400395"/>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即将①不收敛、不收手，②问题线索反映集中、群众反映强烈，③政治问题和经济问题交织的腐败案件作为重点审查内容写入《条例》</a:t>
              </a:r>
            </a:p>
          </p:txBody>
        </p:sp>
        <p:sp>
          <p:nvSpPr>
            <p:cNvPr id="12" name="圆角矩形 11"/>
            <p:cNvSpPr/>
            <p:nvPr/>
          </p:nvSpPr>
          <p:spPr>
            <a:xfrm>
              <a:off x="4847581" y="1629178"/>
              <a:ext cx="2386368" cy="1847324"/>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2297430" y="1581150"/>
            <a:ext cx="2028825" cy="40767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三个重点</a:t>
            </a:r>
          </a:p>
        </p:txBody>
      </p:sp>
      <p:pic>
        <p:nvPicPr>
          <p:cNvPr id="274436" name="Picture 6" descr="C:\Users\PC\Desktop\zqq\20158_0011_7.png"/>
          <p:cNvPicPr>
            <a:picLocks noChangeAspect="1" noChangeArrowheads="1"/>
          </p:cNvPicPr>
          <p:nvPr/>
        </p:nvPicPr>
        <p:blipFill>
          <a:blip r:embed="rId3" cstate="print"/>
          <a:srcRect/>
          <a:stretch>
            <a:fillRect/>
          </a:stretch>
        </p:blipFill>
        <p:spPr bwMode="auto">
          <a:xfrm flipH="1">
            <a:off x="-7620" y="2992120"/>
            <a:ext cx="1902460" cy="2164080"/>
          </a:xfrm>
          <a:prstGeom prst="rect">
            <a:avLst/>
          </a:prstGeom>
          <a:noFill/>
          <a:ln w="9525">
            <a:noFill/>
            <a:miter lim="800000"/>
            <a:headEnd/>
            <a:tailEnd/>
          </a:ln>
        </p:spPr>
      </p:pic>
      <p:pic>
        <p:nvPicPr>
          <p:cNvPr id="8" name="图片 7"/>
          <p:cNvPicPr>
            <a:picLocks noChangeAspect="1"/>
          </p:cNvPicPr>
          <p:nvPr/>
        </p:nvPicPr>
        <p:blipFill>
          <a:blip r:embed="rId4" cstate="print"/>
          <a:stretch>
            <a:fillRect/>
          </a:stretch>
        </p:blipFill>
        <p:spPr>
          <a:xfrm>
            <a:off x="5658485" y="3235960"/>
            <a:ext cx="2415540" cy="13385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p:cNvPicPr>
            <a:picLocks noChangeAspect="1"/>
          </p:cNvPicPr>
          <p:nvPr/>
        </p:nvPicPr>
        <p:blipFill>
          <a:blip r:embed="rId5" cstate="print"/>
          <a:stretch>
            <a:fillRect/>
          </a:stretch>
        </p:blipFill>
        <p:spPr>
          <a:xfrm>
            <a:off x="5658485" y="1417320"/>
            <a:ext cx="2415540" cy="1610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977390" y="1784350"/>
            <a:ext cx="5493385" cy="1135882"/>
            <a:chOff x="4807476" y="1629178"/>
            <a:chExt cx="2426192" cy="1340596"/>
          </a:xfrm>
        </p:grpSpPr>
        <p:sp>
          <p:nvSpPr>
            <p:cNvPr id="6" name="矩形 5"/>
            <p:cNvSpPr/>
            <p:nvPr/>
          </p:nvSpPr>
          <p:spPr>
            <a:xfrm>
              <a:off x="4807476" y="1864632"/>
              <a:ext cx="2426192" cy="870103"/>
            </a:xfrm>
            <a:prstGeom prst="rect">
              <a:avLst/>
            </a:prstGeom>
          </p:spPr>
          <p:txBody>
            <a:bodyPr wrap="square">
              <a:spAutoFit/>
            </a:bodyPr>
            <a:lstStyle/>
            <a:p>
              <a:pPr algn="ctr" fontAlgn="auto">
                <a:lnSpc>
                  <a:spcPct val="150000"/>
                </a:lnSpc>
                <a:spcBef>
                  <a:spcPts val="800"/>
                </a:spcBef>
                <a:spcAft>
                  <a:spcPts val="0"/>
                </a:spcAft>
              </a:pPr>
              <a:r>
                <a:rPr lang="zh-CN" altLang="en-US" sz="1400" b="0" dirty="0" smtClean="0">
                  <a:solidFill>
                    <a:prstClr val="black">
                      <a:lumMod val="85000"/>
                      <a:lumOff val="15000"/>
                    </a:prstClr>
                  </a:solidFill>
                  <a:latin typeface="Arial" panose="020B0604020202020204"/>
                  <a:ea typeface="微软雅黑" panose="020B0503020204020204" pitchFamily="34" charset="-122"/>
                </a:rPr>
                <a:t>即</a:t>
              </a:r>
              <a:r>
                <a:rPr lang="zh-CN" altLang="en-US" sz="1400" b="0" dirty="0">
                  <a:solidFill>
                    <a:prstClr val="black">
                      <a:lumMod val="85000"/>
                      <a:lumOff val="15000"/>
                    </a:prstClr>
                  </a:solidFill>
                  <a:latin typeface="Arial" panose="020B0604020202020204"/>
                  <a:ea typeface="微软雅黑" panose="020B0503020204020204" pitchFamily="34" charset="-122"/>
                </a:rPr>
                <a:t>增写“党组织和党员必须牢固树立政治意识、大局意识、核心意识、看齐意识”和运用监督执纪“四种形态”的内容</a:t>
              </a:r>
            </a:p>
          </p:txBody>
        </p:sp>
        <p:sp>
          <p:nvSpPr>
            <p:cNvPr id="7" name="圆角矩形 6"/>
            <p:cNvSpPr/>
            <p:nvPr/>
          </p:nvSpPr>
          <p:spPr>
            <a:xfrm>
              <a:off x="4847449" y="1629178"/>
              <a:ext cx="2346266" cy="1340596"/>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8" name="圆角矩形 7"/>
          <p:cNvSpPr/>
          <p:nvPr/>
        </p:nvSpPr>
        <p:spPr>
          <a:xfrm>
            <a:off x="3020060" y="1555115"/>
            <a:ext cx="3256280" cy="37211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600" b="1" dirty="0">
                <a:ln w="22225">
                  <a:noFill/>
                </a:ln>
                <a:solidFill>
                  <a:schemeClr val="bg1"/>
                </a:solidFill>
                <a:latin typeface="微软雅黑" panose="020B0503020204020204" pitchFamily="34" charset="-122"/>
                <a:ea typeface="微软雅黑" panose="020B0503020204020204" pitchFamily="34" charset="-122"/>
              </a:rPr>
              <a:t>“</a:t>
            </a:r>
            <a:r>
              <a:rPr lang="zh-CN" altLang="en-US" sz="1600" b="1" dirty="0">
                <a:ln w="22225">
                  <a:noFill/>
                </a:ln>
                <a:solidFill>
                  <a:schemeClr val="bg1"/>
                </a:solidFill>
                <a:latin typeface="微软雅黑" panose="020B0503020204020204" pitchFamily="34" charset="-122"/>
                <a:ea typeface="微软雅黑" panose="020B0503020204020204" pitchFamily="34" charset="-122"/>
              </a:rPr>
              <a:t>四个意识</a:t>
            </a:r>
            <a:r>
              <a:rPr lang="en-US" altLang="zh-CN" sz="1600" b="1" dirty="0">
                <a:ln w="22225">
                  <a:noFill/>
                </a:ln>
                <a:solidFill>
                  <a:schemeClr val="bg1"/>
                </a:solidFill>
                <a:latin typeface="微软雅黑" panose="020B0503020204020204" pitchFamily="34" charset="-122"/>
                <a:ea typeface="微软雅黑" panose="020B0503020204020204" pitchFamily="34" charset="-122"/>
              </a:rPr>
              <a:t>”“</a:t>
            </a:r>
            <a:r>
              <a:rPr lang="zh-CN" altLang="en-US" sz="1600" b="1" dirty="0">
                <a:ln w="22225">
                  <a:noFill/>
                </a:ln>
                <a:solidFill>
                  <a:schemeClr val="bg1"/>
                </a:solidFill>
                <a:latin typeface="微软雅黑" panose="020B0503020204020204" pitchFamily="34" charset="-122"/>
                <a:ea typeface="微软雅黑" panose="020B0503020204020204" pitchFamily="34" charset="-122"/>
              </a:rPr>
              <a:t>四种形态</a:t>
            </a:r>
            <a:r>
              <a:rPr lang="en-US" altLang="zh-CN" sz="1600" b="1" dirty="0">
                <a:ln w="22225">
                  <a:noFill/>
                </a:ln>
                <a:solidFill>
                  <a:schemeClr val="bg1"/>
                </a:solidFill>
                <a:latin typeface="微软雅黑" panose="020B0503020204020204" pitchFamily="34" charset="-122"/>
                <a:ea typeface="微软雅黑" panose="020B0503020204020204" pitchFamily="34" charset="-122"/>
              </a:rPr>
              <a:t>”</a:t>
            </a:r>
          </a:p>
        </p:txBody>
      </p:sp>
      <p:pic>
        <p:nvPicPr>
          <p:cNvPr id="9" name="图片 8"/>
          <p:cNvPicPr>
            <a:picLocks noChangeAspect="1"/>
          </p:cNvPicPr>
          <p:nvPr/>
        </p:nvPicPr>
        <p:blipFill>
          <a:blip r:embed="rId3" cstate="print"/>
          <a:stretch>
            <a:fillRect/>
          </a:stretch>
        </p:blipFill>
        <p:spPr>
          <a:xfrm>
            <a:off x="1089025" y="3176905"/>
            <a:ext cx="2886710" cy="14204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图片 9"/>
          <p:cNvPicPr>
            <a:picLocks noChangeAspect="1"/>
          </p:cNvPicPr>
          <p:nvPr/>
        </p:nvPicPr>
        <p:blipFill>
          <a:blip r:embed="rId4" cstate="print"/>
          <a:stretch>
            <a:fillRect/>
          </a:stretch>
        </p:blipFill>
        <p:spPr>
          <a:xfrm>
            <a:off x="4396740" y="3176905"/>
            <a:ext cx="3576320" cy="14204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28045" y="1795780"/>
            <a:ext cx="3359785" cy="2487295"/>
            <a:chOff x="4847581" y="1629178"/>
            <a:chExt cx="2381629" cy="2517370"/>
          </a:xfrm>
        </p:grpSpPr>
        <p:sp>
          <p:nvSpPr>
            <p:cNvPr id="25" name="矩形 24"/>
            <p:cNvSpPr/>
            <p:nvPr/>
          </p:nvSpPr>
          <p:spPr>
            <a:xfrm>
              <a:off x="4924170" y="1928024"/>
              <a:ext cx="2233087" cy="2054642"/>
            </a:xfrm>
            <a:prstGeom prst="rect">
              <a:avLst/>
            </a:prstGeom>
          </p:spPr>
          <p:txBody>
            <a:bodyPr wrap="square">
              <a:spAutoFit/>
            </a:bodyPr>
            <a:lstStyle/>
            <a:p>
              <a:pPr algn="just" fontAlgn="auto">
                <a:lnSpc>
                  <a:spcPct val="150000"/>
                </a:lnSpc>
                <a:spcBef>
                  <a:spcPts val="80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即对党纪与国法的衔接在第27至30条、第33条中作出详细规定。如增加规定党组织在纪律审查中发现党员严重违纪涉嫌犯罪的，原则上先作出党纪处分决定，并按照规定给予政务处分后，再移送有关国家机关依法处理等</a:t>
              </a:r>
            </a:p>
          </p:txBody>
        </p:sp>
        <p:sp>
          <p:nvSpPr>
            <p:cNvPr id="12" name="圆角矩形 11"/>
            <p:cNvSpPr/>
            <p:nvPr/>
          </p:nvSpPr>
          <p:spPr>
            <a:xfrm>
              <a:off x="4847581"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2297430" y="1581150"/>
            <a:ext cx="2028825" cy="40767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五处纪法衔接</a:t>
            </a:r>
          </a:p>
        </p:txBody>
      </p:sp>
      <p:pic>
        <p:nvPicPr>
          <p:cNvPr id="6" name="图片 5"/>
          <p:cNvPicPr>
            <a:picLocks noChangeAspect="1"/>
          </p:cNvPicPr>
          <p:nvPr/>
        </p:nvPicPr>
        <p:blipFill>
          <a:blip r:embed="rId3" cstate="print"/>
          <a:stretch>
            <a:fillRect/>
          </a:stretch>
        </p:blipFill>
        <p:spPr>
          <a:xfrm>
            <a:off x="5563235" y="1407160"/>
            <a:ext cx="2549525" cy="130111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74436" name="Picture 6" descr="C:\Users\PC\Desktop\zqq\20158_0011_7.png"/>
          <p:cNvPicPr>
            <a:picLocks noChangeAspect="1" noChangeArrowheads="1"/>
          </p:cNvPicPr>
          <p:nvPr/>
        </p:nvPicPr>
        <p:blipFill>
          <a:blip r:embed="rId4" cstate="print"/>
          <a:srcRect/>
          <a:stretch>
            <a:fillRect/>
          </a:stretch>
        </p:blipFill>
        <p:spPr bwMode="auto">
          <a:xfrm flipH="1">
            <a:off x="-7620" y="2992120"/>
            <a:ext cx="1902460" cy="2164080"/>
          </a:xfrm>
          <a:prstGeom prst="rect">
            <a:avLst/>
          </a:prstGeom>
          <a:noFill/>
          <a:ln w="9525">
            <a:noFill/>
            <a:miter lim="800000"/>
            <a:headEnd/>
            <a:tailEnd/>
          </a:ln>
        </p:spPr>
      </p:pic>
      <p:pic>
        <p:nvPicPr>
          <p:cNvPr id="3" name="图片 2"/>
          <p:cNvPicPr>
            <a:picLocks noChangeAspect="1"/>
          </p:cNvPicPr>
          <p:nvPr/>
        </p:nvPicPr>
        <p:blipFill>
          <a:blip r:embed="rId5" cstate="print"/>
          <a:stretch>
            <a:fillRect/>
          </a:stretch>
        </p:blipFill>
        <p:spPr>
          <a:xfrm>
            <a:off x="5563235" y="2893060"/>
            <a:ext cx="2550160" cy="1700530"/>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2095" y="1626870"/>
            <a:ext cx="5140960" cy="2736215"/>
            <a:chOff x="4847581" y="1629178"/>
            <a:chExt cx="2381629" cy="2517370"/>
          </a:xfrm>
        </p:grpSpPr>
        <p:sp>
          <p:nvSpPr>
            <p:cNvPr id="25" name="矩形 24"/>
            <p:cNvSpPr/>
            <p:nvPr/>
          </p:nvSpPr>
          <p:spPr>
            <a:xfrm>
              <a:off x="4924170" y="1928024"/>
              <a:ext cx="2233087" cy="2165090"/>
            </a:xfrm>
            <a:prstGeom prst="rect">
              <a:avLst/>
            </a:prstGeom>
          </p:spPr>
          <p:txBody>
            <a:bodyPr wrap="square">
              <a:spAutoFit/>
            </a:bodyPr>
            <a:lstStyle/>
            <a:p>
              <a:pPr algn="just" eaLnBrk="1" fontAlgn="auto" latinLnBrk="0" hangingPunct="1">
                <a:lnSpc>
                  <a:spcPct val="15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即对</a:t>
              </a:r>
              <a:r>
                <a:rPr lang="en-US" altLang="zh-CN" sz="1400" b="0">
                  <a:solidFill>
                    <a:prstClr val="black">
                      <a:lumMod val="85000"/>
                      <a:lumOff val="15000"/>
                    </a:prstClr>
                  </a:solidFill>
                  <a:latin typeface="Arial" panose="020B0604020202020204"/>
                  <a:ea typeface="微软雅黑" panose="020B0503020204020204" pitchFamily="34" charset="-122"/>
                </a:rPr>
                <a:t>6</a:t>
              </a:r>
              <a:r>
                <a:rPr lang="zh-CN" altLang="en-US" sz="1400" b="0">
                  <a:solidFill>
                    <a:prstClr val="black">
                      <a:lumMod val="85000"/>
                      <a:lumOff val="15000"/>
                    </a:prstClr>
                  </a:solidFill>
                  <a:latin typeface="Arial" panose="020B0604020202020204"/>
                  <a:ea typeface="微软雅黑" panose="020B0503020204020204" pitchFamily="34" charset="-122"/>
                </a:rPr>
                <a:t>种违纪行为从重或加重处分：</a:t>
              </a:r>
            </a:p>
            <a:p>
              <a:pPr algn="just" eaLnBrk="1" fontAlgn="auto" latinLnBrk="0" hangingPunct="1">
                <a:lnSpc>
                  <a:spcPct val="15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①组织、利用宗教活动反党，破坏民族团结</a:t>
              </a:r>
            </a:p>
            <a:p>
              <a:pPr algn="just" eaLnBrk="1" fontAlgn="auto" latinLnBrk="0" hangingPunct="1">
                <a:lnSpc>
                  <a:spcPct val="150000"/>
                </a:lnSpc>
                <a:spcBef>
                  <a:spcPts val="0"/>
                </a:spcBef>
                <a:spcAft>
                  <a:spcPts val="0"/>
                </a:spcAft>
              </a:pPr>
              <a:r>
                <a:rPr lang="zh-CN" altLang="en-US" sz="1400">
                  <a:solidFill>
                    <a:prstClr val="black">
                      <a:lumMod val="85000"/>
                      <a:lumOff val="15000"/>
                    </a:prstClr>
                  </a:solidFill>
                  <a:latin typeface="Arial" panose="020B0604020202020204"/>
                  <a:ea typeface="微软雅黑" panose="020B0503020204020204" pitchFamily="34" charset="-122"/>
                  <a:sym typeface="+mn-ea"/>
                </a:rPr>
                <a:t>②</a:t>
              </a:r>
              <a:r>
                <a:rPr lang="zh-CN" altLang="en-US" sz="1400" b="0">
                  <a:solidFill>
                    <a:prstClr val="black">
                      <a:lumMod val="85000"/>
                      <a:lumOff val="15000"/>
                    </a:prstClr>
                  </a:solidFill>
                  <a:latin typeface="Arial" panose="020B0604020202020204"/>
                  <a:ea typeface="微软雅黑" panose="020B0503020204020204" pitchFamily="34" charset="-122"/>
                </a:rPr>
                <a:t>搞有组织的拉票贿选或者用公款拉票贿选</a:t>
              </a:r>
            </a:p>
            <a:p>
              <a:pPr algn="just" eaLnBrk="1" fontAlgn="auto" latinLnBrk="0" hangingPunct="1">
                <a:lnSpc>
                  <a:spcPct val="150000"/>
                </a:lnSpc>
                <a:spcBef>
                  <a:spcPts val="0"/>
                </a:spcBef>
                <a:spcAft>
                  <a:spcPts val="0"/>
                </a:spcAft>
              </a:pPr>
              <a:r>
                <a:rPr lang="zh-CN" altLang="en-US" sz="1400">
                  <a:solidFill>
                    <a:prstClr val="black">
                      <a:lumMod val="85000"/>
                      <a:lumOff val="15000"/>
                    </a:prstClr>
                  </a:solidFill>
                  <a:latin typeface="Arial" panose="020B0604020202020204"/>
                  <a:ea typeface="微软雅黑" panose="020B0503020204020204" pitchFamily="34" charset="-122"/>
                  <a:sym typeface="+mn-ea"/>
                </a:rPr>
                <a:t>③</a:t>
              </a:r>
              <a:r>
                <a:rPr lang="zh-CN" altLang="en-US" sz="1400" b="0">
                  <a:solidFill>
                    <a:prstClr val="black">
                      <a:lumMod val="85000"/>
                      <a:lumOff val="15000"/>
                    </a:prstClr>
                  </a:solidFill>
                  <a:latin typeface="Arial" panose="020B0604020202020204"/>
                  <a:ea typeface="微软雅黑" panose="020B0503020204020204" pitchFamily="34" charset="-122"/>
                </a:rPr>
                <a:t>扶贫领域侵害群众利益</a:t>
              </a:r>
            </a:p>
            <a:p>
              <a:pPr algn="just" eaLnBrk="1" fontAlgn="auto" latinLnBrk="0" hangingPunct="1">
                <a:lnSpc>
                  <a:spcPct val="150000"/>
                </a:lnSpc>
                <a:spcBef>
                  <a:spcPts val="0"/>
                </a:spcBef>
                <a:spcAft>
                  <a:spcPts val="0"/>
                </a:spcAft>
              </a:pPr>
              <a:r>
                <a:rPr lang="zh-CN" altLang="en-US" sz="1400">
                  <a:solidFill>
                    <a:prstClr val="black">
                      <a:lumMod val="85000"/>
                      <a:lumOff val="15000"/>
                    </a:prstClr>
                  </a:solidFill>
                  <a:latin typeface="Arial" panose="020B0604020202020204"/>
                  <a:ea typeface="微软雅黑" panose="020B0503020204020204" pitchFamily="34" charset="-122"/>
                  <a:sym typeface="+mn-ea"/>
                </a:rPr>
                <a:t>④</a:t>
              </a:r>
              <a:r>
                <a:rPr lang="zh-CN" altLang="en-US" sz="1400" b="0">
                  <a:solidFill>
                    <a:prstClr val="black">
                      <a:lumMod val="85000"/>
                      <a:lumOff val="15000"/>
                    </a:prstClr>
                  </a:solidFill>
                  <a:latin typeface="Arial" panose="020B0604020202020204"/>
                  <a:ea typeface="微软雅黑" panose="020B0503020204020204" pitchFamily="34" charset="-122"/>
                </a:rPr>
                <a:t>民生保障显失公平</a:t>
              </a:r>
            </a:p>
            <a:p>
              <a:pPr algn="just" eaLnBrk="1" fontAlgn="auto" latinLnBrk="0" hangingPunct="1">
                <a:lnSpc>
                  <a:spcPct val="15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⑤组织利用宗族势力对抗中央方针政策、破坏基层组织建设</a:t>
              </a:r>
            </a:p>
            <a:p>
              <a:pPr algn="just" eaLnBrk="1" fontAlgn="auto" latinLnBrk="0" hangingPunct="1">
                <a:lnSpc>
                  <a:spcPct val="150000"/>
                </a:lnSpc>
                <a:spcBef>
                  <a:spcPts val="0"/>
                </a:spcBef>
                <a:spcAft>
                  <a:spcPts val="0"/>
                </a:spcAft>
              </a:pPr>
              <a:r>
                <a:rPr lang="zh-CN" altLang="en-US" sz="1400">
                  <a:solidFill>
                    <a:prstClr val="black">
                      <a:lumMod val="85000"/>
                      <a:lumOff val="15000"/>
                    </a:prstClr>
                  </a:solidFill>
                  <a:latin typeface="Arial" panose="020B0604020202020204"/>
                  <a:ea typeface="微软雅黑" panose="020B0503020204020204" pitchFamily="34" charset="-122"/>
                  <a:sym typeface="+mn-ea"/>
                </a:rPr>
                <a:t>⑥</a:t>
              </a:r>
              <a:r>
                <a:rPr lang="zh-CN" altLang="en-US" sz="1400" b="0">
                  <a:solidFill>
                    <a:prstClr val="black">
                      <a:lumMod val="85000"/>
                      <a:lumOff val="15000"/>
                    </a:prstClr>
                  </a:solidFill>
                  <a:latin typeface="Arial" panose="020B0604020202020204"/>
                  <a:ea typeface="微软雅黑" panose="020B0503020204020204" pitchFamily="34" charset="-122"/>
                </a:rPr>
                <a:t>贯彻新发展理念失职</a:t>
              </a:r>
            </a:p>
          </p:txBody>
        </p:sp>
        <p:sp>
          <p:nvSpPr>
            <p:cNvPr id="12" name="圆角矩形 11"/>
            <p:cNvSpPr/>
            <p:nvPr/>
          </p:nvSpPr>
          <p:spPr>
            <a:xfrm>
              <a:off x="4847581"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1680210" y="1383030"/>
            <a:ext cx="2284095" cy="4305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六个从重加重</a:t>
            </a:r>
          </a:p>
        </p:txBody>
      </p:sp>
      <p:pic>
        <p:nvPicPr>
          <p:cNvPr id="7" name="图片 6"/>
          <p:cNvPicPr>
            <a:picLocks noChangeAspect="1"/>
          </p:cNvPicPr>
          <p:nvPr/>
        </p:nvPicPr>
        <p:blipFill>
          <a:blip r:embed="rId3" cstate="print"/>
          <a:stretch>
            <a:fillRect/>
          </a:stretch>
        </p:blipFill>
        <p:spPr>
          <a:xfrm>
            <a:off x="5584825" y="1698625"/>
            <a:ext cx="3288030" cy="2517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975130" y="1530985"/>
            <a:ext cx="3402965" cy="3106420"/>
            <a:chOff x="4847581" y="1629178"/>
            <a:chExt cx="2412238" cy="3143981"/>
          </a:xfrm>
        </p:grpSpPr>
        <p:sp>
          <p:nvSpPr>
            <p:cNvPr id="25" name="矩形 24"/>
            <p:cNvSpPr/>
            <p:nvPr/>
          </p:nvSpPr>
          <p:spPr>
            <a:xfrm>
              <a:off x="4924170" y="1928024"/>
              <a:ext cx="2233087" cy="2707603"/>
            </a:xfrm>
            <a:prstGeom prst="rect">
              <a:avLst/>
            </a:prstGeom>
          </p:spPr>
          <p:txBody>
            <a:bodyPr wrap="square">
              <a:spAutoFit/>
            </a:bodyPr>
            <a:lstStyle/>
            <a:p>
              <a:pPr algn="just"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即在《条例》中充实完善总书记反复强调警惕的“七个有之”问题的处分规定。</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搞任人唯亲、排斥异己的有之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搞团团伙伙、拉帮结派的有之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搞匿名诬告、制造谣言的有之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搞收买人心、拉动选票的有之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搞封官许愿、弹冠相庆的有之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搞自行其是、阳奉阴违的有之</a:t>
              </a:r>
            </a:p>
            <a:p>
              <a:pPr algn="ctr" eaLnBrk="1" fontAlgn="auto" latinLnBrk="0" hangingPunct="1">
                <a:lnSpc>
                  <a:spcPct val="120000"/>
                </a:lnSpc>
                <a:spcBef>
                  <a:spcPts val="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搞尾大不掉、妄议中央的有之</a:t>
              </a:r>
            </a:p>
          </p:txBody>
        </p:sp>
        <p:sp>
          <p:nvSpPr>
            <p:cNvPr id="12" name="圆角矩形 11"/>
            <p:cNvSpPr/>
            <p:nvPr/>
          </p:nvSpPr>
          <p:spPr>
            <a:xfrm>
              <a:off x="4847581" y="1629178"/>
              <a:ext cx="2412238" cy="3143981"/>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5644515" y="1316355"/>
            <a:ext cx="2028825" cy="40767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七个有之</a:t>
            </a:r>
          </a:p>
        </p:txBody>
      </p:sp>
      <p:pic>
        <p:nvPicPr>
          <p:cNvPr id="5" name="图片 4"/>
          <p:cNvPicPr>
            <a:picLocks noChangeAspect="1"/>
          </p:cNvPicPr>
          <p:nvPr/>
        </p:nvPicPr>
        <p:blipFill>
          <a:blip r:embed="rId3" cstate="print"/>
          <a:stretch>
            <a:fillRect/>
          </a:stretch>
        </p:blipFill>
        <p:spPr>
          <a:xfrm>
            <a:off x="575310" y="1530985"/>
            <a:ext cx="4059555" cy="28936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69315" y="1663065"/>
            <a:ext cx="3924935" cy="2919730"/>
            <a:chOff x="4849934" y="1594709"/>
            <a:chExt cx="2368097" cy="3018624"/>
          </a:xfrm>
        </p:grpSpPr>
        <p:sp>
          <p:nvSpPr>
            <p:cNvPr id="25" name="矩形 24"/>
            <p:cNvSpPr/>
            <p:nvPr/>
          </p:nvSpPr>
          <p:spPr>
            <a:xfrm>
              <a:off x="4924170" y="1872524"/>
              <a:ext cx="2233087" cy="2498670"/>
            </a:xfrm>
            <a:prstGeom prst="rect">
              <a:avLst/>
            </a:prstGeom>
          </p:spPr>
          <p:txBody>
            <a:bodyPr wrap="square">
              <a:spAutoFit/>
            </a:bodyPr>
            <a:lstStyle/>
            <a:p>
              <a:pPr algn="just" eaLnBrk="1" fontAlgn="auto" latinLnBrk="0" hangingPunct="1">
                <a:lnSpc>
                  <a:spcPct val="120000"/>
                </a:lnSpc>
                <a:spcBef>
                  <a:spcPts val="0"/>
                </a:spcBef>
                <a:spcAft>
                  <a:spcPts val="0"/>
                </a:spcAft>
              </a:pPr>
              <a:r>
                <a:rPr sz="1400" b="0" dirty="0" err="1">
                  <a:solidFill>
                    <a:prstClr val="black">
                      <a:lumMod val="85000"/>
                      <a:lumOff val="15000"/>
                    </a:prstClr>
                  </a:solidFill>
                  <a:latin typeface="Arial" panose="020B0604020202020204"/>
                  <a:ea typeface="微软雅黑" panose="020B0503020204020204" pitchFamily="34" charset="-122"/>
                </a:rPr>
                <a:t>即对八种新型违纪行为作出处分规定</a:t>
              </a:r>
              <a:r>
                <a:rPr lang="zh-CN" sz="1400" b="0" dirty="0">
                  <a:solidFill>
                    <a:prstClr val="black">
                      <a:lumMod val="85000"/>
                      <a:lumOff val="15000"/>
                    </a:prstClr>
                  </a:solidFill>
                  <a:latin typeface="Arial" panose="020B0604020202020204"/>
                  <a:ea typeface="微软雅黑" panose="020B0503020204020204" pitchFamily="34" charset="-122"/>
                </a:rPr>
                <a:t>：</a:t>
              </a: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①</a:t>
              </a:r>
              <a:r>
                <a:rPr sz="1400" dirty="0" err="1">
                  <a:solidFill>
                    <a:prstClr val="black">
                      <a:lumMod val="85000"/>
                      <a:lumOff val="15000"/>
                    </a:prstClr>
                  </a:solidFill>
                  <a:latin typeface="Arial" panose="020B0604020202020204"/>
                  <a:ea typeface="微软雅黑" panose="020B0503020204020204" pitchFamily="34" charset="-122"/>
                  <a:sym typeface="+mn-ea"/>
                </a:rPr>
                <a:t>干扰巡视巡察工作</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②</a:t>
              </a:r>
              <a:r>
                <a:rPr sz="1400" dirty="0" err="1">
                  <a:solidFill>
                    <a:prstClr val="black">
                      <a:lumMod val="85000"/>
                      <a:lumOff val="15000"/>
                    </a:prstClr>
                  </a:solidFill>
                  <a:latin typeface="Arial" panose="020B0604020202020204"/>
                  <a:ea typeface="微软雅黑" panose="020B0503020204020204" pitchFamily="34" charset="-122"/>
                  <a:sym typeface="+mn-ea"/>
                </a:rPr>
                <a:t>党员信仰宗教</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③</a:t>
              </a:r>
              <a:r>
                <a:rPr sz="1400" dirty="0" err="1">
                  <a:solidFill>
                    <a:prstClr val="black">
                      <a:lumMod val="85000"/>
                      <a:lumOff val="15000"/>
                    </a:prstClr>
                  </a:solidFill>
                  <a:latin typeface="Arial" panose="020B0604020202020204"/>
                  <a:ea typeface="微软雅黑" panose="020B0503020204020204" pitchFamily="34" charset="-122"/>
                  <a:sym typeface="+mn-ea"/>
                </a:rPr>
                <a:t>借用管理和服务对象钱款、住房、车辆等</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④</a:t>
              </a:r>
              <a:r>
                <a:rPr sz="1400" dirty="0" err="1">
                  <a:solidFill>
                    <a:prstClr val="black">
                      <a:lumMod val="85000"/>
                      <a:lumOff val="15000"/>
                    </a:prstClr>
                  </a:solidFill>
                  <a:latin typeface="Arial" panose="020B0604020202020204"/>
                  <a:ea typeface="微软雅黑" panose="020B0503020204020204" pitchFamily="34" charset="-122"/>
                  <a:sym typeface="+mn-ea"/>
                </a:rPr>
                <a:t>民间借贷获取大额回报</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⑤</a:t>
              </a:r>
              <a:r>
                <a:rPr lang="zh-CN" sz="1400" dirty="0">
                  <a:solidFill>
                    <a:prstClr val="black">
                      <a:lumMod val="85000"/>
                      <a:lumOff val="15000"/>
                    </a:prstClr>
                  </a:solidFill>
                  <a:latin typeface="Arial" panose="020B0604020202020204"/>
                  <a:ea typeface="微软雅黑" panose="020B0503020204020204" pitchFamily="34" charset="-122"/>
                  <a:sym typeface="+mn-ea"/>
                </a:rPr>
                <a:t>违规揽储等</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⑥</a:t>
              </a:r>
              <a:r>
                <a:rPr sz="1400" dirty="0" err="1">
                  <a:solidFill>
                    <a:prstClr val="black">
                      <a:lumMod val="85000"/>
                      <a:lumOff val="15000"/>
                    </a:prstClr>
                  </a:solidFill>
                  <a:latin typeface="Arial" panose="020B0604020202020204"/>
                  <a:ea typeface="微软雅黑" panose="020B0503020204020204" pitchFamily="34" charset="-122"/>
                  <a:sym typeface="+mn-ea"/>
                </a:rPr>
                <a:t>利用宗族、黑恶势力欺压群众</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⑦</a:t>
              </a:r>
              <a:r>
                <a:rPr sz="1400" dirty="0" err="1">
                  <a:solidFill>
                    <a:prstClr val="black">
                      <a:lumMod val="85000"/>
                      <a:lumOff val="15000"/>
                    </a:prstClr>
                  </a:solidFill>
                  <a:latin typeface="Arial" panose="020B0604020202020204"/>
                  <a:ea typeface="微软雅黑" panose="020B0503020204020204" pitchFamily="34" charset="-122"/>
                  <a:sym typeface="+mn-ea"/>
                </a:rPr>
                <a:t>形式主义、官僚主义突出表现</a:t>
              </a:r>
              <a:endParaRPr sz="1400" dirty="0">
                <a:solidFill>
                  <a:prstClr val="black">
                    <a:lumMod val="85000"/>
                    <a:lumOff val="15000"/>
                  </a:prstClr>
                </a:solidFill>
                <a:latin typeface="Arial" panose="020B0604020202020204"/>
                <a:ea typeface="微软雅黑" panose="020B0503020204020204" pitchFamily="34" charset="-122"/>
                <a:sym typeface="+mn-ea"/>
              </a:endParaRPr>
            </a:p>
            <a:p>
              <a:pPr algn="l" eaLnBrk="1" fontAlgn="auto" latinLnBrk="0" hangingPunct="1">
                <a:lnSpc>
                  <a:spcPct val="120000"/>
                </a:lnSpc>
                <a:spcBef>
                  <a:spcPts val="0"/>
                </a:spcBef>
                <a:spcAft>
                  <a:spcPts val="0"/>
                </a:spcAft>
              </a:pPr>
              <a:r>
                <a:rPr sz="1400" dirty="0">
                  <a:solidFill>
                    <a:prstClr val="black">
                      <a:lumMod val="85000"/>
                      <a:lumOff val="15000"/>
                    </a:prstClr>
                  </a:solidFill>
                  <a:latin typeface="Arial" panose="020B0604020202020204"/>
                  <a:ea typeface="微软雅黑" panose="020B0503020204020204" pitchFamily="34" charset="-122"/>
                  <a:sym typeface="+mn-ea"/>
                </a:rPr>
                <a:t>⑧</a:t>
              </a:r>
              <a:r>
                <a:rPr sz="1400" dirty="0" err="1">
                  <a:solidFill>
                    <a:prstClr val="black">
                      <a:lumMod val="85000"/>
                      <a:lumOff val="15000"/>
                    </a:prstClr>
                  </a:solidFill>
                  <a:latin typeface="Arial" panose="020B0604020202020204"/>
                  <a:ea typeface="微软雅黑" panose="020B0503020204020204" pitchFamily="34" charset="-122"/>
                  <a:sym typeface="+mn-ea"/>
                </a:rPr>
                <a:t>不重视家风、对家属失管失教</a:t>
              </a:r>
              <a:r>
                <a:rPr lang="zh-CN" sz="1400" dirty="0">
                  <a:solidFill>
                    <a:prstClr val="black">
                      <a:lumMod val="85000"/>
                      <a:lumOff val="15000"/>
                    </a:prstClr>
                  </a:solidFill>
                  <a:latin typeface="Arial" panose="020B0604020202020204"/>
                  <a:ea typeface="微软雅黑" panose="020B0503020204020204" pitchFamily="34" charset="-122"/>
                  <a:sym typeface="+mn-ea"/>
                </a:rPr>
                <a:t>等</a:t>
              </a:r>
              <a:endParaRPr lang="zh-CN" sz="1400" b="0" dirty="0">
                <a:solidFill>
                  <a:prstClr val="black">
                    <a:lumMod val="85000"/>
                    <a:lumOff val="15000"/>
                  </a:prstClr>
                </a:solidFill>
                <a:latin typeface="Arial" panose="020B0604020202020204"/>
                <a:ea typeface="微软雅黑" panose="020B0503020204020204" pitchFamily="34" charset="-122"/>
                <a:sym typeface="+mn-ea"/>
              </a:endParaRPr>
            </a:p>
          </p:txBody>
        </p:sp>
        <p:sp>
          <p:nvSpPr>
            <p:cNvPr id="12" name="圆角矩形 11"/>
            <p:cNvSpPr/>
            <p:nvPr/>
          </p:nvSpPr>
          <p:spPr>
            <a:xfrm>
              <a:off x="4849934" y="1594709"/>
              <a:ext cx="2368097" cy="3018624"/>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1689735" y="1384935"/>
            <a:ext cx="2284095" cy="4305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八种典型违纪行为</a:t>
            </a:r>
          </a:p>
        </p:txBody>
      </p:sp>
      <p:pic>
        <p:nvPicPr>
          <p:cNvPr id="9" name="图片 8"/>
          <p:cNvPicPr>
            <a:picLocks noChangeAspect="1"/>
          </p:cNvPicPr>
          <p:nvPr/>
        </p:nvPicPr>
        <p:blipFill>
          <a:blip r:embed="rId3" cstate="print"/>
          <a:stretch>
            <a:fillRect/>
          </a:stretch>
        </p:blipFill>
        <p:spPr>
          <a:xfrm>
            <a:off x="5065395" y="1771650"/>
            <a:ext cx="3724275" cy="24834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2771775" y="1348105"/>
            <a:ext cx="3752215"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针对修订的具体内容</a:t>
            </a:r>
          </a:p>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从总则和六大纪律</a:t>
            </a:r>
            <a:r>
              <a:rPr lang="zh-CN" altLang="en-US" sz="1600" b="1" dirty="0">
                <a:ln w="22225">
                  <a:noFill/>
                </a:ln>
                <a:solidFill>
                  <a:schemeClr val="bg1"/>
                </a:solidFill>
                <a:latin typeface="微软雅黑" panose="020B0503020204020204" pitchFamily="34" charset="-122"/>
                <a:ea typeface="微软雅黑" panose="020B0503020204020204" pitchFamily="34" charset="-122"/>
                <a:sym typeface="+mn-ea"/>
              </a:rPr>
              <a:t>方面分别作简要介绍</a:t>
            </a:r>
          </a:p>
        </p:txBody>
      </p:sp>
      <p:pic>
        <p:nvPicPr>
          <p:cNvPr id="5" name="图片 4"/>
          <p:cNvPicPr>
            <a:picLocks noChangeAspect="1"/>
          </p:cNvPicPr>
          <p:nvPr/>
        </p:nvPicPr>
        <p:blipFill>
          <a:blip r:embed="rId3" cstate="print"/>
          <a:stretch>
            <a:fillRect/>
          </a:stretch>
        </p:blipFill>
        <p:spPr>
          <a:xfrm>
            <a:off x="2786380" y="2629535"/>
            <a:ext cx="3571875" cy="2018030"/>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图片 5"/>
          <p:cNvPicPr>
            <a:picLocks noChangeAspect="1"/>
          </p:cNvPicPr>
          <p:nvPr/>
        </p:nvPicPr>
        <p:blipFill>
          <a:blip r:embed="rId4" cstate="print"/>
          <a:stretch>
            <a:fillRect/>
          </a:stretch>
        </p:blipFill>
        <p:spPr>
          <a:xfrm>
            <a:off x="273685" y="1943735"/>
            <a:ext cx="2124710" cy="203263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图片 7"/>
          <p:cNvPicPr>
            <a:picLocks noChangeAspect="1"/>
          </p:cNvPicPr>
          <p:nvPr/>
        </p:nvPicPr>
        <p:blipFill>
          <a:blip r:embed="rId5" cstate="print"/>
          <a:stretch>
            <a:fillRect/>
          </a:stretch>
        </p:blipFill>
        <p:spPr>
          <a:xfrm>
            <a:off x="6810375" y="1943735"/>
            <a:ext cx="2075180" cy="2134870"/>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stretch>
            <a:fillRect/>
          </a:stretch>
        </p:blipFill>
        <p:spPr>
          <a:xfrm>
            <a:off x="713105" y="1287780"/>
            <a:ext cx="4959985" cy="3517900"/>
          </a:xfrm>
          <a:prstGeom prst="rect">
            <a:avLst/>
          </a:prstGeom>
          <a:ln>
            <a:noFill/>
          </a:ln>
          <a:effectLst>
            <a:outerShdw blurRad="292100" dist="139700" dir="2700000" algn="tl" rotWithShape="0">
              <a:srgbClr val="333333">
                <a:alpha val="65000"/>
              </a:srgbClr>
            </a:outerShdw>
          </a:effectLst>
        </p:spPr>
      </p:pic>
      <p:pic>
        <p:nvPicPr>
          <p:cNvPr id="5124" name="图片 6"/>
          <p:cNvPicPr>
            <a:picLocks noChangeAspect="1"/>
          </p:cNvPicPr>
          <p:nvPr/>
        </p:nvPicPr>
        <p:blipFill>
          <a:blip r:embed="rId4" cstate="print"/>
          <a:stretch>
            <a:fillRect/>
          </a:stretch>
        </p:blipFill>
        <p:spPr>
          <a:xfrm>
            <a:off x="5857240" y="1287780"/>
            <a:ext cx="3198495" cy="3517900"/>
          </a:xfrm>
          <a:prstGeom prst="rect">
            <a:avLst/>
          </a:prstGeom>
          <a:noFill/>
          <a:ln w="9525">
            <a:noFill/>
          </a:ln>
          <a:effectLst>
            <a:glow rad="127000">
              <a:schemeClr val="accent1">
                <a:alpha val="62000"/>
              </a:schemeClr>
            </a:glow>
            <a:outerShdw blurRad="76200" dir="13500000" sy="23000" kx="1200000" algn="br" rotWithShape="0">
              <a:prstClr val="black">
                <a:alpha val="20000"/>
              </a:prstClr>
            </a:outerShdw>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stretch>
            <a:fillRect/>
          </a:stretch>
        </p:blipFill>
        <p:spPr>
          <a:xfrm>
            <a:off x="4211960" y="1249680"/>
            <a:ext cx="4250690" cy="355473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5576" y="1450065"/>
            <a:ext cx="2939254" cy="26205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4448061" y="654510"/>
            <a:ext cx="3752215"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1600" b="1" dirty="0">
                <a:ln w="22225">
                  <a:noFill/>
                </a:ln>
                <a:solidFill>
                  <a:schemeClr val="bg1"/>
                </a:solidFill>
                <a:latin typeface="微软雅黑" panose="020B0503020204020204" pitchFamily="34" charset="-122"/>
                <a:ea typeface="微软雅黑" panose="020B0503020204020204" pitchFamily="34" charset="-122"/>
              </a:rPr>
              <a:t>一、</a:t>
            </a:r>
            <a:r>
              <a:rPr lang="en-US" altLang="zh-CN" sz="1600" b="1" dirty="0">
                <a:ln w="22225">
                  <a:noFill/>
                </a:ln>
                <a:solidFill>
                  <a:schemeClr val="bg1"/>
                </a:solidFill>
                <a:latin typeface="微软雅黑" panose="020B0503020204020204" pitchFamily="34" charset="-122"/>
                <a:ea typeface="微软雅黑" panose="020B0503020204020204" pitchFamily="34" charset="-122"/>
              </a:rPr>
              <a:t>《纪律处分条例》历次修订情况</a:t>
            </a:r>
          </a:p>
        </p:txBody>
      </p:sp>
      <p:sp>
        <p:nvSpPr>
          <p:cNvPr id="34" name="圆角矩形 33"/>
          <p:cNvSpPr/>
          <p:nvPr/>
        </p:nvSpPr>
        <p:spPr>
          <a:xfrm>
            <a:off x="4448696" y="1438952"/>
            <a:ext cx="3751580"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zh-CN" altLang="en-US" sz="1600" b="1" dirty="0">
                <a:ln w="22225">
                  <a:noFill/>
                </a:ln>
                <a:solidFill>
                  <a:schemeClr val="bg1"/>
                </a:solidFill>
                <a:latin typeface="微软雅黑" panose="020B0503020204020204" pitchFamily="34" charset="-122"/>
                <a:ea typeface="微软雅黑" panose="020B0503020204020204" pitchFamily="34" charset="-122"/>
              </a:rPr>
              <a:t>二、</a:t>
            </a:r>
            <a:r>
              <a:rPr lang="en-US" altLang="zh-CN" sz="1600" b="1" dirty="0">
                <a:ln w="22225">
                  <a:noFill/>
                </a:ln>
                <a:solidFill>
                  <a:schemeClr val="bg1"/>
                </a:solidFill>
                <a:latin typeface="微软雅黑" panose="020B0503020204020204" pitchFamily="34" charset="-122"/>
                <a:ea typeface="微软雅黑" panose="020B0503020204020204" pitchFamily="34" charset="-122"/>
              </a:rPr>
              <a:t> </a:t>
            </a:r>
            <a:r>
              <a:rPr lang="zh-CN" altLang="en-US" sz="1600" b="1" dirty="0">
                <a:ln w="22225">
                  <a:noFill/>
                </a:ln>
                <a:solidFill>
                  <a:schemeClr val="bg1"/>
                </a:solidFill>
                <a:latin typeface="微软雅黑" panose="020B0503020204020204" pitchFamily="34" charset="-122"/>
                <a:ea typeface="微软雅黑" panose="020B0503020204020204" pitchFamily="34" charset="-122"/>
              </a:rPr>
              <a:t>修订《纪律处分条例》的必要性</a:t>
            </a:r>
          </a:p>
        </p:txBody>
      </p:sp>
      <p:sp>
        <p:nvSpPr>
          <p:cNvPr id="35" name="圆角矩形 34"/>
          <p:cNvSpPr/>
          <p:nvPr/>
        </p:nvSpPr>
        <p:spPr>
          <a:xfrm>
            <a:off x="4448696" y="2243833"/>
            <a:ext cx="3800475"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r>
              <a:rPr lang="zh-CN" altLang="en-US" sz="1600" b="1" dirty="0">
                <a:ln w="22225">
                  <a:noFill/>
                </a:ln>
                <a:solidFill>
                  <a:schemeClr val="bg1"/>
                </a:solidFill>
                <a:latin typeface="微软雅黑" panose="020B0503020204020204" pitchFamily="34" charset="-122"/>
                <a:ea typeface="微软雅黑" panose="020B0503020204020204" pitchFamily="34" charset="-122"/>
              </a:rPr>
              <a:t>三、</a:t>
            </a:r>
            <a:r>
              <a:rPr lang="en-US" altLang="zh-CN" sz="1600" b="1" dirty="0">
                <a:ln w="22225">
                  <a:noFill/>
                </a:ln>
                <a:solidFill>
                  <a:schemeClr val="bg1"/>
                </a:solidFill>
                <a:latin typeface="微软雅黑" panose="020B0503020204020204" pitchFamily="34" charset="-122"/>
                <a:ea typeface="微软雅黑" panose="020B0503020204020204" pitchFamily="34" charset="-122"/>
              </a:rPr>
              <a:t> </a:t>
            </a:r>
            <a:r>
              <a:rPr lang="zh-CN" altLang="en-US" sz="1600" b="1" dirty="0">
                <a:ln w="22225">
                  <a:noFill/>
                </a:ln>
                <a:solidFill>
                  <a:schemeClr val="bg1"/>
                </a:solidFill>
                <a:latin typeface="微软雅黑" panose="020B0503020204020204" pitchFamily="34" charset="-122"/>
                <a:ea typeface="微软雅黑" panose="020B0503020204020204" pitchFamily="34" charset="-122"/>
              </a:rPr>
              <a:t>本次修订的主要内容</a:t>
            </a:r>
          </a:p>
        </p:txBody>
      </p:sp>
      <p:pic>
        <p:nvPicPr>
          <p:cNvPr id="36" name="图片 35"/>
          <p:cNvPicPr>
            <a:picLocks noChangeAspect="1"/>
          </p:cNvPicPr>
          <p:nvPr/>
        </p:nvPicPr>
        <p:blipFill rotWithShape="1">
          <a:blip r:embed="rId2" cstate="print">
            <a:extLst>
              <a:ext uri="{28A0092B-C50C-407E-A947-70E740481C1C}">
                <a14:useLocalDpi xmlns:a14="http://schemas.microsoft.com/office/drawing/2010/main" xmlns="" val="0"/>
              </a:ext>
            </a:extLst>
          </a:blip>
          <a:srcRect l="21976" t="21420" r="23953"/>
          <a:stretch>
            <a:fillRect/>
          </a:stretch>
        </p:blipFill>
        <p:spPr>
          <a:xfrm>
            <a:off x="3635896" y="711660"/>
            <a:ext cx="563245" cy="481330"/>
          </a:xfrm>
          <a:prstGeom prst="rect">
            <a:avLst/>
          </a:prstGeom>
        </p:spPr>
      </p:pic>
      <p:grpSp>
        <p:nvGrpSpPr>
          <p:cNvPr id="31" name="组合 30"/>
          <p:cNvGrpSpPr/>
          <p:nvPr/>
        </p:nvGrpSpPr>
        <p:grpSpPr>
          <a:xfrm>
            <a:off x="715656" y="1418648"/>
            <a:ext cx="2627475" cy="913008"/>
            <a:chOff x="1541521" y="3027917"/>
            <a:chExt cx="2627475" cy="913008"/>
          </a:xfrm>
        </p:grpSpPr>
        <p:sp>
          <p:nvSpPr>
            <p:cNvPr id="32" name="矩形 31"/>
            <p:cNvSpPr/>
            <p:nvPr/>
          </p:nvSpPr>
          <p:spPr>
            <a:xfrm>
              <a:off x="1702478" y="3027918"/>
              <a:ext cx="2305563" cy="913007"/>
            </a:xfrm>
            <a:prstGeom prst="rect">
              <a:avLst/>
            </a:prstGeom>
          </p:spPr>
          <p:txBody>
            <a:bodyPr wrap="square">
              <a:spAutoFit/>
            </a:bodyPr>
            <a:lstStyle/>
            <a:p>
              <a:pPr algn="ctr"/>
              <a:r>
                <a:rPr lang="zh-CN" altLang="en-US" sz="5335"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rPr>
                <a:t>目   录</a:t>
              </a:r>
              <a:endParaRPr lang="en-US" altLang="zh-CN" sz="5335" b="1" dirty="0">
                <a:ln w="57150">
                  <a:solidFill>
                    <a:schemeClr val="bg1"/>
                  </a:solidFill>
                </a:ln>
                <a:gradFill flip="none" rotWithShape="1">
                  <a:gsLst>
                    <a:gs pos="0">
                      <a:srgbClr val="E61E18"/>
                    </a:gs>
                    <a:gs pos="100000">
                      <a:srgbClr val="9A1E23"/>
                    </a:gs>
                  </a:gsLst>
                  <a:lin ang="0" scaled="1"/>
                  <a:tileRect/>
                </a:gradFill>
                <a:effectLst>
                  <a:outerShdw blurRad="50800" dist="38100" dir="5400000" algn="t" rotWithShape="0">
                    <a:prstClr val="black">
                      <a:alpha val="40000"/>
                    </a:prstClr>
                  </a:outerShdw>
                </a:effectLst>
                <a:latin typeface="+mj-ea"/>
                <a:ea typeface="+mj-ea"/>
              </a:endParaRPr>
            </a:p>
          </p:txBody>
        </p:sp>
        <p:sp>
          <p:nvSpPr>
            <p:cNvPr id="8" name="矩形 7"/>
            <p:cNvSpPr/>
            <p:nvPr/>
          </p:nvSpPr>
          <p:spPr>
            <a:xfrm>
              <a:off x="1541521" y="3027917"/>
              <a:ext cx="2627475" cy="913007"/>
            </a:xfrm>
            <a:prstGeom prst="rect">
              <a:avLst/>
            </a:prstGeom>
          </p:spPr>
          <p:txBody>
            <a:bodyPr wrap="square">
              <a:spAutoFit/>
            </a:bodyPr>
            <a:lstStyle/>
            <a:p>
              <a:pPr algn="ctr"/>
              <a:r>
                <a:rPr lang="zh-CN" altLang="en-US" sz="5335" b="1" dirty="0">
                  <a:ln w="57150">
                    <a:noFill/>
                  </a:ln>
                  <a:gradFill flip="none" rotWithShape="1">
                    <a:gsLst>
                      <a:gs pos="0">
                        <a:srgbClr val="E61E18"/>
                      </a:gs>
                      <a:gs pos="100000">
                        <a:srgbClr val="9A1E23"/>
                      </a:gs>
                    </a:gsLst>
                    <a:lin ang="0" scaled="1"/>
                    <a:tileRect/>
                  </a:gradFill>
                  <a:latin typeface="+mj-ea"/>
                  <a:ea typeface="+mj-ea"/>
                </a:rPr>
                <a:t>目   录</a:t>
              </a:r>
              <a:endParaRPr lang="en-US" altLang="zh-CN" sz="5335" b="1" dirty="0">
                <a:ln w="57150">
                  <a:noFill/>
                </a:ln>
                <a:gradFill flip="none" rotWithShape="1">
                  <a:gsLst>
                    <a:gs pos="0">
                      <a:srgbClr val="E61E18"/>
                    </a:gs>
                    <a:gs pos="100000">
                      <a:srgbClr val="9A1E23"/>
                    </a:gs>
                  </a:gsLst>
                  <a:lin ang="0" scaled="1"/>
                  <a:tileRect/>
                </a:gradFill>
                <a:latin typeface="+mj-ea"/>
                <a:ea typeface="+mj-ea"/>
              </a:endParaRPr>
            </a:p>
          </p:txBody>
        </p:sp>
      </p:grpSp>
      <p:sp>
        <p:nvSpPr>
          <p:cNvPr id="12" name="圆角矩形 11"/>
          <p:cNvSpPr/>
          <p:nvPr/>
        </p:nvSpPr>
        <p:spPr>
          <a:xfrm>
            <a:off x="4423931" y="3861874"/>
            <a:ext cx="3801110"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五</a:t>
            </a:r>
            <a:r>
              <a:rPr lang="zh-CN" altLang="en-US" sz="1600" b="1" dirty="0" smtClean="0">
                <a:ln w="22225">
                  <a:noFill/>
                </a:ln>
                <a:solidFill>
                  <a:schemeClr val="bg1"/>
                </a:solidFill>
                <a:latin typeface="微软雅黑" panose="020B0503020204020204" pitchFamily="34" charset="-122"/>
                <a:ea typeface="微软雅黑" panose="020B0503020204020204" pitchFamily="34" charset="-122"/>
              </a:rPr>
              <a:t>、</a:t>
            </a:r>
            <a:r>
              <a:rPr lang="zh-CN" altLang="en-US" sz="1600" b="1" dirty="0">
                <a:ln w="22225">
                  <a:noFill/>
                </a:ln>
                <a:solidFill>
                  <a:schemeClr val="bg1"/>
                </a:solidFill>
                <a:latin typeface="微软雅黑" panose="020B0503020204020204" pitchFamily="34" charset="-122"/>
                <a:ea typeface="微软雅黑" panose="020B0503020204020204" pitchFamily="34" charset="-122"/>
              </a:rPr>
              <a:t>以新要求推动从严治党再上新台阶</a:t>
            </a: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l="21976" t="21420" r="23953"/>
          <a:stretch>
            <a:fillRect/>
          </a:stretch>
        </p:blipFill>
        <p:spPr>
          <a:xfrm>
            <a:off x="3635896" y="1496102"/>
            <a:ext cx="563245" cy="481330"/>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xmlns="" val="0"/>
              </a:ext>
            </a:extLst>
          </a:blip>
          <a:srcRect l="21976" t="21420" r="23953"/>
          <a:stretch>
            <a:fillRect/>
          </a:stretch>
        </p:blipFill>
        <p:spPr>
          <a:xfrm>
            <a:off x="3635896" y="2300983"/>
            <a:ext cx="563245" cy="481330"/>
          </a:xfrm>
          <a:prstGeom prst="rect">
            <a:avLst/>
          </a:prstGeom>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xmlns="" val="0"/>
              </a:ext>
            </a:extLst>
          </a:blip>
          <a:srcRect l="21976" t="21420" r="23953"/>
          <a:stretch>
            <a:fillRect/>
          </a:stretch>
        </p:blipFill>
        <p:spPr>
          <a:xfrm>
            <a:off x="3635896" y="3919024"/>
            <a:ext cx="563245" cy="481330"/>
          </a:xfrm>
          <a:prstGeom prst="rect">
            <a:avLst/>
          </a:prstGeom>
        </p:spPr>
      </p:pic>
      <p:pic>
        <p:nvPicPr>
          <p:cNvPr id="5124" name="图片 6"/>
          <p:cNvPicPr>
            <a:picLocks noChangeAspect="1"/>
          </p:cNvPicPr>
          <p:nvPr/>
        </p:nvPicPr>
        <p:blipFill>
          <a:blip r:embed="rId3" cstate="print"/>
          <a:stretch>
            <a:fillRect/>
          </a:stretch>
        </p:blipFill>
        <p:spPr>
          <a:xfrm>
            <a:off x="42545" y="2978150"/>
            <a:ext cx="1923415" cy="2115185"/>
          </a:xfrm>
          <a:prstGeom prst="rect">
            <a:avLst/>
          </a:prstGeom>
          <a:noFill/>
          <a:ln w="9525">
            <a:noFill/>
          </a:ln>
          <a:effectLst>
            <a:glow rad="127000">
              <a:schemeClr val="accent1">
                <a:alpha val="62000"/>
              </a:schemeClr>
            </a:glow>
            <a:outerShdw blurRad="76200" dir="13500000" sy="23000" kx="1200000" algn="br" rotWithShape="0">
              <a:prstClr val="black">
                <a:alpha val="20000"/>
              </a:prstClr>
            </a:outerShdw>
          </a:effectLst>
        </p:spPr>
      </p:pic>
      <p:sp>
        <p:nvSpPr>
          <p:cNvPr id="17" name="圆角矩形 16"/>
          <p:cNvSpPr/>
          <p:nvPr/>
        </p:nvSpPr>
        <p:spPr>
          <a:xfrm>
            <a:off x="4423931" y="3049467"/>
            <a:ext cx="3801110" cy="59563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1600" b="1" dirty="0">
                <a:ln w="22225">
                  <a:noFill/>
                </a:ln>
                <a:solidFill>
                  <a:schemeClr val="bg1"/>
                </a:solidFill>
                <a:latin typeface="微软雅黑" panose="020B0503020204020204" pitchFamily="34" charset="-122"/>
                <a:ea typeface="微软雅黑" panose="020B0503020204020204" pitchFamily="34" charset="-122"/>
              </a:rPr>
              <a:t>四</a:t>
            </a:r>
            <a:r>
              <a:rPr lang="zh-CN" altLang="en-US" sz="1600" b="1" dirty="0" smtClean="0">
                <a:ln w="22225">
                  <a:noFill/>
                </a:ln>
                <a:solidFill>
                  <a:schemeClr val="bg1"/>
                </a:solidFill>
                <a:latin typeface="微软雅黑" panose="020B0503020204020204" pitchFamily="34" charset="-122"/>
                <a:ea typeface="微软雅黑" panose="020B0503020204020204" pitchFamily="34" charset="-122"/>
              </a:rPr>
              <a:t>、高校党员干部应重点关注的条款</a:t>
            </a:r>
            <a:endParaRPr lang="zh-CN" altLang="en-US" sz="1600" b="1" dirty="0">
              <a:ln w="22225">
                <a:noFill/>
              </a:ln>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21976" t="21420" r="23953"/>
          <a:stretch>
            <a:fillRect/>
          </a:stretch>
        </p:blipFill>
        <p:spPr>
          <a:xfrm>
            <a:off x="3635896" y="3106617"/>
            <a:ext cx="563245" cy="4813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stretch>
            <a:fillRect/>
          </a:stretch>
        </p:blipFill>
        <p:spPr>
          <a:xfrm>
            <a:off x="662305" y="1253490"/>
            <a:ext cx="4502150" cy="2119630"/>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cstate="print"/>
          <a:stretch>
            <a:fillRect/>
          </a:stretch>
        </p:blipFill>
        <p:spPr>
          <a:xfrm>
            <a:off x="1699895" y="3578860"/>
            <a:ext cx="3060700" cy="12407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p:cNvPicPr>
            <a:picLocks noChangeAspect="1"/>
          </p:cNvPicPr>
          <p:nvPr/>
        </p:nvPicPr>
        <p:blipFill>
          <a:blip r:embed="rId5" cstate="print"/>
          <a:stretch>
            <a:fillRect/>
          </a:stretch>
        </p:blipFill>
        <p:spPr>
          <a:xfrm>
            <a:off x="5356860" y="1864995"/>
            <a:ext cx="3401695" cy="2230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stretch>
            <a:fillRect/>
          </a:stretch>
        </p:blipFill>
        <p:spPr>
          <a:xfrm>
            <a:off x="2820670" y="1303655"/>
            <a:ext cx="5790565" cy="328168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srcRect l="8493" r="10628"/>
          <a:stretch>
            <a:fillRect/>
          </a:stretch>
        </p:blipFill>
        <p:spPr>
          <a:xfrm>
            <a:off x="460375" y="1288415"/>
            <a:ext cx="2186305" cy="3296285"/>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stretch>
            <a:fillRect/>
          </a:stretch>
        </p:blipFill>
        <p:spPr>
          <a:xfrm>
            <a:off x="4354195" y="1715770"/>
            <a:ext cx="4246245" cy="2374900"/>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cstate="print"/>
          <a:stretch>
            <a:fillRect/>
          </a:stretch>
        </p:blipFill>
        <p:spPr>
          <a:xfrm>
            <a:off x="427355" y="2794635"/>
            <a:ext cx="2339340" cy="189484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cstate="print"/>
          <a:stretch>
            <a:fillRect/>
          </a:stretch>
        </p:blipFill>
        <p:spPr>
          <a:xfrm>
            <a:off x="1793240" y="1278890"/>
            <a:ext cx="2286000" cy="165735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stretch>
            <a:fillRect/>
          </a:stretch>
        </p:blipFill>
        <p:spPr>
          <a:xfrm>
            <a:off x="720090" y="1255395"/>
            <a:ext cx="4528820" cy="358521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stretch>
            <a:fillRect/>
          </a:stretch>
        </p:blipFill>
        <p:spPr>
          <a:xfrm>
            <a:off x="5431790" y="2819400"/>
            <a:ext cx="3127375" cy="1969770"/>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5" cstate="print"/>
          <a:stretch>
            <a:fillRect/>
          </a:stretch>
        </p:blipFill>
        <p:spPr>
          <a:xfrm>
            <a:off x="5431790" y="1255395"/>
            <a:ext cx="3126740" cy="150495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a:hlinkClick r:id="" action="ppaction://hlinkshowjump?jump=nextslide"/>
          </p:cNvPr>
          <p:cNvSpPr txBox="1">
            <a:spLocks noChangeArrowheads="1"/>
          </p:cNvSpPr>
          <p:nvPr/>
        </p:nvSpPr>
        <p:spPr bwMode="auto">
          <a:xfrm>
            <a:off x="1270000" y="2327910"/>
            <a:ext cx="6644005" cy="646331"/>
          </a:xfrm>
          <a:prstGeom prst="rect">
            <a:avLst/>
          </a:prstGeom>
          <a:noFill/>
          <a:ln w="9525">
            <a:noFill/>
            <a:miter lim="800000"/>
          </a:ln>
        </p:spPr>
        <p:txBody>
          <a:bodyPr wrap="square">
            <a:spAutoFit/>
          </a:bodyPr>
          <a:lstStyle/>
          <a:p>
            <a:pPr algn="ctr">
              <a:buFont typeface="Arial" panose="020B0604020202020204" pitchFamily="34" charset="0"/>
              <a:buNone/>
              <a:defRPr/>
            </a:pPr>
            <a:r>
              <a:rPr lang="zh-CN" altLang="en-US" sz="3240" b="1" dirty="0" smtClean="0">
                <a:solidFill>
                  <a:srgbClr val="C00000"/>
                </a:solidFill>
                <a:latin typeface="微软雅黑" panose="020B0503020204020204" pitchFamily="34" charset="-122"/>
                <a:ea typeface="微软雅黑" panose="020B0503020204020204" pitchFamily="34" charset="-122"/>
              </a:rPr>
              <a:t>高校党员干</a:t>
            </a:r>
            <a:r>
              <a:rPr lang="zh-CN" altLang="en-US" sz="3240" b="1" dirty="0" smtClean="0">
                <a:solidFill>
                  <a:srgbClr val="C00000"/>
                </a:solidFill>
                <a:latin typeface="微软雅黑" panose="020B0503020204020204" pitchFamily="34" charset="-122"/>
                <a:ea typeface="微软雅黑" panose="020B0503020204020204" pitchFamily="34" charset="-122"/>
              </a:rPr>
              <a:t>部如何学习贯彻</a:t>
            </a:r>
            <a:r>
              <a:rPr lang="en-US" altLang="zh-CN" sz="3600" b="1" dirty="0" smtClean="0">
                <a:solidFill>
                  <a:srgbClr val="FF0000"/>
                </a:solidFill>
              </a:rPr>
              <a:t>《</a:t>
            </a:r>
            <a:r>
              <a:rPr lang="zh-CN" altLang="en-US" sz="3600" b="1" dirty="0" smtClean="0">
                <a:solidFill>
                  <a:srgbClr val="FF0000"/>
                </a:solidFill>
              </a:rPr>
              <a:t>条列</a:t>
            </a:r>
            <a:r>
              <a:rPr lang="en-US" altLang="zh-CN" sz="3600" b="1" dirty="0" smtClean="0">
                <a:solidFill>
                  <a:srgbClr val="FF0000"/>
                </a:solidFill>
              </a:rPr>
              <a:t>》</a:t>
            </a:r>
            <a:endParaRPr lang="zh-CN" altLang="en-US" sz="3240" b="1" dirty="0">
              <a:solidFill>
                <a:srgbClr val="FF0000"/>
              </a:solidFill>
              <a:latin typeface="微软雅黑" panose="020B0503020204020204" pitchFamily="34" charset="-122"/>
              <a:ea typeface="微软雅黑" panose="020B0503020204020204" pitchFamily="34" charset="-122"/>
            </a:endParaRPr>
          </a:p>
        </p:txBody>
      </p:sp>
      <p:grpSp>
        <p:nvGrpSpPr>
          <p:cNvPr id="16" name="组合 3"/>
          <p:cNvGrpSpPr/>
          <p:nvPr/>
        </p:nvGrpSpPr>
        <p:grpSpPr bwMode="auto">
          <a:xfrm>
            <a:off x="1144747" y="1125220"/>
            <a:ext cx="1723073" cy="1273017"/>
            <a:chOff x="-28501" y="-20218"/>
            <a:chExt cx="1913434" cy="1416011"/>
          </a:xfrm>
        </p:grpSpPr>
        <p:pic>
          <p:nvPicPr>
            <p:cNvPr id="275461" name="对角圆角矩形 41"/>
            <p:cNvPicPr>
              <a:picLocks noChangeArrowheads="1"/>
            </p:cNvPicPr>
            <p:nvPr/>
          </p:nvPicPr>
          <p:blipFill>
            <a:blip r:embed="rId2" cstate="print"/>
            <a:srcRect/>
            <a:stretch>
              <a:fillRect/>
            </a:stretch>
          </p:blipFill>
          <p:spPr bwMode="auto">
            <a:xfrm>
              <a:off x="-28501" y="-20218"/>
              <a:ext cx="1913434" cy="1416011"/>
            </a:xfrm>
            <a:prstGeom prst="rect">
              <a:avLst/>
            </a:prstGeom>
            <a:noFill/>
            <a:ln w="9525">
              <a:noFill/>
              <a:miter lim="800000"/>
              <a:headEnd/>
              <a:tailEnd/>
            </a:ln>
          </p:spPr>
        </p:pic>
        <p:sp>
          <p:nvSpPr>
            <p:cNvPr id="275462" name="TextBox 5">
              <a:hlinkClick r:id="" action="ppaction://hlinkshowjump?jump=nextslide"/>
            </p:cNvPr>
            <p:cNvSpPr txBox="1">
              <a:spLocks noChangeArrowheads="1"/>
            </p:cNvSpPr>
            <p:nvPr/>
          </p:nvSpPr>
          <p:spPr bwMode="auto">
            <a:xfrm>
              <a:off x="109658" y="77883"/>
              <a:ext cx="1624673" cy="531865"/>
            </a:xfrm>
            <a:prstGeom prst="rect">
              <a:avLst/>
            </a:prstGeom>
            <a:noFill/>
            <a:ln w="9525">
              <a:noFill/>
              <a:miter lim="800000"/>
            </a:ln>
          </p:spPr>
          <p:txBody>
            <a:bodyPr wrap="none">
              <a:spAutoFit/>
            </a:bodyPr>
            <a:lstStyle/>
            <a:p>
              <a:pPr algn="dist">
                <a:buFont typeface="Arial" panose="020B0604020202020204" pitchFamily="34" charset="0"/>
                <a:buNone/>
              </a:pPr>
              <a:r>
                <a:rPr lang="zh-CN" altLang="en-US" sz="2520" b="1" dirty="0">
                  <a:solidFill>
                    <a:srgbClr val="FFFF00"/>
                  </a:solidFill>
                  <a:latin typeface="微软雅黑" panose="020B0503020204020204" pitchFamily="34" charset="-122"/>
                  <a:ea typeface="微软雅黑" panose="020B0503020204020204" pitchFamily="34" charset="-122"/>
                </a:rPr>
                <a:t>第四部分</a:t>
              </a:r>
            </a:p>
          </p:txBody>
        </p:sp>
      </p:grpSp>
      <p:pic>
        <p:nvPicPr>
          <p:cNvPr id="18" name="Picture 6" descr="C:\Users\PC\Desktop\zqq\201513_0003_----.png"/>
          <p:cNvPicPr>
            <a:picLocks noChangeAspect="1" noChangeArrowheads="1"/>
          </p:cNvPicPr>
          <p:nvPr/>
        </p:nvPicPr>
        <p:blipFill>
          <a:blip r:embed="rId3" cstate="print"/>
          <a:srcRect/>
          <a:stretch>
            <a:fillRect/>
          </a:stretch>
        </p:blipFill>
        <p:spPr bwMode="auto">
          <a:xfrm>
            <a:off x="6969602" y="2540"/>
            <a:ext cx="2190273" cy="1590199"/>
          </a:xfrm>
          <a:prstGeom prst="rect">
            <a:avLst/>
          </a:prstGeom>
          <a:noFill/>
          <a:ln w="9525">
            <a:noFill/>
            <a:miter lim="800000"/>
            <a:headEnd/>
            <a:tailEnd/>
          </a:ln>
        </p:spPr>
      </p:pic>
      <p:pic>
        <p:nvPicPr>
          <p:cNvPr id="19" name="Picture 2" descr="华表丝带xx"/>
          <p:cNvPicPr>
            <a:picLocks noChangeAspect="1"/>
          </p:cNvPicPr>
          <p:nvPr/>
        </p:nvPicPr>
        <p:blipFill>
          <a:blip r:embed="rId4" cstate="print"/>
          <a:stretch>
            <a:fillRect/>
          </a:stretch>
        </p:blipFill>
        <p:spPr>
          <a:xfrm>
            <a:off x="-24765" y="2398395"/>
            <a:ext cx="2286000" cy="2799715"/>
          </a:xfrm>
          <a:prstGeom prst="rect">
            <a:avLst/>
          </a:prstGeom>
          <a:noFill/>
          <a:ln w="9525">
            <a:noFill/>
          </a:ln>
        </p:spPr>
      </p:pic>
    </p:spTree>
    <p:extLst>
      <p:ext uri="{BB962C8B-B14F-4D97-AF65-F5344CB8AC3E}">
        <p14:creationId xmlns:p14="http://schemas.microsoft.com/office/powerpoint/2010/main" xmlns="" val="2058826224"/>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学习贯彻新</a:t>
            </a:r>
            <a:r>
              <a:rPr lang="en-US" altLang="zh-CN" dirty="0" smtClean="0"/>
              <a:t>《</a:t>
            </a:r>
            <a:r>
              <a:rPr lang="zh-CN" altLang="en-US" dirty="0" smtClean="0"/>
              <a:t>条列</a:t>
            </a:r>
            <a:r>
              <a:rPr lang="en-US" altLang="zh-CN" dirty="0" smtClean="0"/>
              <a:t>》</a:t>
            </a:r>
            <a:endParaRPr lang="zh-CN" altLang="en-US" dirty="0"/>
          </a:p>
        </p:txBody>
      </p:sp>
      <p:sp>
        <p:nvSpPr>
          <p:cNvPr id="3" name="内容占位符 2"/>
          <p:cNvSpPr>
            <a:spLocks noGrp="1"/>
          </p:cNvSpPr>
          <p:nvPr>
            <p:ph idx="1"/>
          </p:nvPr>
        </p:nvSpPr>
        <p:spPr/>
        <p:txBody>
          <a:bodyPr/>
          <a:lstStyle/>
          <a:p>
            <a:r>
              <a:rPr lang="en-US" altLang="zh-CN" b="1" dirty="0" smtClean="0"/>
              <a:t>1</a:t>
            </a:r>
            <a:r>
              <a:rPr lang="zh-CN" altLang="en-US" b="1" dirty="0" smtClean="0"/>
              <a:t>、在全校广泛开展</a:t>
            </a:r>
            <a:r>
              <a:rPr lang="en-US" altLang="zh-CN" b="1" dirty="0" smtClean="0"/>
              <a:t>《</a:t>
            </a:r>
            <a:r>
              <a:rPr lang="zh-CN" altLang="en-US" b="1" dirty="0" smtClean="0"/>
              <a:t>条列</a:t>
            </a:r>
            <a:r>
              <a:rPr lang="en-US" altLang="zh-CN" b="1" dirty="0" smtClean="0"/>
              <a:t>》</a:t>
            </a:r>
            <a:r>
              <a:rPr lang="zh-CN" altLang="en-US" b="1" dirty="0" smtClean="0"/>
              <a:t>学习，开展纪律教育，增强纪律观念。</a:t>
            </a:r>
            <a:endParaRPr lang="en-US" altLang="zh-CN" b="1" dirty="0" smtClean="0"/>
          </a:p>
          <a:p>
            <a:r>
              <a:rPr lang="en-US" altLang="zh-CN" sz="2400" dirty="0" smtClean="0"/>
              <a:t>《</a:t>
            </a:r>
            <a:r>
              <a:rPr lang="zh-CN" altLang="en-US" sz="2400" dirty="0" smtClean="0"/>
              <a:t>条列</a:t>
            </a:r>
            <a:r>
              <a:rPr lang="en-US" altLang="zh-CN" sz="2400" dirty="0" smtClean="0"/>
              <a:t>》</a:t>
            </a:r>
            <a:r>
              <a:rPr lang="zh-CN" altLang="en-US" sz="2400" dirty="0" smtClean="0"/>
              <a:t>是一部党内法规，是各级党组织和党员在党内生活中应该遵循的重要原则和行为规范。应在全校广泛开展一次党的纪律教育帮助，各级党组织和党员树立条规意识、纪律意识、红线意识、底线意识</a:t>
            </a:r>
            <a:r>
              <a:rPr lang="zh-CN" altLang="en-US" dirty="0" smtClean="0"/>
              <a:t>。</a:t>
            </a:r>
            <a:r>
              <a:rPr lang="zh-CN" altLang="en-US" sz="2400" dirty="0" smtClean="0"/>
              <a:t>通过</a:t>
            </a:r>
            <a:r>
              <a:rPr lang="en-US" altLang="zh-CN" sz="2400" dirty="0" smtClean="0"/>
              <a:t>《</a:t>
            </a:r>
            <a:r>
              <a:rPr lang="zh-CN" altLang="en-US" sz="2400" dirty="0" smtClean="0"/>
              <a:t>条列</a:t>
            </a:r>
            <a:r>
              <a:rPr lang="en-US" altLang="zh-CN" sz="2400" dirty="0" smtClean="0"/>
              <a:t>》</a:t>
            </a:r>
            <a:r>
              <a:rPr lang="zh-CN" altLang="en-US" sz="2400" dirty="0" smtClean="0"/>
              <a:t>学习，使全体党员知道：党提倡什么，反对什么；允许什么，禁止什么。增强纪律观念，严格自律，严格要求。</a:t>
            </a:r>
            <a:endParaRPr lang="zh-CN" altLang="en-US" sz="2400" dirty="0"/>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b="1" dirty="0" smtClean="0"/>
              <a:t>2</a:t>
            </a:r>
            <a:r>
              <a:rPr lang="zh-CN" altLang="en-US" b="1" dirty="0" smtClean="0"/>
              <a:t>、学习</a:t>
            </a:r>
            <a:r>
              <a:rPr lang="en-US" altLang="zh-CN" b="1" dirty="0" smtClean="0"/>
              <a:t>《</a:t>
            </a:r>
            <a:r>
              <a:rPr lang="zh-CN" altLang="en-US" b="1" dirty="0" smtClean="0"/>
              <a:t>条列</a:t>
            </a:r>
            <a:r>
              <a:rPr lang="en-US" altLang="zh-CN" b="1" dirty="0" smtClean="0"/>
              <a:t>》</a:t>
            </a:r>
            <a:r>
              <a:rPr lang="zh-CN" altLang="en-US" b="1" dirty="0" smtClean="0"/>
              <a:t>的方法</a:t>
            </a:r>
            <a:endParaRPr lang="en-US" altLang="zh-CN" b="1" dirty="0" smtClean="0"/>
          </a:p>
          <a:p>
            <a:r>
              <a:rPr lang="zh-CN" altLang="en-US" dirty="0" smtClean="0"/>
              <a:t>首</a:t>
            </a:r>
            <a:r>
              <a:rPr lang="zh-CN" altLang="en-US" dirty="0" smtClean="0"/>
              <a:t>先，坚持理论联系实际。要结合案例从六大纪律学起，学用结合，认真领会。</a:t>
            </a:r>
            <a:endParaRPr lang="en-US" altLang="zh-CN" dirty="0" smtClean="0"/>
          </a:p>
          <a:p>
            <a:r>
              <a:rPr lang="zh-CN" altLang="en-US" dirty="0" smtClean="0"/>
              <a:t>其</a:t>
            </a:r>
            <a:r>
              <a:rPr lang="zh-CN" altLang="en-US" dirty="0" smtClean="0"/>
              <a:t>次，结合高校实际，逐条逐句学习领会。</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 Box 18"/>
          <p:cNvSpPr txBox="1">
            <a:spLocks noChangeArrowheads="1"/>
          </p:cNvSpPr>
          <p:nvPr/>
        </p:nvSpPr>
        <p:spPr bwMode="gray">
          <a:xfrm>
            <a:off x="935990" y="582930"/>
            <a:ext cx="727265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四</a:t>
            </a:r>
            <a:r>
              <a:rPr lang="zh-CN" altLang="en-US" sz="2500" b="1" dirty="0">
                <a:solidFill>
                  <a:srgbClr val="FF0000"/>
                </a:solidFill>
                <a:latin typeface="微软雅黑" panose="020B0503020204020204" pitchFamily="34" charset="-122"/>
                <a:ea typeface="微软雅黑" panose="020B0503020204020204" pitchFamily="34" charset="-122"/>
              </a:rPr>
              <a:t>、高校</a:t>
            </a:r>
            <a:r>
              <a:rPr lang="zh-CN" altLang="en-US" sz="2500" b="1" dirty="0" smtClean="0">
                <a:solidFill>
                  <a:srgbClr val="FF0000"/>
                </a:solidFill>
                <a:latin typeface="微软雅黑" panose="020B0503020204020204" pitchFamily="34" charset="-122"/>
                <a:ea typeface="微软雅黑" panose="020B0503020204020204" pitchFamily="34" charset="-122"/>
              </a:rPr>
              <a:t>党员干部应</a:t>
            </a:r>
            <a:r>
              <a:rPr lang="zh-CN" altLang="en-US" sz="2500" b="1" dirty="0">
                <a:solidFill>
                  <a:srgbClr val="FF0000"/>
                </a:solidFill>
                <a:latin typeface="微软雅黑" panose="020B0503020204020204" pitchFamily="34" charset="-122"/>
                <a:ea typeface="微软雅黑" panose="020B0503020204020204" pitchFamily="34" charset="-122"/>
              </a:rPr>
              <a:t>重点关注的</a:t>
            </a:r>
            <a:r>
              <a:rPr lang="zh-CN" altLang="en-US" sz="2500" b="1" dirty="0" smtClean="0">
                <a:solidFill>
                  <a:srgbClr val="FF0000"/>
                </a:solidFill>
                <a:latin typeface="微软雅黑" panose="020B0503020204020204" pitchFamily="34" charset="-122"/>
                <a:ea typeface="微软雅黑" panose="020B0503020204020204" pitchFamily="34" charset="-122"/>
              </a:rPr>
              <a:t>条款（部分）</a:t>
            </a:r>
            <a:endParaRPr lang="zh-CN" altLang="en-US" sz="2500" b="1" dirty="0">
              <a:solidFill>
                <a:srgbClr val="FF0000"/>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887083" y="1408080"/>
            <a:ext cx="3756925" cy="1379694"/>
            <a:chOff x="4840350" y="1629178"/>
            <a:chExt cx="2381629" cy="2517370"/>
          </a:xfrm>
        </p:grpSpPr>
        <p:sp>
          <p:nvSpPr>
            <p:cNvPr id="42" name="矩形 41"/>
            <p:cNvSpPr/>
            <p:nvPr/>
          </p:nvSpPr>
          <p:spPr>
            <a:xfrm>
              <a:off x="4943244" y="1788074"/>
              <a:ext cx="2233087" cy="2021634"/>
            </a:xfrm>
            <a:prstGeom prst="rect">
              <a:avLst/>
            </a:prstGeom>
          </p:spPr>
          <p:txBody>
            <a:bodyPr wrap="square">
              <a:spAutoFit/>
            </a:bodyPr>
            <a:lstStyle/>
            <a:p>
              <a:pPr algn="just" fontAlgn="auto">
                <a:lnSpc>
                  <a:spcPct val="150000"/>
                </a:lnSpc>
                <a:spcBef>
                  <a:spcPts val="800"/>
                </a:spcBef>
                <a:spcAft>
                  <a:spcPts val="0"/>
                </a:spcAft>
              </a:pPr>
              <a:r>
                <a:rPr lang="zh-CN" altLang="en-US" sz="1100" b="1" dirty="0" smtClean="0">
                  <a:solidFill>
                    <a:srgbClr val="0000FF"/>
                  </a:solidFill>
                  <a:latin typeface="Arial" panose="020B0604020202020204"/>
                  <a:ea typeface="微软雅黑" panose="020B0503020204020204" pitchFamily="34" charset="-122"/>
                </a:rPr>
                <a:t>在</a:t>
              </a:r>
              <a:r>
                <a:rPr lang="zh-CN" altLang="en-US" sz="1100" b="1" dirty="0">
                  <a:solidFill>
                    <a:srgbClr val="0000FF"/>
                  </a:solidFill>
                  <a:latin typeface="Arial" panose="020B0604020202020204"/>
                  <a:ea typeface="微软雅黑" panose="020B0503020204020204" pitchFamily="34" charset="-122"/>
                </a:rPr>
                <a:t>重大原则问题上不同党中央保持一致且有实际言论</a:t>
              </a:r>
              <a:r>
                <a:rPr lang="zh-CN" altLang="en-US" sz="1100" b="1" dirty="0">
                  <a:solidFill>
                    <a:prstClr val="black">
                      <a:lumMod val="85000"/>
                      <a:lumOff val="15000"/>
                    </a:prstClr>
                  </a:solidFill>
                  <a:latin typeface="Arial" panose="020B0604020202020204"/>
                  <a:ea typeface="微软雅黑" panose="020B0503020204020204" pitchFamily="34" charset="-122"/>
                </a:rPr>
                <a:t>、行为或者造成不良后果的，给予警告或者严重警告处分；情节较重的，给予撤销党内职务或者留党察看处分；情节严重的，给予开除党籍处分。</a:t>
              </a:r>
            </a:p>
          </p:txBody>
        </p:sp>
        <p:sp>
          <p:nvSpPr>
            <p:cNvPr id="43" name="圆角矩形 4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4" name="圆角矩形 43"/>
          <p:cNvSpPr/>
          <p:nvPr/>
        </p:nvSpPr>
        <p:spPr>
          <a:xfrm>
            <a:off x="686386" y="1582329"/>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第四十四条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87082" y="3075806"/>
            <a:ext cx="3756925" cy="1409894"/>
            <a:chOff x="4840350" y="1629178"/>
            <a:chExt cx="2381629" cy="2572472"/>
          </a:xfrm>
        </p:grpSpPr>
        <p:sp>
          <p:nvSpPr>
            <p:cNvPr id="46" name="矩形 45"/>
            <p:cNvSpPr/>
            <p:nvPr/>
          </p:nvSpPr>
          <p:spPr>
            <a:xfrm>
              <a:off x="4943445" y="1716727"/>
              <a:ext cx="2233087" cy="2484923"/>
            </a:xfrm>
            <a:prstGeom prst="rect">
              <a:avLst/>
            </a:prstGeom>
          </p:spPr>
          <p:txBody>
            <a:bodyPr wrap="square">
              <a:spAutoFit/>
            </a:bodyPr>
            <a:lstStyle/>
            <a:p>
              <a:pPr algn="just" fontAlgn="auto">
                <a:lnSpc>
                  <a:spcPct val="150000"/>
                </a:lnSpc>
                <a:spcBef>
                  <a:spcPts val="0"/>
                </a:spcBef>
                <a:spcAft>
                  <a:spcPts val="0"/>
                </a:spcAft>
              </a:pPr>
              <a:r>
                <a:rPr lang="en-US" altLang="zh-CN" sz="1100" b="1" dirty="0" smtClean="0">
                  <a:solidFill>
                    <a:prstClr val="black">
                      <a:lumMod val="85000"/>
                      <a:lumOff val="15000"/>
                    </a:prstClr>
                  </a:solidFill>
                  <a:latin typeface="Arial" panose="020B0604020202020204"/>
                  <a:ea typeface="微软雅黑" panose="020B0503020204020204" pitchFamily="34" charset="-122"/>
                </a:rPr>
                <a:t>……</a:t>
              </a:r>
              <a:r>
                <a:rPr lang="zh-CN" altLang="en-US" sz="1100" b="1" dirty="0" smtClean="0">
                  <a:solidFill>
                    <a:prstClr val="black">
                      <a:lumMod val="85000"/>
                      <a:lumOff val="15000"/>
                    </a:prstClr>
                  </a:solidFill>
                  <a:latin typeface="Arial" panose="020B0604020202020204"/>
                  <a:ea typeface="微软雅黑" panose="020B0503020204020204" pitchFamily="34" charset="-122"/>
                </a:rPr>
                <a:t>或者</a:t>
              </a:r>
              <a:r>
                <a:rPr lang="zh-CN" altLang="en-US" sz="1100" b="1" dirty="0">
                  <a:solidFill>
                    <a:prstClr val="black">
                      <a:lumMod val="85000"/>
                      <a:lumOff val="15000"/>
                    </a:prstClr>
                  </a:solidFill>
                  <a:latin typeface="Arial" panose="020B0604020202020204"/>
                  <a:ea typeface="微软雅黑" panose="020B0503020204020204" pitchFamily="34" charset="-122"/>
                </a:rPr>
                <a:t>利用</a:t>
              </a:r>
              <a:r>
                <a:rPr lang="zh-CN" altLang="en-US" sz="1100" b="1" dirty="0">
                  <a:solidFill>
                    <a:srgbClr val="0000FF"/>
                  </a:solidFill>
                  <a:latin typeface="Arial" panose="020B0604020202020204"/>
                  <a:ea typeface="微软雅黑" panose="020B0503020204020204" pitchFamily="34" charset="-122"/>
                </a:rPr>
                <a:t>讲座、论坛、报告会、座谈会</a:t>
              </a:r>
              <a:r>
                <a:rPr lang="zh-CN" altLang="en-US" sz="1100" b="1" dirty="0">
                  <a:solidFill>
                    <a:prstClr val="black">
                      <a:lumMod val="85000"/>
                      <a:lumOff val="15000"/>
                    </a:prstClr>
                  </a:solidFill>
                  <a:latin typeface="Arial" panose="020B0604020202020204"/>
                  <a:ea typeface="微软雅黑" panose="020B0503020204020204" pitchFamily="34" charset="-122"/>
                </a:rPr>
                <a:t>等方式，有下列行为</a:t>
              </a:r>
              <a:r>
                <a:rPr lang="zh-CN" altLang="en-US" sz="1100" b="1" dirty="0" smtClean="0">
                  <a:solidFill>
                    <a:prstClr val="black">
                      <a:lumMod val="85000"/>
                      <a:lumOff val="15000"/>
                    </a:prstClr>
                  </a:solidFill>
                  <a:latin typeface="Arial" panose="020B0604020202020204"/>
                  <a:ea typeface="微软雅黑" panose="020B0503020204020204" pitchFamily="34" charset="-122"/>
                </a:rPr>
                <a:t>之一</a:t>
              </a:r>
              <a:r>
                <a:rPr lang="en-US" altLang="zh-CN" sz="1100" b="1" dirty="0" smtClean="0">
                  <a:solidFill>
                    <a:prstClr val="black">
                      <a:lumMod val="85000"/>
                      <a:lumOff val="15000"/>
                    </a:prstClr>
                  </a:solidFill>
                  <a:latin typeface="Arial" panose="020B0604020202020204"/>
                  <a:ea typeface="微软雅黑" panose="020B0503020204020204" pitchFamily="34" charset="-122"/>
                </a:rPr>
                <a:t>……</a:t>
              </a:r>
            </a:p>
            <a:p>
              <a:pPr algn="just" fontAlgn="auto">
                <a:lnSpc>
                  <a:spcPct val="150000"/>
                </a:lnSpc>
                <a:spcBef>
                  <a:spcPts val="0"/>
                </a:spcBef>
                <a:spcAft>
                  <a:spcPts val="0"/>
                </a:spcAft>
              </a:pPr>
              <a:r>
                <a:rPr lang="zh-CN" altLang="en-US" sz="1100" b="1" dirty="0" smtClean="0">
                  <a:solidFill>
                    <a:srgbClr val="0000FF"/>
                  </a:solidFill>
                  <a:latin typeface="Arial" panose="020B0604020202020204"/>
                  <a:ea typeface="微软雅黑" panose="020B0503020204020204" pitchFamily="34" charset="-122"/>
                </a:rPr>
                <a:t>（</a:t>
              </a:r>
              <a:r>
                <a:rPr lang="zh-CN" altLang="en-US" sz="1100" b="1" dirty="0">
                  <a:solidFill>
                    <a:srgbClr val="0000FF"/>
                  </a:solidFill>
                  <a:latin typeface="Arial" panose="020B0604020202020204"/>
                  <a:ea typeface="微软雅黑" panose="020B0503020204020204" pitchFamily="34" charset="-122"/>
                </a:rPr>
                <a:t>三）丑化党和国家形象，或者诋毁、诬蔑党和国家领导人、英雄模范，或者歪曲党的历史、中华人民共和国历史、人民军队历史的。</a:t>
              </a:r>
            </a:p>
          </p:txBody>
        </p:sp>
        <p:sp>
          <p:nvSpPr>
            <p:cNvPr id="47" name="圆角矩形 46"/>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8" name="圆角矩形 47"/>
          <p:cNvSpPr/>
          <p:nvPr/>
        </p:nvSpPr>
        <p:spPr>
          <a:xfrm>
            <a:off x="686385" y="3250055"/>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第四十六条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076056" y="1408079"/>
            <a:ext cx="3756925" cy="1379694"/>
            <a:chOff x="4840350" y="1629178"/>
            <a:chExt cx="2381629" cy="2517370"/>
          </a:xfrm>
        </p:grpSpPr>
        <p:sp>
          <p:nvSpPr>
            <p:cNvPr id="51" name="矩形 50"/>
            <p:cNvSpPr/>
            <p:nvPr/>
          </p:nvSpPr>
          <p:spPr>
            <a:xfrm>
              <a:off x="4943445" y="1862147"/>
              <a:ext cx="2233087" cy="2021634"/>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srgbClr val="0000FF"/>
                  </a:solidFill>
                  <a:latin typeface="Arial" panose="020B0604020202020204"/>
                  <a:ea typeface="微软雅黑" panose="020B0503020204020204" pitchFamily="34" charset="-122"/>
                </a:rPr>
                <a:t>制造、散布、传播政治谣言</a:t>
              </a:r>
              <a:r>
                <a:rPr lang="zh-CN" altLang="en-US" sz="1100" b="1" dirty="0">
                  <a:solidFill>
                    <a:prstClr val="black">
                      <a:lumMod val="85000"/>
                      <a:lumOff val="15000"/>
                    </a:prstClr>
                  </a:solidFill>
                  <a:latin typeface="Arial" panose="020B0604020202020204"/>
                  <a:ea typeface="微软雅黑" panose="020B0503020204020204" pitchFamily="34" charset="-122"/>
                </a:rPr>
                <a:t>，破坏党的团结统一的</a:t>
              </a: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r>
                <a:rPr lang="en-US" altLang="zh-CN" sz="11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1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100" b="1" dirty="0" smtClean="0">
                  <a:solidFill>
                    <a:prstClr val="black">
                      <a:lumMod val="85000"/>
                      <a:lumOff val="15000"/>
                    </a:prstClr>
                  </a:solidFill>
                  <a:latin typeface="Arial" panose="020B0604020202020204"/>
                  <a:ea typeface="微软雅黑" panose="020B0503020204020204" pitchFamily="34" charset="-122"/>
                </a:rPr>
                <a:t>政治</a:t>
              </a:r>
              <a:r>
                <a:rPr lang="zh-CN" altLang="en-US" sz="1100" b="1" dirty="0">
                  <a:solidFill>
                    <a:prstClr val="black">
                      <a:lumMod val="85000"/>
                      <a:lumOff val="15000"/>
                    </a:prstClr>
                  </a:solidFill>
                  <a:latin typeface="Arial" panose="020B0604020202020204"/>
                  <a:ea typeface="微软雅黑" panose="020B0503020204020204" pitchFamily="34" charset="-122"/>
                </a:rPr>
                <a:t>品行恶劣，</a:t>
              </a:r>
              <a:r>
                <a:rPr lang="zh-CN" altLang="en-US" sz="1100" b="1" dirty="0">
                  <a:solidFill>
                    <a:srgbClr val="0000FF"/>
                  </a:solidFill>
                  <a:latin typeface="Arial" panose="020B0604020202020204"/>
                  <a:ea typeface="微软雅黑" panose="020B0503020204020204" pitchFamily="34" charset="-122"/>
                </a:rPr>
                <a:t>匿名诬告，有意陷害或者制造其他谣言</a:t>
              </a:r>
              <a:r>
                <a:rPr lang="zh-CN" altLang="en-US" sz="1100" b="1" dirty="0">
                  <a:solidFill>
                    <a:prstClr val="black">
                      <a:lumMod val="85000"/>
                      <a:lumOff val="15000"/>
                    </a:prstClr>
                  </a:solidFill>
                  <a:latin typeface="Arial" panose="020B0604020202020204"/>
                  <a:ea typeface="微软雅黑" panose="020B0503020204020204" pitchFamily="34" charset="-122"/>
                </a:rPr>
                <a:t>，造成损害或者不良影响的，依照前款规定处理。</a:t>
              </a:r>
            </a:p>
          </p:txBody>
        </p:sp>
        <p:sp>
          <p:nvSpPr>
            <p:cNvPr id="52" name="圆角矩形 51"/>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53" name="圆角矩形 52"/>
          <p:cNvSpPr/>
          <p:nvPr/>
        </p:nvSpPr>
        <p:spPr>
          <a:xfrm>
            <a:off x="4875359" y="1582328"/>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第五十二条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077341" y="3052071"/>
            <a:ext cx="3756925" cy="1379694"/>
            <a:chOff x="4840350" y="1629178"/>
            <a:chExt cx="2381629" cy="2517370"/>
          </a:xfrm>
        </p:grpSpPr>
        <p:sp>
          <p:nvSpPr>
            <p:cNvPr id="62" name="矩形 61"/>
            <p:cNvSpPr/>
            <p:nvPr/>
          </p:nvSpPr>
          <p:spPr>
            <a:xfrm>
              <a:off x="4930832" y="1884392"/>
              <a:ext cx="2233087" cy="2021634"/>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srgbClr val="0000FF"/>
                  </a:solidFill>
                  <a:latin typeface="Arial" panose="020B0604020202020204"/>
                  <a:ea typeface="微软雅黑" panose="020B0503020204020204" pitchFamily="34" charset="-122"/>
                </a:rPr>
                <a:t>干扰巡视巡察工作或者不落实巡视巡察整改要求</a:t>
              </a:r>
              <a:r>
                <a:rPr lang="zh-CN" altLang="en-US" sz="1100" b="1" dirty="0">
                  <a:solidFill>
                    <a:prstClr val="black">
                      <a:lumMod val="85000"/>
                      <a:lumOff val="15000"/>
                    </a:prstClr>
                  </a:solidFill>
                  <a:latin typeface="Arial" panose="020B0604020202020204"/>
                  <a:ea typeface="微软雅黑" panose="020B0503020204020204" pitchFamily="34" charset="-122"/>
                </a:rPr>
                <a:t>，情节较轻的，给予警告或者严重警告处分；情节较重的，给予撤销党内职务或者留党察看处分；情节严重的，给予开除党籍处分。</a:t>
              </a:r>
            </a:p>
          </p:txBody>
        </p:sp>
        <p:sp>
          <p:nvSpPr>
            <p:cNvPr id="63" name="圆角矩形 6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66" name="圆角矩形 65"/>
          <p:cNvSpPr/>
          <p:nvPr/>
        </p:nvSpPr>
        <p:spPr>
          <a:xfrm>
            <a:off x="4876644" y="3226320"/>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第五十五条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64435604"/>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87083" y="1408080"/>
            <a:ext cx="3756925" cy="1379694"/>
            <a:chOff x="4840350" y="1629178"/>
            <a:chExt cx="2381629" cy="2517370"/>
          </a:xfrm>
        </p:grpSpPr>
        <p:sp>
          <p:nvSpPr>
            <p:cNvPr id="42" name="矩形 41"/>
            <p:cNvSpPr/>
            <p:nvPr/>
          </p:nvSpPr>
          <p:spPr>
            <a:xfrm>
              <a:off x="4943244" y="1788074"/>
              <a:ext cx="2233087" cy="2021634"/>
            </a:xfrm>
            <a:prstGeom prst="rect">
              <a:avLst/>
            </a:prstGeom>
          </p:spPr>
          <p:txBody>
            <a:bodyPr wrap="square">
              <a:spAutoFit/>
            </a:bodyPr>
            <a:lstStyle/>
            <a:p>
              <a:pPr algn="just" fontAlgn="auto">
                <a:lnSpc>
                  <a:spcPct val="150000"/>
                </a:lnSpc>
                <a:spcBef>
                  <a:spcPts val="80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对</a:t>
              </a:r>
              <a:r>
                <a:rPr lang="zh-CN" altLang="en-US" sz="1100" b="1" dirty="0">
                  <a:solidFill>
                    <a:srgbClr val="0000FF"/>
                  </a:solidFill>
                  <a:latin typeface="Arial" panose="020B0604020202020204"/>
                  <a:ea typeface="微软雅黑" panose="020B0503020204020204" pitchFamily="34" charset="-122"/>
                </a:rPr>
                <a:t>信仰宗教</a:t>
              </a:r>
              <a:r>
                <a:rPr lang="zh-CN" altLang="en-US" sz="1100" b="1" dirty="0">
                  <a:solidFill>
                    <a:prstClr val="black">
                      <a:lumMod val="85000"/>
                      <a:lumOff val="15000"/>
                    </a:prstClr>
                  </a:solidFill>
                  <a:latin typeface="Arial" panose="020B0604020202020204"/>
                  <a:ea typeface="微软雅黑" panose="020B0503020204020204" pitchFamily="34" charset="-122"/>
                </a:rPr>
                <a:t>的党员，应当</a:t>
              </a:r>
              <a:r>
                <a:rPr lang="zh-CN" altLang="en-US" sz="1100" b="1" dirty="0">
                  <a:solidFill>
                    <a:srgbClr val="0000FF"/>
                  </a:solidFill>
                  <a:latin typeface="Arial" panose="020B0604020202020204"/>
                  <a:ea typeface="微软雅黑" panose="020B0503020204020204" pitchFamily="34" charset="-122"/>
                </a:rPr>
                <a:t>加强思想教育</a:t>
              </a:r>
              <a:r>
                <a:rPr lang="zh-CN" altLang="en-US" sz="1100" b="1" dirty="0">
                  <a:solidFill>
                    <a:prstClr val="black">
                      <a:lumMod val="85000"/>
                      <a:lumOff val="15000"/>
                    </a:prstClr>
                  </a:solidFill>
                  <a:latin typeface="Arial" panose="020B0604020202020204"/>
                  <a:ea typeface="微软雅黑" panose="020B0503020204020204" pitchFamily="34" charset="-122"/>
                </a:rPr>
                <a:t>，经党组织帮助教育仍没有转变的，应当</a:t>
              </a:r>
              <a:r>
                <a:rPr lang="zh-CN" altLang="en-US" sz="1100" b="1" dirty="0">
                  <a:solidFill>
                    <a:srgbClr val="0000FF"/>
                  </a:solidFill>
                  <a:latin typeface="Arial" panose="020B0604020202020204"/>
                  <a:ea typeface="微软雅黑" panose="020B0503020204020204" pitchFamily="34" charset="-122"/>
                </a:rPr>
                <a:t>劝其退党</a:t>
              </a:r>
              <a:r>
                <a:rPr lang="zh-CN" altLang="en-US" sz="1100" b="1" dirty="0">
                  <a:solidFill>
                    <a:prstClr val="black">
                      <a:lumMod val="85000"/>
                      <a:lumOff val="15000"/>
                    </a:prstClr>
                  </a:solidFill>
                  <a:latin typeface="Arial" panose="020B0604020202020204"/>
                  <a:ea typeface="微软雅黑" panose="020B0503020204020204" pitchFamily="34" charset="-122"/>
                </a:rPr>
                <a:t>；劝而不退的，予以</a:t>
              </a:r>
              <a:r>
                <a:rPr lang="zh-CN" altLang="en-US" sz="1100" b="1" dirty="0">
                  <a:solidFill>
                    <a:srgbClr val="0000FF"/>
                  </a:solidFill>
                  <a:latin typeface="Arial" panose="020B0604020202020204"/>
                  <a:ea typeface="微软雅黑" panose="020B0503020204020204" pitchFamily="34" charset="-122"/>
                </a:rPr>
                <a:t>除名</a:t>
              </a:r>
              <a:r>
                <a:rPr lang="zh-CN" altLang="en-US" sz="1100" b="1" dirty="0">
                  <a:solidFill>
                    <a:prstClr val="black">
                      <a:lumMod val="85000"/>
                      <a:lumOff val="15000"/>
                    </a:prstClr>
                  </a:solidFill>
                  <a:latin typeface="Arial" panose="020B0604020202020204"/>
                  <a:ea typeface="微软雅黑" panose="020B0503020204020204" pitchFamily="34" charset="-122"/>
                </a:rPr>
                <a:t>；参与利用宗教搞煽动活动的，给予</a:t>
              </a:r>
              <a:r>
                <a:rPr lang="zh-CN" altLang="en-US" sz="1100" b="1" dirty="0">
                  <a:solidFill>
                    <a:srgbClr val="0000FF"/>
                  </a:solidFill>
                  <a:latin typeface="Arial" panose="020B0604020202020204"/>
                  <a:ea typeface="微软雅黑" panose="020B0503020204020204" pitchFamily="34" charset="-122"/>
                </a:rPr>
                <a:t>开除党籍处分</a:t>
              </a:r>
              <a:r>
                <a:rPr lang="zh-CN" altLang="en-US" sz="1100" b="1" dirty="0">
                  <a:solidFill>
                    <a:prstClr val="black">
                      <a:lumMod val="85000"/>
                      <a:lumOff val="15000"/>
                    </a:prstClr>
                  </a:solidFill>
                  <a:latin typeface="Arial" panose="020B0604020202020204"/>
                  <a:ea typeface="微软雅黑" panose="020B0503020204020204" pitchFamily="34" charset="-122"/>
                </a:rPr>
                <a:t>。</a:t>
              </a:r>
            </a:p>
          </p:txBody>
        </p:sp>
        <p:sp>
          <p:nvSpPr>
            <p:cNvPr id="43" name="圆角矩形 4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4" name="圆角矩形 43"/>
          <p:cNvSpPr/>
          <p:nvPr/>
        </p:nvSpPr>
        <p:spPr>
          <a:xfrm>
            <a:off x="686386" y="1582329"/>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第六十二条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87082" y="3075806"/>
            <a:ext cx="3756925" cy="1409894"/>
            <a:chOff x="4840350" y="1629178"/>
            <a:chExt cx="2381629" cy="2572472"/>
          </a:xfrm>
        </p:grpSpPr>
        <p:sp>
          <p:nvSpPr>
            <p:cNvPr id="46" name="矩形 45"/>
            <p:cNvSpPr/>
            <p:nvPr/>
          </p:nvSpPr>
          <p:spPr>
            <a:xfrm>
              <a:off x="4943445" y="1716727"/>
              <a:ext cx="2233087" cy="2484923"/>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 不履行全面</a:t>
              </a:r>
              <a:r>
                <a:rPr lang="zh-CN" altLang="en-US" sz="1100" b="1" dirty="0">
                  <a:solidFill>
                    <a:srgbClr val="0000FF"/>
                  </a:solidFill>
                  <a:latin typeface="Arial" panose="020B0604020202020204"/>
                  <a:ea typeface="微软雅黑" panose="020B0503020204020204" pitchFamily="34" charset="-122"/>
                </a:rPr>
                <a:t>从严治党主体责任</a:t>
              </a:r>
              <a:r>
                <a:rPr lang="zh-CN" altLang="en-US" sz="1100" b="1" dirty="0">
                  <a:solidFill>
                    <a:prstClr val="black">
                      <a:lumMod val="85000"/>
                      <a:lumOff val="15000"/>
                    </a:prstClr>
                  </a:solidFill>
                  <a:latin typeface="Arial" panose="020B0604020202020204"/>
                  <a:ea typeface="微软雅黑" panose="020B0503020204020204" pitchFamily="34" charset="-122"/>
                </a:rPr>
                <a:t>、</a:t>
              </a:r>
              <a:r>
                <a:rPr lang="zh-CN" altLang="en-US" sz="1100" b="1" dirty="0">
                  <a:solidFill>
                    <a:srgbClr val="0000FF"/>
                  </a:solidFill>
                  <a:latin typeface="Arial" panose="020B0604020202020204"/>
                  <a:ea typeface="微软雅黑" panose="020B0503020204020204" pitchFamily="34" charset="-122"/>
                </a:rPr>
                <a:t>监督责任</a:t>
              </a:r>
              <a:r>
                <a:rPr lang="zh-CN" altLang="en-US" sz="1100" b="1" dirty="0">
                  <a:solidFill>
                    <a:prstClr val="black">
                      <a:lumMod val="85000"/>
                      <a:lumOff val="15000"/>
                    </a:prstClr>
                  </a:solidFill>
                  <a:latin typeface="Arial" panose="020B0604020202020204"/>
                  <a:ea typeface="微软雅黑" panose="020B0503020204020204" pitchFamily="34" charset="-122"/>
                </a:rPr>
                <a:t>或者</a:t>
              </a:r>
              <a:r>
                <a:rPr lang="zh-CN" altLang="en-US" sz="1100" b="1" dirty="0">
                  <a:solidFill>
                    <a:srgbClr val="0000FF"/>
                  </a:solidFill>
                  <a:latin typeface="Arial" panose="020B0604020202020204"/>
                  <a:ea typeface="微软雅黑" panose="020B0503020204020204" pitchFamily="34" charset="-122"/>
                </a:rPr>
                <a:t>履行全面从严治党主体责任、监督责任不力</a:t>
              </a:r>
              <a:r>
                <a:rPr lang="zh-CN" altLang="en-US" sz="1100" b="1" dirty="0">
                  <a:solidFill>
                    <a:prstClr val="black">
                      <a:lumMod val="85000"/>
                      <a:lumOff val="15000"/>
                    </a:prstClr>
                  </a:solidFill>
                  <a:latin typeface="Arial" panose="020B0604020202020204"/>
                  <a:ea typeface="微软雅黑" panose="020B0503020204020204" pitchFamily="34" charset="-122"/>
                </a:rPr>
                <a:t>，给党组织造成严重损害或者严重不良影响的，对直接责任者和领导责任者，给予警告或者严重警告处分；情节严重的，给予撤销党内职务或者留党察看处分。</a:t>
              </a:r>
            </a:p>
          </p:txBody>
        </p:sp>
        <p:sp>
          <p:nvSpPr>
            <p:cNvPr id="47" name="圆角矩形 46"/>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8" name="圆角矩形 47"/>
          <p:cNvSpPr/>
          <p:nvPr/>
        </p:nvSpPr>
        <p:spPr>
          <a:xfrm>
            <a:off x="686385" y="3250055"/>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第六十七条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076056" y="1408079"/>
            <a:ext cx="3756925" cy="1379694"/>
            <a:chOff x="4840350" y="1629178"/>
            <a:chExt cx="2381629" cy="2517370"/>
          </a:xfrm>
        </p:grpSpPr>
        <p:sp>
          <p:nvSpPr>
            <p:cNvPr id="51" name="矩形 50"/>
            <p:cNvSpPr/>
            <p:nvPr/>
          </p:nvSpPr>
          <p:spPr>
            <a:xfrm>
              <a:off x="4943445" y="1650239"/>
              <a:ext cx="2233087" cy="2484923"/>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党员领导干部对</a:t>
              </a:r>
              <a:r>
                <a:rPr lang="zh-CN" altLang="en-US" sz="1100" b="1" dirty="0">
                  <a:solidFill>
                    <a:srgbClr val="0000FF"/>
                  </a:solidFill>
                  <a:latin typeface="Arial" panose="020B0604020202020204"/>
                  <a:ea typeface="微软雅黑" panose="020B0503020204020204" pitchFamily="34" charset="-122"/>
                </a:rPr>
                <a:t>违反政治纪律和政治规矩等错误思想和行为不报告、不抵制、不斗争，放任不管</a:t>
              </a:r>
              <a:r>
                <a:rPr lang="zh-CN" altLang="en-US" sz="1100" b="1" dirty="0">
                  <a:solidFill>
                    <a:prstClr val="black">
                      <a:lumMod val="85000"/>
                      <a:lumOff val="15000"/>
                    </a:prstClr>
                  </a:solidFill>
                  <a:latin typeface="Arial" panose="020B0604020202020204"/>
                  <a:ea typeface="微软雅黑" panose="020B0503020204020204" pitchFamily="34" charset="-122"/>
                </a:rPr>
                <a:t>，搞无原则一团和气，造成不良影响的，给予警告或者严重警告处分；情节严重的，给予撤销党内职务或者留党察看处分。</a:t>
              </a:r>
            </a:p>
          </p:txBody>
        </p:sp>
        <p:sp>
          <p:nvSpPr>
            <p:cNvPr id="52" name="圆角矩形 51"/>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53" name="圆角矩形 52"/>
          <p:cNvSpPr/>
          <p:nvPr/>
        </p:nvSpPr>
        <p:spPr>
          <a:xfrm>
            <a:off x="4875359" y="1582328"/>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第六十八条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077341" y="3052071"/>
            <a:ext cx="3756925" cy="1379694"/>
            <a:chOff x="4840350" y="1629178"/>
            <a:chExt cx="2381629" cy="2517370"/>
          </a:xfrm>
        </p:grpSpPr>
        <p:sp>
          <p:nvSpPr>
            <p:cNvPr id="62" name="矩形 61"/>
            <p:cNvSpPr/>
            <p:nvPr/>
          </p:nvSpPr>
          <p:spPr>
            <a:xfrm>
              <a:off x="4930832" y="1884392"/>
              <a:ext cx="2233087" cy="2021634"/>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srgbClr val="0000FF"/>
                  </a:solidFill>
                  <a:latin typeface="Arial" panose="020B0604020202020204"/>
                  <a:ea typeface="微软雅黑" panose="020B0503020204020204" pitchFamily="34" charset="-122"/>
                </a:rPr>
                <a:t>违反民主集中制原则</a:t>
              </a:r>
              <a:r>
                <a:rPr lang="zh-CN" altLang="en-US" sz="1100" b="1" dirty="0">
                  <a:solidFill>
                    <a:prstClr val="black">
                      <a:lumMod val="85000"/>
                      <a:lumOff val="15000"/>
                    </a:prstClr>
                  </a:solidFill>
                  <a:latin typeface="Arial" panose="020B0604020202020204"/>
                  <a:ea typeface="微软雅黑" panose="020B0503020204020204" pitchFamily="34" charset="-122"/>
                </a:rPr>
                <a:t>，有下列行为之一</a:t>
              </a:r>
              <a:r>
                <a:rPr lang="zh-CN" altLang="en-US" sz="1100" b="1" dirty="0" smtClean="0">
                  <a:solidFill>
                    <a:prstClr val="black">
                      <a:lumMod val="85000"/>
                      <a:lumOff val="15000"/>
                    </a:prstClr>
                  </a:solidFill>
                  <a:latin typeface="Arial" panose="020B0604020202020204"/>
                  <a:ea typeface="微软雅黑" panose="020B0503020204020204" pitchFamily="34" charset="-122"/>
                </a:rPr>
                <a:t>的</a:t>
              </a:r>
              <a:r>
                <a:rPr lang="en-US" altLang="zh-CN" sz="1100" b="1" dirty="0" smtClean="0">
                  <a:solidFill>
                    <a:prstClr val="black">
                      <a:lumMod val="85000"/>
                      <a:lumOff val="15000"/>
                    </a:prstClr>
                  </a:solidFill>
                  <a:latin typeface="Arial" panose="020B0604020202020204"/>
                  <a:ea typeface="微软雅黑" panose="020B0503020204020204" pitchFamily="34" charset="-122"/>
                </a:rPr>
                <a:t>……</a:t>
              </a:r>
            </a:p>
            <a:p>
              <a:pPr algn="just" fontAlgn="auto">
                <a:lnSpc>
                  <a:spcPct val="150000"/>
                </a:lnSpc>
                <a:spcBef>
                  <a:spcPts val="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（三）故意</a:t>
              </a:r>
              <a:r>
                <a:rPr lang="zh-CN" altLang="en-US" sz="1100" b="1" dirty="0">
                  <a:solidFill>
                    <a:srgbClr val="0000FF"/>
                  </a:solidFill>
                  <a:latin typeface="Arial" panose="020B0604020202020204"/>
                  <a:ea typeface="微软雅黑" panose="020B0503020204020204" pitchFamily="34" charset="-122"/>
                </a:rPr>
                <a:t>规避集体决策，决定重大事项、重要干部任免、重要项目安排和大额资金使用</a:t>
              </a:r>
              <a:r>
                <a:rPr lang="zh-CN" altLang="en-US" sz="1100" b="1" dirty="0">
                  <a:solidFill>
                    <a:prstClr val="black">
                      <a:lumMod val="85000"/>
                      <a:lumOff val="15000"/>
                    </a:prstClr>
                  </a:solidFill>
                  <a:latin typeface="Arial" panose="020B0604020202020204"/>
                  <a:ea typeface="微软雅黑" panose="020B0503020204020204" pitchFamily="34" charset="-122"/>
                </a:rPr>
                <a:t>的</a:t>
              </a: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1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r>
                <a:rPr lang="zh-CN" altLang="en-US" sz="1100" b="1" dirty="0">
                  <a:solidFill>
                    <a:prstClr val="black">
                      <a:lumMod val="85000"/>
                      <a:lumOff val="15000"/>
                    </a:prstClr>
                  </a:solidFill>
                  <a:latin typeface="Arial" panose="020B0604020202020204"/>
                  <a:ea typeface="微软雅黑" panose="020B0503020204020204" pitchFamily="34" charset="-122"/>
                </a:rPr>
                <a:t>四）</a:t>
              </a:r>
              <a:r>
                <a:rPr lang="zh-CN" altLang="en-US" sz="1100" b="1" dirty="0">
                  <a:solidFill>
                    <a:srgbClr val="0000FF"/>
                  </a:solidFill>
                  <a:latin typeface="Arial" panose="020B0604020202020204"/>
                  <a:ea typeface="微软雅黑" panose="020B0503020204020204" pitchFamily="34" charset="-122"/>
                </a:rPr>
                <a:t>借集体决策名义集体违规</a:t>
              </a:r>
              <a:r>
                <a:rPr lang="zh-CN" altLang="en-US" sz="1100" b="1" dirty="0">
                  <a:solidFill>
                    <a:prstClr val="black">
                      <a:lumMod val="85000"/>
                      <a:lumOff val="15000"/>
                    </a:prstClr>
                  </a:solidFill>
                  <a:latin typeface="Arial" panose="020B0604020202020204"/>
                  <a:ea typeface="微软雅黑" panose="020B0503020204020204" pitchFamily="34" charset="-122"/>
                </a:rPr>
                <a:t>的</a:t>
              </a: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100" b="1" dirty="0">
                <a:solidFill>
                  <a:prstClr val="black">
                    <a:lumMod val="85000"/>
                    <a:lumOff val="15000"/>
                  </a:prstClr>
                </a:solidFill>
                <a:latin typeface="Arial" panose="020B0604020202020204"/>
                <a:ea typeface="微软雅黑" panose="020B0503020204020204" pitchFamily="34" charset="-122"/>
              </a:endParaRPr>
            </a:p>
          </p:txBody>
        </p:sp>
        <p:sp>
          <p:nvSpPr>
            <p:cNvPr id="63" name="圆角矩形 6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66" name="圆角矩形 65"/>
          <p:cNvSpPr/>
          <p:nvPr/>
        </p:nvSpPr>
        <p:spPr>
          <a:xfrm>
            <a:off x="4876644" y="3226320"/>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第七十条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
        <p:nvSpPr>
          <p:cNvPr id="21" name="Text Box 18"/>
          <p:cNvSpPr txBox="1">
            <a:spLocks noChangeArrowheads="1"/>
          </p:cNvSpPr>
          <p:nvPr/>
        </p:nvSpPr>
        <p:spPr bwMode="gray">
          <a:xfrm>
            <a:off x="935990" y="582930"/>
            <a:ext cx="727265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四</a:t>
            </a:r>
            <a:r>
              <a:rPr lang="zh-CN" altLang="en-US" sz="2500" b="1" dirty="0">
                <a:solidFill>
                  <a:srgbClr val="FF0000"/>
                </a:solidFill>
                <a:latin typeface="微软雅黑" panose="020B0503020204020204" pitchFamily="34" charset="-122"/>
                <a:ea typeface="微软雅黑" panose="020B0503020204020204" pitchFamily="34" charset="-122"/>
              </a:rPr>
              <a:t>、高校</a:t>
            </a:r>
            <a:r>
              <a:rPr lang="zh-CN" altLang="en-US" sz="2500" b="1" dirty="0" smtClean="0">
                <a:solidFill>
                  <a:srgbClr val="FF0000"/>
                </a:solidFill>
                <a:latin typeface="微软雅黑" panose="020B0503020204020204" pitchFamily="34" charset="-122"/>
                <a:ea typeface="微软雅黑" panose="020B0503020204020204" pitchFamily="34" charset="-122"/>
              </a:rPr>
              <a:t>党员干部应</a:t>
            </a:r>
            <a:r>
              <a:rPr lang="zh-CN" altLang="en-US" sz="2500" b="1" dirty="0">
                <a:solidFill>
                  <a:srgbClr val="FF0000"/>
                </a:solidFill>
                <a:latin typeface="微软雅黑" panose="020B0503020204020204" pitchFamily="34" charset="-122"/>
                <a:ea typeface="微软雅黑" panose="020B0503020204020204" pitchFamily="34" charset="-122"/>
              </a:rPr>
              <a:t>重点关注的</a:t>
            </a:r>
            <a:r>
              <a:rPr lang="zh-CN" altLang="en-US" sz="2500" b="1" dirty="0" smtClean="0">
                <a:solidFill>
                  <a:srgbClr val="FF0000"/>
                </a:solidFill>
                <a:latin typeface="微软雅黑" panose="020B0503020204020204" pitchFamily="34" charset="-122"/>
                <a:ea typeface="微软雅黑" panose="020B0503020204020204" pitchFamily="34" charset="-122"/>
              </a:rPr>
              <a:t>条款（部分）</a:t>
            </a:r>
            <a:endParaRPr lang="zh-CN" altLang="en-US" sz="25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84280196"/>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87083" y="1408080"/>
            <a:ext cx="3756925" cy="1425914"/>
            <a:chOff x="4840350" y="1629178"/>
            <a:chExt cx="2381629" cy="2601704"/>
          </a:xfrm>
        </p:grpSpPr>
        <p:sp>
          <p:nvSpPr>
            <p:cNvPr id="42" name="矩形 41"/>
            <p:cNvSpPr/>
            <p:nvPr/>
          </p:nvSpPr>
          <p:spPr>
            <a:xfrm>
              <a:off x="4943244" y="1788074"/>
              <a:ext cx="2233087" cy="2442808"/>
            </a:xfrm>
            <a:prstGeom prst="rect">
              <a:avLst/>
            </a:prstGeom>
          </p:spPr>
          <p:txBody>
            <a:bodyPr wrap="square">
              <a:spAutoFit/>
            </a:bodyPr>
            <a:lstStyle/>
            <a:p>
              <a:pPr algn="just" fontAlgn="auto">
                <a:lnSpc>
                  <a:spcPct val="150000"/>
                </a:lnSpc>
                <a:spcBef>
                  <a:spcPts val="800"/>
                </a:spcBef>
                <a:spcAft>
                  <a:spcPts val="0"/>
                </a:spcAft>
              </a:pPr>
              <a:r>
                <a:rPr lang="zh-CN" altLang="en-US" sz="900" b="1" dirty="0">
                  <a:solidFill>
                    <a:prstClr val="black">
                      <a:lumMod val="85000"/>
                      <a:lumOff val="15000"/>
                    </a:prstClr>
                  </a:solidFill>
                  <a:latin typeface="Arial" panose="020B0604020202020204"/>
                  <a:ea typeface="微软雅黑" panose="020B0503020204020204" pitchFamily="34" charset="-122"/>
                </a:rPr>
                <a:t> 有下列行为</a:t>
              </a:r>
              <a:r>
                <a:rPr lang="zh-CN" altLang="en-US" sz="900" b="1" dirty="0" smtClean="0">
                  <a:solidFill>
                    <a:prstClr val="black">
                      <a:lumMod val="85000"/>
                      <a:lumOff val="15000"/>
                    </a:prstClr>
                  </a:solidFill>
                  <a:latin typeface="Arial" panose="020B0604020202020204"/>
                  <a:ea typeface="微软雅黑" panose="020B0503020204020204" pitchFamily="34" charset="-122"/>
                </a:rPr>
                <a:t>之一</a:t>
              </a:r>
              <a:r>
                <a:rPr lang="zh-CN" altLang="en-US" sz="900" b="1" dirty="0">
                  <a:solidFill>
                    <a:prstClr val="black">
                      <a:lumMod val="85000"/>
                      <a:lumOff val="15000"/>
                    </a:prstClr>
                  </a:solidFill>
                  <a:latin typeface="Arial" panose="020B0604020202020204"/>
                  <a:ea typeface="微软雅黑" panose="020B0503020204020204" pitchFamily="34" charset="-122"/>
                </a:rPr>
                <a:t>，情节较重的，给予警告或者严重警告处分</a:t>
              </a:r>
              <a:r>
                <a:rPr lang="zh-CN" altLang="en-US" sz="900" b="1" dirty="0" smtClean="0">
                  <a:solidFill>
                    <a:prstClr val="black">
                      <a:lumMod val="85000"/>
                      <a:lumOff val="15000"/>
                    </a:prstClr>
                  </a:solidFill>
                  <a:latin typeface="Arial" panose="020B0604020202020204"/>
                  <a:ea typeface="微软雅黑" panose="020B0503020204020204" pitchFamily="34" charset="-122"/>
                </a:rPr>
                <a:t>：（</a:t>
              </a:r>
              <a:r>
                <a:rPr lang="zh-CN" altLang="en-US" sz="900" b="1" dirty="0">
                  <a:solidFill>
                    <a:prstClr val="black">
                      <a:lumMod val="85000"/>
                      <a:lumOff val="15000"/>
                    </a:prstClr>
                  </a:solidFill>
                  <a:latin typeface="Arial" panose="020B0604020202020204"/>
                  <a:ea typeface="微软雅黑" panose="020B0503020204020204" pitchFamily="34" charset="-122"/>
                </a:rPr>
                <a:t>一）</a:t>
              </a:r>
              <a:r>
                <a:rPr lang="zh-CN" altLang="en-US" sz="900" b="1" dirty="0">
                  <a:solidFill>
                    <a:srgbClr val="0000FF"/>
                  </a:solidFill>
                  <a:latin typeface="Arial" panose="020B0604020202020204"/>
                  <a:ea typeface="微软雅黑" panose="020B0503020204020204" pitchFamily="34" charset="-122"/>
                </a:rPr>
                <a:t>违反个人有关事项报告规定，隐瞒不报的</a:t>
              </a:r>
              <a:r>
                <a:rPr lang="zh-CN" altLang="en-US" sz="900" b="1" dirty="0" smtClean="0">
                  <a:solidFill>
                    <a:prstClr val="black">
                      <a:lumMod val="85000"/>
                      <a:lumOff val="15000"/>
                    </a:prstClr>
                  </a:solidFill>
                  <a:latin typeface="Arial" panose="020B0604020202020204"/>
                  <a:ea typeface="微软雅黑" panose="020B0503020204020204" pitchFamily="34" charset="-122"/>
                </a:rPr>
                <a:t>；（</a:t>
              </a:r>
              <a:r>
                <a:rPr lang="zh-CN" altLang="en-US" sz="900" b="1" dirty="0">
                  <a:solidFill>
                    <a:prstClr val="black">
                      <a:lumMod val="85000"/>
                      <a:lumOff val="15000"/>
                    </a:prstClr>
                  </a:solidFill>
                  <a:latin typeface="Arial" panose="020B0604020202020204"/>
                  <a:ea typeface="微软雅黑" panose="020B0503020204020204" pitchFamily="34" charset="-122"/>
                </a:rPr>
                <a:t>二）在组织进行</a:t>
              </a:r>
              <a:r>
                <a:rPr lang="zh-CN" altLang="en-US" sz="900" b="1" dirty="0">
                  <a:solidFill>
                    <a:srgbClr val="0000FF"/>
                  </a:solidFill>
                  <a:latin typeface="Arial" panose="020B0604020202020204"/>
                  <a:ea typeface="微软雅黑" panose="020B0503020204020204" pitchFamily="34" charset="-122"/>
                </a:rPr>
                <a:t>谈话、函询时，不如实向组织说明问题</a:t>
              </a:r>
              <a:r>
                <a:rPr lang="zh-CN" altLang="en-US" sz="900" b="1" dirty="0">
                  <a:solidFill>
                    <a:prstClr val="black">
                      <a:lumMod val="85000"/>
                      <a:lumOff val="15000"/>
                    </a:prstClr>
                  </a:solidFill>
                  <a:latin typeface="Arial" panose="020B0604020202020204"/>
                  <a:ea typeface="微软雅黑" panose="020B0503020204020204" pitchFamily="34" charset="-122"/>
                </a:rPr>
                <a:t>的</a:t>
              </a:r>
              <a:r>
                <a:rPr lang="zh-CN" altLang="en-US" sz="900" b="1" dirty="0" smtClean="0">
                  <a:solidFill>
                    <a:prstClr val="black">
                      <a:lumMod val="85000"/>
                      <a:lumOff val="15000"/>
                    </a:prstClr>
                  </a:solidFill>
                  <a:latin typeface="Arial" panose="020B0604020202020204"/>
                  <a:ea typeface="微软雅黑" panose="020B0503020204020204" pitchFamily="34" charset="-122"/>
                </a:rPr>
                <a:t>；（</a:t>
              </a:r>
              <a:r>
                <a:rPr lang="zh-CN" altLang="en-US" sz="900" b="1" dirty="0">
                  <a:solidFill>
                    <a:prstClr val="black">
                      <a:lumMod val="85000"/>
                      <a:lumOff val="15000"/>
                    </a:prstClr>
                  </a:solidFill>
                  <a:latin typeface="Arial" panose="020B0604020202020204"/>
                  <a:ea typeface="微软雅黑" panose="020B0503020204020204" pitchFamily="34" charset="-122"/>
                </a:rPr>
                <a:t>三）</a:t>
              </a:r>
              <a:r>
                <a:rPr lang="zh-CN" altLang="en-US" sz="900" b="1" dirty="0">
                  <a:solidFill>
                    <a:srgbClr val="0000FF"/>
                  </a:solidFill>
                  <a:latin typeface="Arial" panose="020B0604020202020204"/>
                  <a:ea typeface="微软雅黑" panose="020B0503020204020204" pitchFamily="34" charset="-122"/>
                </a:rPr>
                <a:t>不按要求报告或者不如实报告个人去向的</a:t>
              </a:r>
              <a:r>
                <a:rPr lang="zh-CN" altLang="en-US" sz="900" b="1" dirty="0" smtClean="0">
                  <a:solidFill>
                    <a:prstClr val="black">
                      <a:lumMod val="85000"/>
                      <a:lumOff val="15000"/>
                    </a:prstClr>
                  </a:solidFill>
                  <a:latin typeface="Arial" panose="020B0604020202020204"/>
                  <a:ea typeface="微软雅黑" panose="020B0503020204020204" pitchFamily="34" charset="-122"/>
                </a:rPr>
                <a:t>；（</a:t>
              </a:r>
              <a:r>
                <a:rPr lang="zh-CN" altLang="en-US" sz="900" b="1" dirty="0">
                  <a:solidFill>
                    <a:prstClr val="black">
                      <a:lumMod val="85000"/>
                      <a:lumOff val="15000"/>
                    </a:prstClr>
                  </a:solidFill>
                  <a:latin typeface="Arial" panose="020B0604020202020204"/>
                  <a:ea typeface="微软雅黑" panose="020B0503020204020204" pitchFamily="34" charset="-122"/>
                </a:rPr>
                <a:t>四）</a:t>
              </a:r>
              <a:r>
                <a:rPr lang="zh-CN" altLang="en-US" sz="900" b="1" dirty="0">
                  <a:solidFill>
                    <a:srgbClr val="0000FF"/>
                  </a:solidFill>
                  <a:latin typeface="Arial" panose="020B0604020202020204"/>
                  <a:ea typeface="微软雅黑" panose="020B0503020204020204" pitchFamily="34" charset="-122"/>
                </a:rPr>
                <a:t>不如实填报个人档案资料的</a:t>
              </a:r>
              <a:r>
                <a:rPr lang="zh-CN" altLang="en-US" sz="900" b="1" dirty="0" smtClean="0">
                  <a:solidFill>
                    <a:prstClr val="black">
                      <a:lumMod val="85000"/>
                      <a:lumOff val="15000"/>
                    </a:prstClr>
                  </a:solidFill>
                  <a:latin typeface="Arial" panose="020B0604020202020204"/>
                  <a:ea typeface="微软雅黑" panose="020B0503020204020204" pitchFamily="34" charset="-122"/>
                </a:rPr>
                <a:t>。</a:t>
              </a:r>
              <a:r>
                <a:rPr lang="zh-CN" altLang="en-US" sz="900" b="1" dirty="0" smtClean="0">
                  <a:solidFill>
                    <a:srgbClr val="0000FF"/>
                  </a:solidFill>
                  <a:latin typeface="Arial" panose="020B0604020202020204"/>
                  <a:ea typeface="微软雅黑" panose="020B0503020204020204" pitchFamily="34" charset="-122"/>
                </a:rPr>
                <a:t>篡改</a:t>
              </a:r>
              <a:r>
                <a:rPr lang="zh-CN" altLang="en-US" sz="900" b="1" dirty="0">
                  <a:solidFill>
                    <a:srgbClr val="0000FF"/>
                  </a:solidFill>
                  <a:latin typeface="Arial" panose="020B0604020202020204"/>
                  <a:ea typeface="微软雅黑" panose="020B0503020204020204" pitchFamily="34" charset="-122"/>
                </a:rPr>
                <a:t>、伪造个人档案资料的</a:t>
              </a:r>
              <a:r>
                <a:rPr lang="zh-CN" altLang="en-US" sz="900" b="1" dirty="0">
                  <a:solidFill>
                    <a:prstClr val="black">
                      <a:lumMod val="85000"/>
                      <a:lumOff val="15000"/>
                    </a:prstClr>
                  </a:solidFill>
                  <a:latin typeface="Arial" panose="020B0604020202020204"/>
                  <a:ea typeface="微软雅黑" panose="020B0503020204020204" pitchFamily="34" charset="-122"/>
                </a:rPr>
                <a:t>，给予严重警告处分；情节严重的，给予撤销党内职务或者留党察看处分。</a:t>
              </a:r>
            </a:p>
          </p:txBody>
        </p:sp>
        <p:sp>
          <p:nvSpPr>
            <p:cNvPr id="43" name="圆角矩形 4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4" name="圆角矩形 43"/>
          <p:cNvSpPr/>
          <p:nvPr/>
        </p:nvSpPr>
        <p:spPr>
          <a:xfrm>
            <a:off x="686386" y="1582329"/>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第七十三条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87082" y="3075806"/>
            <a:ext cx="3756925" cy="1379695"/>
            <a:chOff x="4840350" y="1629178"/>
            <a:chExt cx="2381629" cy="2517370"/>
          </a:xfrm>
        </p:grpSpPr>
        <p:sp>
          <p:nvSpPr>
            <p:cNvPr id="46" name="矩形 45"/>
            <p:cNvSpPr/>
            <p:nvPr/>
          </p:nvSpPr>
          <p:spPr>
            <a:xfrm>
              <a:off x="4943445" y="1716727"/>
              <a:ext cx="2233087" cy="2224264"/>
            </a:xfrm>
            <a:prstGeom prst="rect">
              <a:avLst/>
            </a:prstGeom>
          </p:spPr>
          <p:txBody>
            <a:bodyPr wrap="square">
              <a:spAutoFit/>
            </a:bodyPr>
            <a:lstStyle/>
            <a:p>
              <a:pPr algn="just" fontAlgn="auto">
                <a:lnSpc>
                  <a:spcPct val="150000"/>
                </a:lnSpc>
                <a:spcBef>
                  <a:spcPts val="0"/>
                </a:spcBef>
                <a:spcAft>
                  <a:spcPts val="0"/>
                </a:spcAft>
              </a:pPr>
              <a:r>
                <a:rPr lang="zh-CN" altLang="en-US" sz="1000" b="1" dirty="0">
                  <a:solidFill>
                    <a:prstClr val="black">
                      <a:lumMod val="85000"/>
                      <a:lumOff val="15000"/>
                    </a:prstClr>
                  </a:solidFill>
                  <a:latin typeface="Arial" panose="020B0604020202020204"/>
                  <a:ea typeface="微软雅黑" panose="020B0503020204020204" pitchFamily="34" charset="-122"/>
                </a:rPr>
                <a:t>在干部、职工的录用、</a:t>
              </a:r>
              <a:r>
                <a:rPr lang="zh-CN" altLang="en-US" sz="1000" b="1" dirty="0">
                  <a:solidFill>
                    <a:srgbClr val="0000FF"/>
                  </a:solidFill>
                  <a:latin typeface="Arial" panose="020B0604020202020204"/>
                  <a:ea typeface="微软雅黑" panose="020B0503020204020204" pitchFamily="34" charset="-122"/>
                </a:rPr>
                <a:t>考核</a:t>
              </a:r>
              <a:r>
                <a:rPr lang="zh-CN" altLang="en-US" sz="1000" b="1" dirty="0">
                  <a:solidFill>
                    <a:prstClr val="black">
                      <a:lumMod val="85000"/>
                      <a:lumOff val="15000"/>
                    </a:prstClr>
                  </a:solidFill>
                  <a:latin typeface="Arial" panose="020B0604020202020204"/>
                  <a:ea typeface="微软雅黑" panose="020B0503020204020204" pitchFamily="34" charset="-122"/>
                </a:rPr>
                <a:t>、职务晋升、</a:t>
              </a:r>
              <a:r>
                <a:rPr lang="zh-CN" altLang="en-US" sz="1000" b="1" dirty="0">
                  <a:solidFill>
                    <a:srgbClr val="0000FF"/>
                  </a:solidFill>
                  <a:latin typeface="Arial" panose="020B0604020202020204"/>
                  <a:ea typeface="微软雅黑" panose="020B0503020204020204" pitchFamily="34" charset="-122"/>
                </a:rPr>
                <a:t>职称评定</a:t>
              </a:r>
              <a:r>
                <a:rPr lang="zh-CN" altLang="en-US" sz="1000" b="1" dirty="0">
                  <a:solidFill>
                    <a:prstClr val="black">
                      <a:lumMod val="85000"/>
                      <a:lumOff val="15000"/>
                    </a:prstClr>
                  </a:solidFill>
                  <a:latin typeface="Arial" panose="020B0604020202020204"/>
                  <a:ea typeface="微软雅黑" panose="020B0503020204020204" pitchFamily="34" charset="-122"/>
                </a:rPr>
                <a:t>和征兵、安置复转军人等工作中，隐瞒、歪曲事实真相，或者利用职权或者职务上的影响违反有关规定为本人或者其他人谋取利益</a:t>
              </a:r>
              <a:r>
                <a:rPr lang="zh-CN" altLang="en-US" sz="1000" b="1" dirty="0" smtClean="0">
                  <a:solidFill>
                    <a:prstClr val="black">
                      <a:lumMod val="85000"/>
                      <a:lumOff val="15000"/>
                    </a:prstClr>
                  </a:solidFill>
                  <a:latin typeface="Arial" panose="020B0604020202020204"/>
                  <a:ea typeface="微软雅黑" panose="020B0503020204020204" pitchFamily="34" charset="-122"/>
                </a:rPr>
                <a:t>的</a:t>
              </a:r>
              <a:r>
                <a:rPr lang="en-US" altLang="zh-CN"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smtClean="0">
                  <a:solidFill>
                    <a:srgbClr val="0000FF"/>
                  </a:solidFill>
                  <a:latin typeface="Arial" panose="020B0604020202020204"/>
                  <a:ea typeface="微软雅黑" panose="020B0503020204020204" pitchFamily="34" charset="-122"/>
                </a:rPr>
                <a:t>弄虚作假</a:t>
              </a:r>
              <a:r>
                <a:rPr lang="zh-CN" altLang="en-US" sz="1000" b="1" dirty="0">
                  <a:solidFill>
                    <a:srgbClr val="0000FF"/>
                  </a:solidFill>
                  <a:latin typeface="Arial" panose="020B0604020202020204"/>
                  <a:ea typeface="微软雅黑" panose="020B0503020204020204" pitchFamily="34" charset="-122"/>
                </a:rPr>
                <a:t>，骗取职务、职级、职称、待遇、资格、学历、学位、荣誉或者其他利益</a:t>
              </a:r>
              <a:r>
                <a:rPr lang="zh-CN" altLang="en-US" sz="1000" b="1" dirty="0">
                  <a:solidFill>
                    <a:prstClr val="black">
                      <a:lumMod val="85000"/>
                      <a:lumOff val="15000"/>
                    </a:prstClr>
                  </a:solidFill>
                  <a:latin typeface="Arial" panose="020B0604020202020204"/>
                  <a:ea typeface="微软雅黑" panose="020B0503020204020204" pitchFamily="34" charset="-122"/>
                </a:rPr>
                <a:t>的，依照前款规定处理。</a:t>
              </a:r>
            </a:p>
          </p:txBody>
        </p:sp>
        <p:sp>
          <p:nvSpPr>
            <p:cNvPr id="47" name="圆角矩形 46"/>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8" name="圆角矩形 47"/>
          <p:cNvSpPr/>
          <p:nvPr/>
        </p:nvSpPr>
        <p:spPr>
          <a:xfrm>
            <a:off x="686385" y="3250055"/>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第七十七条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076056" y="1408079"/>
            <a:ext cx="3756925" cy="1379694"/>
            <a:chOff x="4840350" y="1629178"/>
            <a:chExt cx="2381629" cy="2517370"/>
          </a:xfrm>
        </p:grpSpPr>
        <p:sp>
          <p:nvSpPr>
            <p:cNvPr id="51" name="矩形 50"/>
            <p:cNvSpPr/>
            <p:nvPr/>
          </p:nvSpPr>
          <p:spPr>
            <a:xfrm>
              <a:off x="4943445" y="2367887"/>
              <a:ext cx="2233087" cy="1039948"/>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党员干部必须正确行使人民赋予的权力，清正廉洁，反对</a:t>
              </a:r>
              <a:r>
                <a:rPr lang="zh-CN" altLang="en-US" sz="1100" b="1" dirty="0">
                  <a:solidFill>
                    <a:srgbClr val="0000FF"/>
                  </a:solidFill>
                  <a:latin typeface="Arial" panose="020B0604020202020204"/>
                  <a:ea typeface="微软雅黑" panose="020B0503020204020204" pitchFamily="34" charset="-122"/>
                </a:rPr>
                <a:t>任何滥用职权、谋求私利的行为</a:t>
              </a:r>
              <a:r>
                <a:rPr lang="zh-CN" altLang="en-US" sz="1100" b="1" dirty="0">
                  <a:solidFill>
                    <a:prstClr val="black">
                      <a:lumMod val="85000"/>
                      <a:lumOff val="15000"/>
                    </a:prstClr>
                  </a:solidFill>
                  <a:latin typeface="Arial" panose="020B0604020202020204"/>
                  <a:ea typeface="微软雅黑" panose="020B0503020204020204" pitchFamily="34" charset="-122"/>
                </a:rPr>
                <a:t>。</a:t>
              </a:r>
            </a:p>
          </p:txBody>
        </p:sp>
        <p:sp>
          <p:nvSpPr>
            <p:cNvPr id="52" name="圆角矩形 51"/>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53" name="圆角矩形 52"/>
          <p:cNvSpPr/>
          <p:nvPr/>
        </p:nvSpPr>
        <p:spPr>
          <a:xfrm>
            <a:off x="4875359" y="1582328"/>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第八十五条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077341" y="3052071"/>
            <a:ext cx="3756925" cy="1379694"/>
            <a:chOff x="4840350" y="1629178"/>
            <a:chExt cx="2381629" cy="2517370"/>
          </a:xfrm>
        </p:grpSpPr>
        <p:sp>
          <p:nvSpPr>
            <p:cNvPr id="62" name="矩形 61"/>
            <p:cNvSpPr/>
            <p:nvPr/>
          </p:nvSpPr>
          <p:spPr>
            <a:xfrm>
              <a:off x="4930832" y="1884392"/>
              <a:ext cx="2233087" cy="2021633"/>
            </a:xfrm>
            <a:prstGeom prst="rect">
              <a:avLst/>
            </a:prstGeom>
          </p:spPr>
          <p:txBody>
            <a:bodyPr wrap="square">
              <a:spAutoFit/>
            </a:bodyPr>
            <a:lstStyle/>
            <a:p>
              <a:pPr algn="just" fontAlgn="auto">
                <a:lnSpc>
                  <a:spcPct val="150000"/>
                </a:lnSpc>
                <a:spcBef>
                  <a:spcPts val="0"/>
                </a:spcBef>
                <a:spcAft>
                  <a:spcPts val="0"/>
                </a:spcAft>
              </a:pPr>
              <a:r>
                <a:rPr lang="zh-CN" altLang="en-US" sz="1100" b="1" dirty="0">
                  <a:latin typeface="Arial" panose="020B0604020202020204"/>
                  <a:ea typeface="微软雅黑" panose="020B0503020204020204" pitchFamily="34" charset="-122"/>
                </a:rPr>
                <a:t>借用</a:t>
              </a:r>
              <a:r>
                <a:rPr lang="zh-CN" altLang="en-US" sz="1100" b="1" dirty="0">
                  <a:solidFill>
                    <a:srgbClr val="0000FF"/>
                  </a:solidFill>
                  <a:latin typeface="Arial" panose="020B0604020202020204"/>
                  <a:ea typeface="微软雅黑" panose="020B0503020204020204" pitchFamily="34" charset="-122"/>
                </a:rPr>
                <a:t>管理和服务对象的钱款、住房、车辆等，影响公正执行公务</a:t>
              </a:r>
              <a:r>
                <a:rPr lang="zh-CN" altLang="en-US" sz="1100" b="1" dirty="0">
                  <a:latin typeface="Arial" panose="020B0604020202020204"/>
                  <a:ea typeface="微软雅黑" panose="020B0503020204020204" pitchFamily="34" charset="-122"/>
                </a:rPr>
                <a:t>，情节</a:t>
              </a:r>
              <a:r>
                <a:rPr lang="zh-CN" altLang="en-US" sz="1100" b="1" dirty="0">
                  <a:solidFill>
                    <a:srgbClr val="0000FF"/>
                  </a:solidFill>
                  <a:latin typeface="Arial" panose="020B0604020202020204"/>
                  <a:ea typeface="微软雅黑" panose="020B0503020204020204" pitchFamily="34" charset="-122"/>
                </a:rPr>
                <a:t>较重</a:t>
              </a:r>
              <a:r>
                <a:rPr lang="zh-CN" altLang="en-US" sz="1100" b="1" dirty="0" smtClean="0">
                  <a:latin typeface="Arial" panose="020B0604020202020204"/>
                  <a:ea typeface="微软雅黑" panose="020B0503020204020204" pitchFamily="34" charset="-122"/>
                </a:rPr>
                <a:t>的</a:t>
              </a:r>
              <a:r>
                <a:rPr lang="en-US" altLang="zh-CN" sz="1100" b="1" dirty="0" smtClean="0">
                  <a:latin typeface="Arial" panose="020B0604020202020204"/>
                  <a:ea typeface="微软雅黑" panose="020B0503020204020204" pitchFamily="34" charset="-122"/>
                </a:rPr>
                <a:t>……</a:t>
              </a:r>
              <a:endParaRPr lang="zh-CN" altLang="en-US" sz="1100" b="1" dirty="0">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100" b="1" dirty="0" smtClean="0">
                  <a:latin typeface="Arial" panose="020B0604020202020204"/>
                  <a:ea typeface="微软雅黑" panose="020B0503020204020204" pitchFamily="34" charset="-122"/>
                </a:rPr>
                <a:t>通过</a:t>
              </a:r>
              <a:r>
                <a:rPr lang="zh-CN" altLang="en-US" sz="1100" b="1" dirty="0">
                  <a:solidFill>
                    <a:srgbClr val="0000FF"/>
                  </a:solidFill>
                  <a:latin typeface="Arial" panose="020B0604020202020204"/>
                  <a:ea typeface="微软雅黑" panose="020B0503020204020204" pitchFamily="34" charset="-122"/>
                </a:rPr>
                <a:t>民间借贷等金融活动获取大额回报</a:t>
              </a:r>
              <a:r>
                <a:rPr lang="zh-CN" altLang="en-US" sz="1100" b="1" dirty="0">
                  <a:latin typeface="Arial" panose="020B0604020202020204"/>
                  <a:ea typeface="微软雅黑" panose="020B0503020204020204" pitchFamily="34" charset="-122"/>
                </a:rPr>
                <a:t>，影响</a:t>
              </a:r>
              <a:r>
                <a:rPr lang="zh-CN" altLang="en-US" sz="1100" b="1" dirty="0">
                  <a:solidFill>
                    <a:srgbClr val="0000FF"/>
                  </a:solidFill>
                  <a:latin typeface="Arial" panose="020B0604020202020204"/>
                  <a:ea typeface="微软雅黑" panose="020B0503020204020204" pitchFamily="34" charset="-122"/>
                </a:rPr>
                <a:t>公正执行公务</a:t>
              </a:r>
              <a:r>
                <a:rPr lang="zh-CN" altLang="en-US" sz="1100" b="1" dirty="0">
                  <a:latin typeface="Arial" panose="020B0604020202020204"/>
                  <a:ea typeface="微软雅黑" panose="020B0503020204020204" pitchFamily="34" charset="-122"/>
                </a:rPr>
                <a:t>的，依照前款规定处理。</a:t>
              </a:r>
            </a:p>
          </p:txBody>
        </p:sp>
        <p:sp>
          <p:nvSpPr>
            <p:cNvPr id="63" name="圆角矩形 6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66" name="圆角矩形 65"/>
          <p:cNvSpPr/>
          <p:nvPr/>
        </p:nvSpPr>
        <p:spPr>
          <a:xfrm>
            <a:off x="4876644" y="3226320"/>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第九十条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
        <p:nvSpPr>
          <p:cNvPr id="21" name="Text Box 18"/>
          <p:cNvSpPr txBox="1">
            <a:spLocks noChangeArrowheads="1"/>
          </p:cNvSpPr>
          <p:nvPr/>
        </p:nvSpPr>
        <p:spPr bwMode="gray">
          <a:xfrm>
            <a:off x="935990" y="582930"/>
            <a:ext cx="727265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四</a:t>
            </a:r>
            <a:r>
              <a:rPr lang="zh-CN" altLang="en-US" sz="2500" b="1" dirty="0">
                <a:solidFill>
                  <a:srgbClr val="FF0000"/>
                </a:solidFill>
                <a:latin typeface="微软雅黑" panose="020B0503020204020204" pitchFamily="34" charset="-122"/>
                <a:ea typeface="微软雅黑" panose="020B0503020204020204" pitchFamily="34" charset="-122"/>
              </a:rPr>
              <a:t>、高校</a:t>
            </a:r>
            <a:r>
              <a:rPr lang="zh-CN" altLang="en-US" sz="2500" b="1" dirty="0" smtClean="0">
                <a:solidFill>
                  <a:srgbClr val="FF0000"/>
                </a:solidFill>
                <a:latin typeface="微软雅黑" panose="020B0503020204020204" pitchFamily="34" charset="-122"/>
                <a:ea typeface="微软雅黑" panose="020B0503020204020204" pitchFamily="34" charset="-122"/>
              </a:rPr>
              <a:t>党员干部应</a:t>
            </a:r>
            <a:r>
              <a:rPr lang="zh-CN" altLang="en-US" sz="2500" b="1" dirty="0">
                <a:solidFill>
                  <a:srgbClr val="FF0000"/>
                </a:solidFill>
                <a:latin typeface="微软雅黑" panose="020B0503020204020204" pitchFamily="34" charset="-122"/>
                <a:ea typeface="微软雅黑" panose="020B0503020204020204" pitchFamily="34" charset="-122"/>
              </a:rPr>
              <a:t>重点关注的</a:t>
            </a:r>
            <a:r>
              <a:rPr lang="zh-CN" altLang="en-US" sz="2500" b="1" dirty="0" smtClean="0">
                <a:solidFill>
                  <a:srgbClr val="FF0000"/>
                </a:solidFill>
                <a:latin typeface="微软雅黑" panose="020B0503020204020204" pitchFamily="34" charset="-122"/>
                <a:ea typeface="微软雅黑" panose="020B0503020204020204" pitchFamily="34" charset="-122"/>
              </a:rPr>
              <a:t>条款（部分）</a:t>
            </a:r>
            <a:endParaRPr lang="zh-CN" altLang="en-US" sz="25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55453222"/>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a:hlinkClick r:id="" action="ppaction://hlinkshowjump?jump=nextslide"/>
          </p:cNvPr>
          <p:cNvSpPr txBox="1">
            <a:spLocks noChangeArrowheads="1"/>
          </p:cNvSpPr>
          <p:nvPr/>
        </p:nvSpPr>
        <p:spPr bwMode="auto">
          <a:xfrm>
            <a:off x="1882111" y="2335830"/>
            <a:ext cx="6815138" cy="589280"/>
          </a:xfrm>
          <a:prstGeom prst="rect">
            <a:avLst/>
          </a:prstGeom>
          <a:noFill/>
          <a:ln w="9525">
            <a:noFill/>
            <a:miter lim="800000"/>
          </a:ln>
        </p:spPr>
        <p:txBody>
          <a:bodyPr>
            <a:spAutoFit/>
          </a:bodyPr>
          <a:lstStyle/>
          <a:p>
            <a:pPr>
              <a:buFont typeface="Arial" panose="020B0604020202020204" pitchFamily="34" charset="0"/>
              <a:buNone/>
              <a:defRPr/>
            </a:pPr>
            <a:r>
              <a:rPr lang="zh-CN" altLang="en-US" sz="3240" b="1" dirty="0" smtClean="0">
                <a:solidFill>
                  <a:srgbClr val="C00000"/>
                </a:solidFill>
                <a:latin typeface="微软雅黑" panose="020B0503020204020204" pitchFamily="34" charset="-122"/>
                <a:ea typeface="微软雅黑" panose="020B0503020204020204" pitchFamily="34" charset="-122"/>
              </a:rPr>
              <a:t>《纪律处分条例》历次修订情况</a:t>
            </a:r>
          </a:p>
        </p:txBody>
      </p:sp>
      <p:grpSp>
        <p:nvGrpSpPr>
          <p:cNvPr id="16" name="组合 3"/>
          <p:cNvGrpSpPr/>
          <p:nvPr/>
        </p:nvGrpSpPr>
        <p:grpSpPr bwMode="auto">
          <a:xfrm>
            <a:off x="710407" y="1263650"/>
            <a:ext cx="1723073" cy="1273017"/>
            <a:chOff x="-28501" y="-20218"/>
            <a:chExt cx="1913434" cy="1416011"/>
          </a:xfrm>
        </p:grpSpPr>
        <p:pic>
          <p:nvPicPr>
            <p:cNvPr id="275461" name="对角圆角矩形 41"/>
            <p:cNvPicPr>
              <a:picLocks noChangeArrowheads="1"/>
            </p:cNvPicPr>
            <p:nvPr/>
          </p:nvPicPr>
          <p:blipFill>
            <a:blip r:embed="rId2" cstate="print"/>
            <a:srcRect/>
            <a:stretch>
              <a:fillRect/>
            </a:stretch>
          </p:blipFill>
          <p:spPr bwMode="auto">
            <a:xfrm>
              <a:off x="-28501" y="-20218"/>
              <a:ext cx="1913434" cy="1416011"/>
            </a:xfrm>
            <a:prstGeom prst="rect">
              <a:avLst/>
            </a:prstGeom>
            <a:noFill/>
            <a:ln w="9525">
              <a:noFill/>
              <a:miter lim="800000"/>
              <a:headEnd/>
              <a:tailEnd/>
            </a:ln>
          </p:spPr>
        </p:pic>
        <p:sp>
          <p:nvSpPr>
            <p:cNvPr id="275462" name="TextBox 5">
              <a:hlinkClick r:id="" action="ppaction://hlinkshowjump?jump=nextslide"/>
            </p:cNvPr>
            <p:cNvSpPr txBox="1">
              <a:spLocks noChangeArrowheads="1"/>
            </p:cNvSpPr>
            <p:nvPr/>
          </p:nvSpPr>
          <p:spPr bwMode="auto">
            <a:xfrm>
              <a:off x="109658" y="77883"/>
              <a:ext cx="1624674" cy="531865"/>
            </a:xfrm>
            <a:prstGeom prst="rect">
              <a:avLst/>
            </a:prstGeom>
            <a:noFill/>
            <a:ln w="9525">
              <a:noFill/>
              <a:miter lim="800000"/>
            </a:ln>
          </p:spPr>
          <p:txBody>
            <a:bodyPr wrap="none">
              <a:spAutoFit/>
            </a:bodyPr>
            <a:lstStyle/>
            <a:p>
              <a:pPr algn="dist">
                <a:buFont typeface="Arial" panose="020B0604020202020204" pitchFamily="34" charset="0"/>
                <a:buNone/>
              </a:pPr>
              <a:r>
                <a:rPr lang="zh-CN" altLang="en-US" sz="2520" b="1" dirty="0">
                  <a:solidFill>
                    <a:srgbClr val="FFFF00"/>
                  </a:solidFill>
                  <a:latin typeface="微软雅黑" panose="020B0503020204020204" pitchFamily="34" charset="-122"/>
                  <a:ea typeface="微软雅黑" panose="020B0503020204020204" pitchFamily="34" charset="-122"/>
                </a:rPr>
                <a:t>第一部分</a:t>
              </a:r>
            </a:p>
          </p:txBody>
        </p:sp>
      </p:grpSp>
      <p:pic>
        <p:nvPicPr>
          <p:cNvPr id="18" name="Picture 6" descr="C:\Users\PC\Desktop\zqq\201513_0003_----.png"/>
          <p:cNvPicPr>
            <a:picLocks noChangeAspect="1" noChangeArrowheads="1"/>
          </p:cNvPicPr>
          <p:nvPr/>
        </p:nvPicPr>
        <p:blipFill>
          <a:blip r:embed="rId3" cstate="print"/>
          <a:srcRect/>
          <a:stretch>
            <a:fillRect/>
          </a:stretch>
        </p:blipFill>
        <p:spPr bwMode="auto">
          <a:xfrm>
            <a:off x="6969602" y="2540"/>
            <a:ext cx="2190273" cy="1590199"/>
          </a:xfrm>
          <a:prstGeom prst="rect">
            <a:avLst/>
          </a:prstGeom>
          <a:noFill/>
          <a:ln w="9525">
            <a:noFill/>
            <a:miter lim="800000"/>
            <a:headEnd/>
            <a:tailEnd/>
          </a:ln>
        </p:spPr>
      </p:pic>
      <p:pic>
        <p:nvPicPr>
          <p:cNvPr id="19" name="Picture 2" descr="华表丝带xx"/>
          <p:cNvPicPr>
            <a:picLocks noChangeAspect="1"/>
          </p:cNvPicPr>
          <p:nvPr/>
        </p:nvPicPr>
        <p:blipFill>
          <a:blip r:embed="rId4" cstate="print"/>
          <a:stretch>
            <a:fillRect/>
          </a:stretch>
        </p:blipFill>
        <p:spPr>
          <a:xfrm>
            <a:off x="-24765" y="2398395"/>
            <a:ext cx="2286000" cy="2799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87083" y="1408080"/>
            <a:ext cx="3756925" cy="1379693"/>
            <a:chOff x="4840350" y="1629178"/>
            <a:chExt cx="2381629" cy="2517370"/>
          </a:xfrm>
        </p:grpSpPr>
        <p:sp>
          <p:nvSpPr>
            <p:cNvPr id="42" name="矩形 41"/>
            <p:cNvSpPr/>
            <p:nvPr/>
          </p:nvSpPr>
          <p:spPr>
            <a:xfrm>
              <a:off x="4943244" y="1917247"/>
              <a:ext cx="2233087" cy="2021635"/>
            </a:xfrm>
            <a:prstGeom prst="rect">
              <a:avLst/>
            </a:prstGeom>
          </p:spPr>
          <p:txBody>
            <a:bodyPr wrap="square">
              <a:spAutoFit/>
            </a:bodyPr>
            <a:lstStyle/>
            <a:p>
              <a:pPr algn="just" fontAlgn="auto">
                <a:lnSpc>
                  <a:spcPct val="150000"/>
                </a:lnSpc>
                <a:spcBef>
                  <a:spcPts val="80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接受、</a:t>
              </a:r>
              <a:r>
                <a:rPr lang="zh-CN" altLang="en-US" sz="1100" b="1" dirty="0">
                  <a:solidFill>
                    <a:srgbClr val="0000FF"/>
                  </a:solidFill>
                  <a:latin typeface="Arial" panose="020B0604020202020204"/>
                  <a:ea typeface="微软雅黑" panose="020B0503020204020204" pitchFamily="34" charset="-122"/>
                </a:rPr>
                <a:t>提供</a:t>
              </a:r>
              <a:r>
                <a:rPr lang="zh-CN" altLang="en-US" sz="1100" b="1" dirty="0">
                  <a:latin typeface="Arial" panose="020B0604020202020204"/>
                  <a:ea typeface="微软雅黑" panose="020B0503020204020204" pitchFamily="34" charset="-122"/>
                </a:rPr>
                <a:t>可能影响公正执行公务的宴请或者旅游、健身、娱乐等活动安排</a:t>
              </a:r>
              <a:r>
                <a:rPr lang="zh-CN" altLang="en-US" sz="1100" b="1" dirty="0">
                  <a:solidFill>
                    <a:prstClr val="black">
                      <a:lumMod val="85000"/>
                      <a:lumOff val="15000"/>
                    </a:prstClr>
                  </a:solidFill>
                  <a:latin typeface="Arial" panose="020B0604020202020204"/>
                  <a:ea typeface="微软雅黑" panose="020B0503020204020204" pitchFamily="34" charset="-122"/>
                </a:rPr>
                <a:t>，情节较重的，给予警告或者严重警告处分；情节严重的，给予撤销党内职务或者留党察看处分。</a:t>
              </a:r>
            </a:p>
          </p:txBody>
        </p:sp>
        <p:sp>
          <p:nvSpPr>
            <p:cNvPr id="43" name="圆角矩形 4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4" name="圆角矩形 43"/>
          <p:cNvSpPr/>
          <p:nvPr/>
        </p:nvSpPr>
        <p:spPr>
          <a:xfrm>
            <a:off x="686386" y="1582329"/>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第九十二条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87082" y="3075806"/>
            <a:ext cx="3756925" cy="1379695"/>
            <a:chOff x="4840350" y="1629178"/>
            <a:chExt cx="2381629" cy="2517370"/>
          </a:xfrm>
        </p:grpSpPr>
        <p:sp>
          <p:nvSpPr>
            <p:cNvPr id="46" name="矩形 45"/>
            <p:cNvSpPr/>
            <p:nvPr/>
          </p:nvSpPr>
          <p:spPr>
            <a:xfrm>
              <a:off x="4943445" y="1716727"/>
              <a:ext cx="2233087" cy="2274335"/>
            </a:xfrm>
            <a:prstGeom prst="rect">
              <a:avLst/>
            </a:prstGeom>
          </p:spPr>
          <p:txBody>
            <a:bodyPr wrap="square">
              <a:spAutoFit/>
            </a:bodyPr>
            <a:lstStyle/>
            <a:p>
              <a:pPr algn="just" fontAlgn="auto">
                <a:lnSpc>
                  <a:spcPct val="150000"/>
                </a:lnSpc>
                <a:spcBef>
                  <a:spcPts val="0"/>
                </a:spcBef>
                <a:spcAft>
                  <a:spcPts val="0"/>
                </a:spcAft>
              </a:pPr>
              <a:r>
                <a:rPr lang="zh-CN" altLang="en-US" sz="1000" b="1" dirty="0" smtClean="0">
                  <a:solidFill>
                    <a:prstClr val="black">
                      <a:lumMod val="85000"/>
                      <a:lumOff val="15000"/>
                    </a:prstClr>
                  </a:solidFill>
                  <a:latin typeface="Arial" panose="020B0604020202020204"/>
                  <a:ea typeface="微软雅黑" panose="020B0503020204020204" pitchFamily="34" charset="-122"/>
                </a:rPr>
                <a:t>利用职权</a:t>
              </a:r>
              <a:r>
                <a:rPr lang="zh-CN" altLang="en-US" sz="1000" b="1" dirty="0">
                  <a:solidFill>
                    <a:prstClr val="black">
                      <a:lumMod val="85000"/>
                      <a:lumOff val="15000"/>
                    </a:prstClr>
                  </a:solidFill>
                  <a:latin typeface="Arial" panose="020B0604020202020204"/>
                  <a:ea typeface="微软雅黑" panose="020B0503020204020204" pitchFamily="34" charset="-122"/>
                </a:rPr>
                <a:t>或者职务上的影响，为配偶、子女及其配偶等亲属和其他特定关系人在审批</a:t>
              </a:r>
              <a:r>
                <a:rPr lang="zh-CN" altLang="en-US" sz="1000" b="1" dirty="0" smtClean="0">
                  <a:solidFill>
                    <a:prstClr val="black">
                      <a:lumMod val="85000"/>
                      <a:lumOff val="15000"/>
                    </a:prstClr>
                  </a:solidFill>
                  <a:latin typeface="Arial" panose="020B0604020202020204"/>
                  <a:ea typeface="微软雅黑" panose="020B0503020204020204" pitchFamily="34" charset="-122"/>
                </a:rPr>
                <a:t>监管</a:t>
              </a:r>
              <a:r>
                <a:rPr lang="en-US" altLang="zh-CN"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smtClean="0">
                  <a:solidFill>
                    <a:prstClr val="black">
                      <a:lumMod val="85000"/>
                      <a:lumOff val="15000"/>
                    </a:prstClr>
                  </a:solidFill>
                  <a:latin typeface="Arial" panose="020B0604020202020204"/>
                  <a:ea typeface="微软雅黑" panose="020B0503020204020204" pitchFamily="34" charset="-122"/>
                </a:rPr>
                <a:t>等</a:t>
              </a:r>
              <a:r>
                <a:rPr lang="zh-CN" altLang="en-US" sz="1000" b="1" dirty="0">
                  <a:solidFill>
                    <a:prstClr val="black">
                      <a:lumMod val="85000"/>
                      <a:lumOff val="15000"/>
                    </a:prstClr>
                  </a:solidFill>
                  <a:latin typeface="Arial" panose="020B0604020202020204"/>
                  <a:ea typeface="微软雅黑" panose="020B0503020204020204" pitchFamily="34" charset="-122"/>
                </a:rPr>
                <a:t>方面谋取</a:t>
              </a:r>
              <a:r>
                <a:rPr lang="zh-CN" altLang="en-US" sz="1000" b="1" dirty="0" smtClean="0">
                  <a:solidFill>
                    <a:prstClr val="black">
                      <a:lumMod val="85000"/>
                      <a:lumOff val="15000"/>
                    </a:prstClr>
                  </a:solidFill>
                  <a:latin typeface="Arial" panose="020B0604020202020204"/>
                  <a:ea typeface="微软雅黑" panose="020B0503020204020204" pitchFamily="34" charset="-122"/>
                </a:rPr>
                <a:t>利益</a:t>
              </a:r>
              <a:r>
                <a:rPr lang="en-US" altLang="zh-CN" sz="10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0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000" b="1" dirty="0" smtClean="0">
                  <a:solidFill>
                    <a:prstClr val="black">
                      <a:lumMod val="85000"/>
                      <a:lumOff val="15000"/>
                    </a:prstClr>
                  </a:solidFill>
                  <a:latin typeface="Arial" panose="020B0604020202020204"/>
                  <a:ea typeface="微软雅黑" panose="020B0503020204020204" pitchFamily="34" charset="-122"/>
                </a:rPr>
                <a:t>利用职权</a:t>
              </a:r>
              <a:r>
                <a:rPr lang="zh-CN" altLang="en-US" sz="1000" b="1" dirty="0">
                  <a:solidFill>
                    <a:prstClr val="black">
                      <a:lumMod val="85000"/>
                      <a:lumOff val="15000"/>
                    </a:prstClr>
                  </a:solidFill>
                  <a:latin typeface="Arial" panose="020B0604020202020204"/>
                  <a:ea typeface="微软雅黑" panose="020B0503020204020204" pitchFamily="34" charset="-122"/>
                </a:rPr>
                <a:t>或者职务上的影响，为配偶、子女及其配偶等亲属和其他特定关系人</a:t>
              </a:r>
              <a:r>
                <a:rPr lang="zh-CN" altLang="en-US" sz="1000" b="1" dirty="0">
                  <a:solidFill>
                    <a:srgbClr val="0000FF"/>
                  </a:solidFill>
                  <a:latin typeface="Arial" panose="020B0604020202020204"/>
                  <a:ea typeface="微软雅黑" panose="020B0503020204020204" pitchFamily="34" charset="-122"/>
                </a:rPr>
                <a:t>吸收存款、推销金融产品等提供帮助谋取利益的</a:t>
              </a:r>
              <a:r>
                <a:rPr lang="zh-CN" altLang="en-US" sz="1000" b="1" dirty="0">
                  <a:solidFill>
                    <a:prstClr val="black">
                      <a:lumMod val="85000"/>
                      <a:lumOff val="15000"/>
                    </a:prstClr>
                  </a:solidFill>
                  <a:latin typeface="Arial" panose="020B0604020202020204"/>
                  <a:ea typeface="微软雅黑" panose="020B0503020204020204" pitchFamily="34" charset="-122"/>
                </a:rPr>
                <a:t>，依照前款规定处理。</a:t>
              </a:r>
            </a:p>
          </p:txBody>
        </p:sp>
        <p:sp>
          <p:nvSpPr>
            <p:cNvPr id="47" name="圆角矩形 46"/>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48" name="圆角矩形 47"/>
          <p:cNvSpPr/>
          <p:nvPr/>
        </p:nvSpPr>
        <p:spPr>
          <a:xfrm>
            <a:off x="686385" y="3250055"/>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第九十五条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076056" y="1408079"/>
            <a:ext cx="3756925" cy="1379694"/>
            <a:chOff x="4840350" y="1629178"/>
            <a:chExt cx="2381629" cy="2517370"/>
          </a:xfrm>
        </p:grpSpPr>
        <p:sp>
          <p:nvSpPr>
            <p:cNvPr id="51" name="矩形 50"/>
            <p:cNvSpPr/>
            <p:nvPr/>
          </p:nvSpPr>
          <p:spPr>
            <a:xfrm>
              <a:off x="4931647" y="1917249"/>
              <a:ext cx="2233087" cy="2021634"/>
            </a:xfrm>
            <a:prstGeom prst="rect">
              <a:avLst/>
            </a:prstGeom>
          </p:spPr>
          <p:txBody>
            <a:bodyPr wrap="square">
              <a:spAutoFit/>
            </a:bodyPr>
            <a:lstStyle/>
            <a:p>
              <a:pPr algn="just" fontAlgn="auto">
                <a:lnSpc>
                  <a:spcPct val="150000"/>
                </a:lnSpc>
                <a:spcBef>
                  <a:spcPts val="0"/>
                </a:spcBef>
                <a:spcAft>
                  <a:spcPts val="0"/>
                </a:spcAft>
              </a:pPr>
              <a:r>
                <a:rPr lang="zh-CN" altLang="en-US" sz="1100" b="1" dirty="0">
                  <a:solidFill>
                    <a:prstClr val="black">
                      <a:lumMod val="85000"/>
                      <a:lumOff val="15000"/>
                    </a:prstClr>
                  </a:solidFill>
                  <a:latin typeface="Arial" panose="020B0604020202020204"/>
                  <a:ea typeface="微软雅黑" panose="020B0503020204020204" pitchFamily="34" charset="-122"/>
                </a:rPr>
                <a:t> 有下列行为</a:t>
              </a:r>
              <a:r>
                <a:rPr lang="zh-CN" altLang="en-US" sz="1100" b="1" dirty="0" smtClean="0">
                  <a:solidFill>
                    <a:prstClr val="black">
                      <a:lumMod val="85000"/>
                      <a:lumOff val="15000"/>
                    </a:prstClr>
                  </a:solidFill>
                  <a:latin typeface="Arial" panose="020B0604020202020204"/>
                  <a:ea typeface="微软雅黑" panose="020B0503020204020204" pitchFamily="34" charset="-122"/>
                </a:rPr>
                <a:t>之一</a:t>
              </a:r>
              <a:r>
                <a:rPr lang="en-US" altLang="zh-CN" sz="11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1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r>
                <a:rPr lang="zh-CN" altLang="en-US" sz="1100" b="1" dirty="0">
                  <a:solidFill>
                    <a:prstClr val="black">
                      <a:lumMod val="85000"/>
                      <a:lumOff val="15000"/>
                    </a:prstClr>
                  </a:solidFill>
                  <a:latin typeface="Arial" panose="020B0604020202020204"/>
                  <a:ea typeface="微软雅黑" panose="020B0503020204020204" pitchFamily="34" charset="-122"/>
                </a:rPr>
                <a:t>一）公款旅游或者</a:t>
              </a:r>
              <a:r>
                <a:rPr lang="zh-CN" altLang="en-US" sz="1100" b="1" dirty="0">
                  <a:solidFill>
                    <a:srgbClr val="0000FF"/>
                  </a:solidFill>
                  <a:latin typeface="Arial" panose="020B0604020202020204"/>
                  <a:ea typeface="微软雅黑" panose="020B0503020204020204" pitchFamily="34" charset="-122"/>
                </a:rPr>
                <a:t>以学习培训、考察调研、</a:t>
              </a:r>
              <a:r>
                <a:rPr lang="zh-CN" altLang="en-US" sz="1100" b="1" dirty="0">
                  <a:solidFill>
                    <a:prstClr val="black">
                      <a:lumMod val="85000"/>
                      <a:lumOff val="15000"/>
                    </a:prstClr>
                  </a:solidFill>
                  <a:latin typeface="Arial" panose="020B0604020202020204"/>
                  <a:ea typeface="微软雅黑" panose="020B0503020204020204" pitchFamily="34" charset="-122"/>
                </a:rPr>
                <a:t>职工疗养等为名变相公款旅游的</a:t>
              </a: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1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100" b="1" dirty="0" smtClean="0">
                  <a:solidFill>
                    <a:prstClr val="black">
                      <a:lumMod val="85000"/>
                      <a:lumOff val="15000"/>
                    </a:prstClr>
                  </a:solidFill>
                  <a:latin typeface="Arial" panose="020B0604020202020204"/>
                  <a:ea typeface="微软雅黑" panose="020B0503020204020204" pitchFamily="34" charset="-122"/>
                </a:rPr>
                <a:t>（</a:t>
              </a:r>
              <a:r>
                <a:rPr lang="zh-CN" altLang="en-US" sz="1100" b="1" dirty="0">
                  <a:solidFill>
                    <a:prstClr val="black">
                      <a:lumMod val="85000"/>
                      <a:lumOff val="15000"/>
                    </a:prstClr>
                  </a:solidFill>
                  <a:latin typeface="Arial" panose="020B0604020202020204"/>
                  <a:ea typeface="微软雅黑" panose="020B0503020204020204" pitchFamily="34" charset="-122"/>
                </a:rPr>
                <a:t>二）</a:t>
              </a:r>
              <a:r>
                <a:rPr lang="zh-CN" altLang="en-US" sz="1100" b="1" dirty="0">
                  <a:solidFill>
                    <a:srgbClr val="0000FF"/>
                  </a:solidFill>
                  <a:latin typeface="Arial" panose="020B0604020202020204"/>
                  <a:ea typeface="微软雅黑" panose="020B0503020204020204" pitchFamily="34" charset="-122"/>
                </a:rPr>
                <a:t>改变公务行程，借机旅游</a:t>
              </a:r>
              <a:r>
                <a:rPr lang="zh-CN" altLang="en-US" sz="1100" b="1" dirty="0">
                  <a:solidFill>
                    <a:prstClr val="black">
                      <a:lumMod val="85000"/>
                      <a:lumOff val="15000"/>
                    </a:prstClr>
                  </a:solidFill>
                  <a:latin typeface="Arial" panose="020B0604020202020204"/>
                  <a:ea typeface="微软雅黑" panose="020B0503020204020204" pitchFamily="34" charset="-122"/>
                </a:rPr>
                <a:t>的；</a:t>
              </a:r>
            </a:p>
          </p:txBody>
        </p:sp>
        <p:sp>
          <p:nvSpPr>
            <p:cNvPr id="52" name="圆角矩形 51"/>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53" name="圆角矩形 52"/>
          <p:cNvSpPr/>
          <p:nvPr/>
        </p:nvSpPr>
        <p:spPr>
          <a:xfrm>
            <a:off x="4875359" y="1582328"/>
            <a:ext cx="295602" cy="1031195"/>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第一百零五条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077341" y="3052071"/>
            <a:ext cx="3756925" cy="1379694"/>
            <a:chOff x="4840350" y="1629178"/>
            <a:chExt cx="2381629" cy="2517370"/>
          </a:xfrm>
        </p:grpSpPr>
        <p:sp>
          <p:nvSpPr>
            <p:cNvPr id="62" name="矩形 61"/>
            <p:cNvSpPr/>
            <p:nvPr/>
          </p:nvSpPr>
          <p:spPr>
            <a:xfrm>
              <a:off x="4930832" y="1672485"/>
              <a:ext cx="2233087" cy="2379630"/>
            </a:xfrm>
            <a:prstGeom prst="rect">
              <a:avLst/>
            </a:prstGeom>
          </p:spPr>
          <p:txBody>
            <a:bodyPr wrap="square">
              <a:spAutoFit/>
            </a:bodyPr>
            <a:lstStyle/>
            <a:p>
              <a:pPr algn="just" fontAlgn="auto">
                <a:lnSpc>
                  <a:spcPct val="150000"/>
                </a:lnSpc>
                <a:spcBef>
                  <a:spcPts val="0"/>
                </a:spcBef>
                <a:spcAft>
                  <a:spcPts val="0"/>
                </a:spcAft>
              </a:pPr>
              <a:r>
                <a:rPr lang="zh-CN" altLang="en-US" sz="1050" b="1" dirty="0">
                  <a:latin typeface="Arial" panose="020B0604020202020204"/>
                  <a:ea typeface="微软雅黑" panose="020B0503020204020204" pitchFamily="34" charset="-122"/>
                </a:rPr>
                <a:t>工作中不负责任或者</a:t>
              </a:r>
              <a:r>
                <a:rPr lang="zh-CN" altLang="en-US" sz="1050" b="1" dirty="0">
                  <a:solidFill>
                    <a:srgbClr val="0000FF"/>
                  </a:solidFill>
                  <a:latin typeface="Arial" panose="020B0604020202020204"/>
                  <a:ea typeface="微软雅黑" panose="020B0503020204020204" pitchFamily="34" charset="-122"/>
                </a:rPr>
                <a:t>疏于管理，贯彻执行、检查督促落实上级决策部署不力</a:t>
              </a:r>
              <a:r>
                <a:rPr lang="zh-CN" altLang="en-US" sz="1050" b="1" dirty="0">
                  <a:latin typeface="Arial" panose="020B0604020202020204"/>
                  <a:ea typeface="微软雅黑" panose="020B0503020204020204" pitchFamily="34" charset="-122"/>
                </a:rPr>
                <a:t>，给党、国家和人民利益以及公共财产</a:t>
              </a:r>
              <a:r>
                <a:rPr lang="zh-CN" altLang="en-US" sz="1050" b="1" dirty="0">
                  <a:solidFill>
                    <a:srgbClr val="0000FF"/>
                  </a:solidFill>
                  <a:latin typeface="Arial" panose="020B0604020202020204"/>
                  <a:ea typeface="微软雅黑" panose="020B0503020204020204" pitchFamily="34" charset="-122"/>
                </a:rPr>
                <a:t>造成较大损失</a:t>
              </a:r>
              <a:r>
                <a:rPr lang="zh-CN" altLang="en-US" sz="1050" b="1" dirty="0" smtClean="0">
                  <a:latin typeface="Arial" panose="020B0604020202020204"/>
                  <a:ea typeface="微软雅黑" panose="020B0503020204020204" pitchFamily="34" charset="-122"/>
                </a:rPr>
                <a:t>的</a:t>
              </a:r>
              <a:r>
                <a:rPr lang="en-US" altLang="zh-CN" sz="1050" b="1" dirty="0" smtClean="0">
                  <a:latin typeface="Arial" panose="020B0604020202020204"/>
                  <a:ea typeface="微软雅黑" panose="020B0503020204020204" pitchFamily="34" charset="-122"/>
                </a:rPr>
                <a:t>……</a:t>
              </a:r>
              <a:r>
                <a:rPr lang="zh-CN" altLang="en-US" sz="1050" b="1" dirty="0" smtClean="0">
                  <a:solidFill>
                    <a:srgbClr val="0000FF"/>
                  </a:solidFill>
                  <a:latin typeface="Arial" panose="020B0604020202020204"/>
                  <a:ea typeface="微软雅黑" panose="020B0503020204020204" pitchFamily="34" charset="-122"/>
                </a:rPr>
                <a:t>贯彻</a:t>
              </a:r>
              <a:r>
                <a:rPr lang="zh-CN" altLang="en-US" sz="1050" b="1" dirty="0">
                  <a:solidFill>
                    <a:srgbClr val="0000FF"/>
                  </a:solidFill>
                  <a:latin typeface="Arial" panose="020B0604020202020204"/>
                  <a:ea typeface="微软雅黑" panose="020B0503020204020204" pitchFamily="34" charset="-122"/>
                </a:rPr>
                <a:t>创新、协调、绿色、开放、共享的发展理念不力</a:t>
              </a:r>
              <a:r>
                <a:rPr lang="zh-CN" altLang="en-US" sz="1050" b="1" dirty="0">
                  <a:latin typeface="Arial" panose="020B0604020202020204"/>
                  <a:ea typeface="微软雅黑" panose="020B0503020204020204" pitchFamily="34" charset="-122"/>
                </a:rPr>
                <a:t>，对职责范围内的问题</a:t>
              </a:r>
              <a:r>
                <a:rPr lang="zh-CN" altLang="en-US" sz="1050" b="1" dirty="0">
                  <a:solidFill>
                    <a:srgbClr val="0000FF"/>
                  </a:solidFill>
                  <a:latin typeface="Arial" panose="020B0604020202020204"/>
                  <a:ea typeface="微软雅黑" panose="020B0503020204020204" pitchFamily="34" charset="-122"/>
                </a:rPr>
                <a:t>失察失责</a:t>
              </a:r>
              <a:r>
                <a:rPr lang="zh-CN" altLang="en-US" sz="1050" b="1" dirty="0">
                  <a:latin typeface="Arial" panose="020B0604020202020204"/>
                  <a:ea typeface="微软雅黑" panose="020B0503020204020204" pitchFamily="34" charset="-122"/>
                </a:rPr>
                <a:t>，造成</a:t>
              </a:r>
              <a:r>
                <a:rPr lang="zh-CN" altLang="en-US" sz="1050" b="1" dirty="0">
                  <a:solidFill>
                    <a:srgbClr val="0000FF"/>
                  </a:solidFill>
                  <a:latin typeface="Arial" panose="020B0604020202020204"/>
                  <a:ea typeface="微软雅黑" panose="020B0503020204020204" pitchFamily="34" charset="-122"/>
                </a:rPr>
                <a:t>较大损失或者重大损失</a:t>
              </a:r>
              <a:r>
                <a:rPr lang="zh-CN" altLang="en-US" sz="1050" b="1" dirty="0">
                  <a:latin typeface="Arial" panose="020B0604020202020204"/>
                  <a:ea typeface="微软雅黑" panose="020B0503020204020204" pitchFamily="34" charset="-122"/>
                </a:rPr>
                <a:t>的，从重或者加重处分。</a:t>
              </a:r>
            </a:p>
          </p:txBody>
        </p:sp>
        <p:sp>
          <p:nvSpPr>
            <p:cNvPr id="63" name="圆角矩形 6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66" name="圆角矩形 65"/>
          <p:cNvSpPr/>
          <p:nvPr/>
        </p:nvSpPr>
        <p:spPr>
          <a:xfrm>
            <a:off x="4876644" y="3123790"/>
            <a:ext cx="295602" cy="1176152"/>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第一百二十一条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
        <p:nvSpPr>
          <p:cNvPr id="20" name="Text Box 18"/>
          <p:cNvSpPr txBox="1">
            <a:spLocks noChangeArrowheads="1"/>
          </p:cNvSpPr>
          <p:nvPr/>
        </p:nvSpPr>
        <p:spPr bwMode="gray">
          <a:xfrm>
            <a:off x="935990" y="582930"/>
            <a:ext cx="727265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四</a:t>
            </a:r>
            <a:r>
              <a:rPr lang="zh-CN" altLang="en-US" sz="2500" b="1" dirty="0">
                <a:solidFill>
                  <a:srgbClr val="FF0000"/>
                </a:solidFill>
                <a:latin typeface="微软雅黑" panose="020B0503020204020204" pitchFamily="34" charset="-122"/>
                <a:ea typeface="微软雅黑" panose="020B0503020204020204" pitchFamily="34" charset="-122"/>
              </a:rPr>
              <a:t>、高校</a:t>
            </a:r>
            <a:r>
              <a:rPr lang="zh-CN" altLang="en-US" sz="2500" b="1" dirty="0" smtClean="0">
                <a:solidFill>
                  <a:srgbClr val="FF0000"/>
                </a:solidFill>
                <a:latin typeface="微软雅黑" panose="020B0503020204020204" pitchFamily="34" charset="-122"/>
                <a:ea typeface="微软雅黑" panose="020B0503020204020204" pitchFamily="34" charset="-122"/>
              </a:rPr>
              <a:t>党员干部应</a:t>
            </a:r>
            <a:r>
              <a:rPr lang="zh-CN" altLang="en-US" sz="2500" b="1" dirty="0">
                <a:solidFill>
                  <a:srgbClr val="FF0000"/>
                </a:solidFill>
                <a:latin typeface="微软雅黑" panose="020B0503020204020204" pitchFamily="34" charset="-122"/>
                <a:ea typeface="微软雅黑" panose="020B0503020204020204" pitchFamily="34" charset="-122"/>
              </a:rPr>
              <a:t>重点关注的</a:t>
            </a:r>
            <a:r>
              <a:rPr lang="zh-CN" altLang="en-US" sz="2500" b="1" dirty="0" smtClean="0">
                <a:solidFill>
                  <a:srgbClr val="FF0000"/>
                </a:solidFill>
                <a:latin typeface="微软雅黑" panose="020B0503020204020204" pitchFamily="34" charset="-122"/>
                <a:ea typeface="微软雅黑" panose="020B0503020204020204" pitchFamily="34" charset="-122"/>
              </a:rPr>
              <a:t>条款（部分）</a:t>
            </a:r>
            <a:endParaRPr lang="zh-CN" altLang="en-US" sz="25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36477793"/>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87083" y="1408080"/>
            <a:ext cx="3756925" cy="1379693"/>
            <a:chOff x="4840350" y="1629178"/>
            <a:chExt cx="2381629" cy="2517370"/>
          </a:xfrm>
        </p:grpSpPr>
        <p:sp>
          <p:nvSpPr>
            <p:cNvPr id="42" name="矩形 41"/>
            <p:cNvSpPr/>
            <p:nvPr/>
          </p:nvSpPr>
          <p:spPr>
            <a:xfrm>
              <a:off x="4943244" y="1766719"/>
              <a:ext cx="2233087" cy="2274339"/>
            </a:xfrm>
            <a:prstGeom prst="rect">
              <a:avLst/>
            </a:prstGeom>
          </p:spPr>
          <p:txBody>
            <a:bodyPr wrap="square">
              <a:spAutoFit/>
            </a:bodyPr>
            <a:lstStyle/>
            <a:p>
              <a:pPr algn="just" fontAlgn="auto">
                <a:lnSpc>
                  <a:spcPct val="150000"/>
                </a:lnSpc>
                <a:spcBef>
                  <a:spcPts val="800"/>
                </a:spcBef>
                <a:spcAft>
                  <a:spcPts val="0"/>
                </a:spcAft>
              </a:pPr>
              <a:r>
                <a:rPr lang="zh-CN" altLang="en-US" sz="1000" b="1" dirty="0">
                  <a:solidFill>
                    <a:prstClr val="black">
                      <a:lumMod val="85000"/>
                      <a:lumOff val="15000"/>
                    </a:prstClr>
                  </a:solidFill>
                  <a:latin typeface="Arial" panose="020B0604020202020204"/>
                  <a:ea typeface="微软雅黑" panose="020B0503020204020204" pitchFamily="34" charset="-122"/>
                </a:rPr>
                <a:t> 有下列行为之一，造成</a:t>
              </a:r>
              <a:r>
                <a:rPr lang="zh-CN" altLang="en-US" sz="1000" b="1" dirty="0">
                  <a:solidFill>
                    <a:srgbClr val="0000FF"/>
                  </a:solidFill>
                  <a:latin typeface="Arial" panose="020B0604020202020204"/>
                  <a:ea typeface="微软雅黑" panose="020B0503020204020204" pitchFamily="34" charset="-122"/>
                </a:rPr>
                <a:t>严重不良</a:t>
              </a:r>
              <a:r>
                <a:rPr lang="zh-CN" altLang="en-US" sz="1000" b="1" dirty="0" smtClean="0">
                  <a:solidFill>
                    <a:srgbClr val="0000FF"/>
                  </a:solidFill>
                  <a:latin typeface="Arial" panose="020B0604020202020204"/>
                  <a:ea typeface="微软雅黑" panose="020B0503020204020204" pitchFamily="34" charset="-122"/>
                </a:rPr>
                <a:t>影响</a:t>
              </a:r>
              <a:r>
                <a:rPr lang="en-US" altLang="zh-CN"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a:solidFill>
                    <a:prstClr val="black">
                      <a:lumMod val="85000"/>
                      <a:lumOff val="15000"/>
                    </a:prstClr>
                  </a:solidFill>
                  <a:latin typeface="Arial" panose="020B0604020202020204"/>
                  <a:ea typeface="微软雅黑" panose="020B0503020204020204" pitchFamily="34" charset="-122"/>
                </a:rPr>
                <a:t>一）贯彻党中央决策部署</a:t>
              </a:r>
              <a:r>
                <a:rPr lang="zh-CN" altLang="en-US" sz="1000" b="1" dirty="0">
                  <a:solidFill>
                    <a:srgbClr val="0000FF"/>
                  </a:solidFill>
                  <a:latin typeface="Arial" panose="020B0604020202020204"/>
                  <a:ea typeface="微软雅黑" panose="020B0503020204020204" pitchFamily="34" charset="-122"/>
                </a:rPr>
                <a:t>只表态不落实</a:t>
              </a:r>
              <a:r>
                <a:rPr lang="zh-CN" altLang="en-US" sz="1000" b="1" dirty="0">
                  <a:solidFill>
                    <a:prstClr val="black">
                      <a:lumMod val="85000"/>
                      <a:lumOff val="15000"/>
                    </a:prstClr>
                  </a:solidFill>
                  <a:latin typeface="Arial" panose="020B0604020202020204"/>
                  <a:ea typeface="微软雅黑" panose="020B0503020204020204" pitchFamily="34" charset="-122"/>
                </a:rPr>
                <a:t>的</a:t>
              </a:r>
              <a:r>
                <a:rPr lang="zh-CN" altLang="en-US"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a:solidFill>
                    <a:prstClr val="black">
                      <a:lumMod val="85000"/>
                      <a:lumOff val="15000"/>
                    </a:prstClr>
                  </a:solidFill>
                  <a:latin typeface="Arial" panose="020B0604020202020204"/>
                  <a:ea typeface="微软雅黑" panose="020B0503020204020204" pitchFamily="34" charset="-122"/>
                </a:rPr>
                <a:t>二）</a:t>
              </a:r>
              <a:r>
                <a:rPr lang="zh-CN" altLang="en-US" sz="1000" b="1" dirty="0">
                  <a:solidFill>
                    <a:srgbClr val="0000FF"/>
                  </a:solidFill>
                  <a:latin typeface="Arial" panose="020B0604020202020204"/>
                  <a:ea typeface="微软雅黑" panose="020B0503020204020204" pitchFamily="34" charset="-122"/>
                </a:rPr>
                <a:t>热衷于搞舆论造势、浮在表面的</a:t>
              </a:r>
              <a:r>
                <a:rPr lang="zh-CN" altLang="en-US"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a:solidFill>
                    <a:prstClr val="black">
                      <a:lumMod val="85000"/>
                      <a:lumOff val="15000"/>
                    </a:prstClr>
                  </a:solidFill>
                  <a:latin typeface="Arial" panose="020B0604020202020204"/>
                  <a:ea typeface="微软雅黑" panose="020B0503020204020204" pitchFamily="34" charset="-122"/>
                </a:rPr>
                <a:t>三）</a:t>
              </a:r>
              <a:r>
                <a:rPr lang="zh-CN" altLang="en-US" sz="1000" b="1" dirty="0">
                  <a:solidFill>
                    <a:srgbClr val="0000FF"/>
                  </a:solidFill>
                  <a:latin typeface="Arial" panose="020B0604020202020204"/>
                  <a:ea typeface="微软雅黑" panose="020B0503020204020204" pitchFamily="34" charset="-122"/>
                </a:rPr>
                <a:t>单纯以会议贯彻会议、以文件落实文件</a:t>
              </a:r>
              <a:r>
                <a:rPr lang="zh-CN" altLang="en-US" sz="1000" b="1" dirty="0">
                  <a:solidFill>
                    <a:prstClr val="black">
                      <a:lumMod val="85000"/>
                      <a:lumOff val="15000"/>
                    </a:prstClr>
                  </a:solidFill>
                  <a:latin typeface="Arial" panose="020B0604020202020204"/>
                  <a:ea typeface="微软雅黑" panose="020B0503020204020204" pitchFamily="34" charset="-122"/>
                </a:rPr>
                <a:t>，在实际工作中</a:t>
              </a:r>
              <a:r>
                <a:rPr lang="zh-CN" altLang="en-US" sz="1000" b="1" dirty="0">
                  <a:solidFill>
                    <a:srgbClr val="0000FF"/>
                  </a:solidFill>
                  <a:latin typeface="Arial" panose="020B0604020202020204"/>
                  <a:ea typeface="微软雅黑" panose="020B0503020204020204" pitchFamily="34" charset="-122"/>
                </a:rPr>
                <a:t>不见诸行动</a:t>
              </a:r>
              <a:r>
                <a:rPr lang="zh-CN" altLang="en-US" sz="1000" b="1" dirty="0">
                  <a:solidFill>
                    <a:prstClr val="black">
                      <a:lumMod val="85000"/>
                      <a:lumOff val="15000"/>
                    </a:prstClr>
                  </a:solidFill>
                  <a:latin typeface="Arial" panose="020B0604020202020204"/>
                  <a:ea typeface="微软雅黑" panose="020B0503020204020204" pitchFamily="34" charset="-122"/>
                </a:rPr>
                <a:t>的</a:t>
              </a:r>
              <a:r>
                <a:rPr lang="zh-CN" altLang="en-US" sz="1000" b="1" dirty="0" smtClean="0">
                  <a:solidFill>
                    <a:prstClr val="black">
                      <a:lumMod val="85000"/>
                      <a:lumOff val="15000"/>
                    </a:prstClr>
                  </a:solidFill>
                  <a:latin typeface="Arial" panose="020B0604020202020204"/>
                  <a:ea typeface="微软雅黑" panose="020B0503020204020204" pitchFamily="34" charset="-122"/>
                </a:rPr>
                <a:t>；（</a:t>
              </a:r>
              <a:r>
                <a:rPr lang="zh-CN" altLang="en-US" sz="1000" b="1" dirty="0">
                  <a:solidFill>
                    <a:prstClr val="black">
                      <a:lumMod val="85000"/>
                      <a:lumOff val="15000"/>
                    </a:prstClr>
                  </a:solidFill>
                  <a:latin typeface="Arial" panose="020B0604020202020204"/>
                  <a:ea typeface="微软雅黑" panose="020B0503020204020204" pitchFamily="34" charset="-122"/>
                </a:rPr>
                <a:t>四）工作中有</a:t>
              </a:r>
              <a:r>
                <a:rPr lang="zh-CN" altLang="en-US" sz="1000" b="1" dirty="0">
                  <a:solidFill>
                    <a:srgbClr val="0000FF"/>
                  </a:solidFill>
                  <a:latin typeface="Arial" panose="020B0604020202020204"/>
                  <a:ea typeface="微软雅黑" panose="020B0503020204020204" pitchFamily="34" charset="-122"/>
                </a:rPr>
                <a:t>其他形式主义、官僚主义行为</a:t>
              </a:r>
              <a:r>
                <a:rPr lang="zh-CN" altLang="en-US" sz="1000" b="1" dirty="0">
                  <a:solidFill>
                    <a:prstClr val="black">
                      <a:lumMod val="85000"/>
                      <a:lumOff val="15000"/>
                    </a:prstClr>
                  </a:solidFill>
                  <a:latin typeface="Arial" panose="020B0604020202020204"/>
                  <a:ea typeface="微软雅黑" panose="020B0503020204020204" pitchFamily="34" charset="-122"/>
                </a:rPr>
                <a:t>的。</a:t>
              </a:r>
            </a:p>
          </p:txBody>
        </p:sp>
        <p:sp>
          <p:nvSpPr>
            <p:cNvPr id="43" name="圆角矩形 42"/>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grpSp>
        <p:nvGrpSpPr>
          <p:cNvPr id="45" name="组合 44"/>
          <p:cNvGrpSpPr/>
          <p:nvPr/>
        </p:nvGrpSpPr>
        <p:grpSpPr>
          <a:xfrm>
            <a:off x="5102912" y="1416861"/>
            <a:ext cx="3756927" cy="1379695"/>
            <a:chOff x="4840350" y="1629178"/>
            <a:chExt cx="2381630" cy="2517370"/>
          </a:xfrm>
        </p:grpSpPr>
        <p:sp>
          <p:nvSpPr>
            <p:cNvPr id="46" name="矩形 45"/>
            <p:cNvSpPr/>
            <p:nvPr/>
          </p:nvSpPr>
          <p:spPr>
            <a:xfrm>
              <a:off x="4900513" y="1716727"/>
              <a:ext cx="2321467" cy="2274336"/>
            </a:xfrm>
            <a:prstGeom prst="rect">
              <a:avLst/>
            </a:prstGeom>
          </p:spPr>
          <p:txBody>
            <a:bodyPr wrap="square">
              <a:spAutoFit/>
            </a:bodyPr>
            <a:lstStyle/>
            <a:p>
              <a:pPr algn="just" fontAlgn="auto">
                <a:lnSpc>
                  <a:spcPct val="150000"/>
                </a:lnSpc>
                <a:spcBef>
                  <a:spcPts val="0"/>
                </a:spcBef>
                <a:spcAft>
                  <a:spcPts val="0"/>
                </a:spcAft>
              </a:pPr>
              <a:r>
                <a:rPr lang="zh-CN" altLang="en-US" sz="1000" b="1" dirty="0">
                  <a:solidFill>
                    <a:prstClr val="black">
                      <a:lumMod val="85000"/>
                      <a:lumOff val="15000"/>
                    </a:prstClr>
                  </a:solidFill>
                  <a:latin typeface="Arial" panose="020B0604020202020204"/>
                  <a:ea typeface="微软雅黑" panose="020B0503020204020204" pitchFamily="34" charset="-122"/>
                </a:rPr>
                <a:t>在上级检查、视察工作或者向上级汇报、报告工作时对</a:t>
              </a:r>
              <a:r>
                <a:rPr lang="zh-CN" altLang="en-US" sz="1000" b="1" dirty="0">
                  <a:solidFill>
                    <a:srgbClr val="0000FF"/>
                  </a:solidFill>
                  <a:latin typeface="Arial" panose="020B0604020202020204"/>
                  <a:ea typeface="微软雅黑" panose="020B0503020204020204" pitchFamily="34" charset="-122"/>
                </a:rPr>
                <a:t>应当报告的事项不报告或者不如实报告</a:t>
              </a:r>
              <a:r>
                <a:rPr lang="zh-CN" altLang="en-US" sz="1000" b="1" dirty="0">
                  <a:solidFill>
                    <a:prstClr val="black">
                      <a:lumMod val="85000"/>
                      <a:lumOff val="15000"/>
                    </a:prstClr>
                  </a:solidFill>
                  <a:latin typeface="Arial" panose="020B0604020202020204"/>
                  <a:ea typeface="微软雅黑" panose="020B0503020204020204" pitchFamily="34" charset="-122"/>
                </a:rPr>
                <a:t>，造成严重损害或者严重不良影响</a:t>
              </a:r>
              <a:r>
                <a:rPr lang="zh-CN" altLang="en-US" sz="1000" b="1" dirty="0" smtClean="0">
                  <a:solidFill>
                    <a:prstClr val="black">
                      <a:lumMod val="85000"/>
                      <a:lumOff val="15000"/>
                    </a:prstClr>
                  </a:solidFill>
                  <a:latin typeface="Arial" panose="020B0604020202020204"/>
                  <a:ea typeface="微软雅黑" panose="020B0503020204020204" pitchFamily="34" charset="-122"/>
                </a:rPr>
                <a:t>的</a:t>
              </a:r>
              <a:r>
                <a:rPr lang="en-US" altLang="zh-CN" sz="1000" b="1" dirty="0" smtClean="0">
                  <a:solidFill>
                    <a:prstClr val="black">
                      <a:lumMod val="85000"/>
                      <a:lumOff val="15000"/>
                    </a:prstClr>
                  </a:solidFill>
                  <a:latin typeface="Arial" panose="020B0604020202020204"/>
                  <a:ea typeface="微软雅黑" panose="020B0503020204020204" pitchFamily="34" charset="-122"/>
                </a:rPr>
                <a:t>……</a:t>
              </a:r>
              <a:endParaRPr lang="zh-CN" altLang="en-US" sz="1000" b="1" dirty="0">
                <a:solidFill>
                  <a:prstClr val="black">
                    <a:lumMod val="85000"/>
                    <a:lumOff val="15000"/>
                  </a:prstClr>
                </a:solidFill>
                <a:latin typeface="Arial" panose="020B0604020202020204"/>
                <a:ea typeface="微软雅黑" panose="020B0503020204020204" pitchFamily="34" charset="-122"/>
              </a:endParaRPr>
            </a:p>
            <a:p>
              <a:pPr algn="just" fontAlgn="auto">
                <a:lnSpc>
                  <a:spcPct val="150000"/>
                </a:lnSpc>
                <a:spcBef>
                  <a:spcPts val="0"/>
                </a:spcBef>
                <a:spcAft>
                  <a:spcPts val="0"/>
                </a:spcAft>
              </a:pPr>
              <a:r>
                <a:rPr lang="zh-CN" altLang="en-US" sz="1000" b="1" dirty="0" smtClean="0">
                  <a:solidFill>
                    <a:prstClr val="black">
                      <a:lumMod val="85000"/>
                      <a:lumOff val="15000"/>
                    </a:prstClr>
                  </a:solidFill>
                  <a:latin typeface="Arial" panose="020B0604020202020204"/>
                  <a:ea typeface="微软雅黑" panose="020B0503020204020204" pitchFamily="34" charset="-122"/>
                </a:rPr>
                <a:t>在</a:t>
              </a:r>
              <a:r>
                <a:rPr lang="zh-CN" altLang="en-US" sz="1000" b="1" dirty="0">
                  <a:solidFill>
                    <a:prstClr val="black">
                      <a:lumMod val="85000"/>
                      <a:lumOff val="15000"/>
                    </a:prstClr>
                  </a:solidFill>
                  <a:latin typeface="Arial" panose="020B0604020202020204"/>
                  <a:ea typeface="微软雅黑" panose="020B0503020204020204" pitchFamily="34" charset="-122"/>
                </a:rPr>
                <a:t>上级检查、视察工作或者向上级汇报、报告工作时</a:t>
              </a:r>
              <a:r>
                <a:rPr lang="zh-CN" altLang="en-US" sz="1000" b="1" dirty="0">
                  <a:solidFill>
                    <a:srgbClr val="0000FF"/>
                  </a:solidFill>
                  <a:latin typeface="Arial" panose="020B0604020202020204"/>
                  <a:ea typeface="微软雅黑" panose="020B0503020204020204" pitchFamily="34" charset="-122"/>
                </a:rPr>
                <a:t>纵容、唆使、暗示、强迫下级说假话、报假情</a:t>
              </a:r>
              <a:r>
                <a:rPr lang="zh-CN" altLang="en-US" sz="1000" b="1" dirty="0">
                  <a:solidFill>
                    <a:prstClr val="black">
                      <a:lumMod val="85000"/>
                      <a:lumOff val="15000"/>
                    </a:prstClr>
                  </a:solidFill>
                  <a:latin typeface="Arial" panose="020B0604020202020204"/>
                  <a:ea typeface="微软雅黑" panose="020B0503020204020204" pitchFamily="34" charset="-122"/>
                </a:rPr>
                <a:t>的，</a:t>
              </a:r>
              <a:r>
                <a:rPr lang="zh-CN" altLang="en-US" sz="1000" b="1" dirty="0">
                  <a:solidFill>
                    <a:srgbClr val="0000FF"/>
                  </a:solidFill>
                  <a:latin typeface="Arial" panose="020B0604020202020204"/>
                  <a:ea typeface="微软雅黑" panose="020B0503020204020204" pitchFamily="34" charset="-122"/>
                </a:rPr>
                <a:t>从重或者加重</a:t>
              </a:r>
              <a:r>
                <a:rPr lang="zh-CN" altLang="en-US" sz="1000" b="1" dirty="0">
                  <a:solidFill>
                    <a:prstClr val="black">
                      <a:lumMod val="85000"/>
                      <a:lumOff val="15000"/>
                    </a:prstClr>
                  </a:solidFill>
                  <a:latin typeface="Arial" panose="020B0604020202020204"/>
                  <a:ea typeface="微软雅黑" panose="020B0503020204020204" pitchFamily="34" charset="-122"/>
                </a:rPr>
                <a:t>处分。</a:t>
              </a:r>
            </a:p>
          </p:txBody>
        </p:sp>
        <p:sp>
          <p:nvSpPr>
            <p:cNvPr id="47" name="圆角矩形 46"/>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grpSp>
        <p:nvGrpSpPr>
          <p:cNvPr id="50" name="组合 49"/>
          <p:cNvGrpSpPr/>
          <p:nvPr/>
        </p:nvGrpSpPr>
        <p:grpSpPr>
          <a:xfrm>
            <a:off x="5076056" y="3075806"/>
            <a:ext cx="3756925" cy="1379694"/>
            <a:chOff x="4840350" y="1629178"/>
            <a:chExt cx="2381629" cy="2517370"/>
          </a:xfrm>
        </p:grpSpPr>
        <p:sp>
          <p:nvSpPr>
            <p:cNvPr id="51" name="矩形 50"/>
            <p:cNvSpPr/>
            <p:nvPr/>
          </p:nvSpPr>
          <p:spPr>
            <a:xfrm>
              <a:off x="4931647" y="1917249"/>
              <a:ext cx="2233087" cy="2021634"/>
            </a:xfrm>
            <a:prstGeom prst="rect">
              <a:avLst/>
            </a:prstGeom>
          </p:spPr>
          <p:txBody>
            <a:bodyPr wrap="square">
              <a:spAutoFit/>
            </a:bodyPr>
            <a:lstStyle/>
            <a:p>
              <a:pPr algn="just" fontAlgn="auto">
                <a:lnSpc>
                  <a:spcPct val="150000"/>
                </a:lnSpc>
                <a:spcBef>
                  <a:spcPts val="0"/>
                </a:spcBef>
                <a:spcAft>
                  <a:spcPts val="0"/>
                </a:spcAft>
              </a:pPr>
              <a:r>
                <a:rPr lang="zh-CN" altLang="en-US" sz="1100" b="1" dirty="0" smtClean="0">
                  <a:solidFill>
                    <a:srgbClr val="0000FF"/>
                  </a:solidFill>
                  <a:latin typeface="Arial" panose="020B0604020202020204"/>
                  <a:ea typeface="微软雅黑" panose="020B0503020204020204" pitchFamily="34" charset="-122"/>
                </a:rPr>
                <a:t>党员</a:t>
              </a:r>
              <a:r>
                <a:rPr lang="zh-CN" altLang="en-US" sz="1100" b="1" dirty="0">
                  <a:solidFill>
                    <a:srgbClr val="0000FF"/>
                  </a:solidFill>
                  <a:latin typeface="Arial" panose="020B0604020202020204"/>
                  <a:ea typeface="微软雅黑" panose="020B0503020204020204" pitchFamily="34" charset="-122"/>
                </a:rPr>
                <a:t>领导干部</a:t>
              </a:r>
              <a:r>
                <a:rPr lang="zh-CN" altLang="en-US" sz="1100" b="1" dirty="0">
                  <a:solidFill>
                    <a:prstClr val="black">
                      <a:lumMod val="85000"/>
                      <a:lumOff val="15000"/>
                    </a:prstClr>
                  </a:solidFill>
                  <a:latin typeface="Arial" panose="020B0604020202020204"/>
                  <a:ea typeface="微软雅黑" panose="020B0503020204020204" pitchFamily="34" charset="-122"/>
                </a:rPr>
                <a:t>不重视</a:t>
              </a:r>
              <a:r>
                <a:rPr lang="zh-CN" altLang="en-US" sz="1100" b="1" dirty="0">
                  <a:solidFill>
                    <a:srgbClr val="0000FF"/>
                  </a:solidFill>
                  <a:latin typeface="Arial" panose="020B0604020202020204"/>
                  <a:ea typeface="微软雅黑" panose="020B0503020204020204" pitchFamily="34" charset="-122"/>
                </a:rPr>
                <a:t>家风建设</a:t>
              </a:r>
              <a:r>
                <a:rPr lang="zh-CN" altLang="en-US" sz="1100" b="1" dirty="0">
                  <a:solidFill>
                    <a:prstClr val="black">
                      <a:lumMod val="85000"/>
                      <a:lumOff val="15000"/>
                    </a:prstClr>
                  </a:solidFill>
                  <a:latin typeface="Arial" panose="020B0604020202020204"/>
                  <a:ea typeface="微软雅黑" panose="020B0503020204020204" pitchFamily="34" charset="-122"/>
                </a:rPr>
                <a:t>，对配偶、子女及其配偶</a:t>
              </a:r>
              <a:r>
                <a:rPr lang="zh-CN" altLang="en-US" sz="1100" b="1" dirty="0">
                  <a:solidFill>
                    <a:srgbClr val="0000FF"/>
                  </a:solidFill>
                  <a:latin typeface="Arial" panose="020B0604020202020204"/>
                  <a:ea typeface="微软雅黑" panose="020B0503020204020204" pitchFamily="34" charset="-122"/>
                </a:rPr>
                <a:t>失管失教</a:t>
              </a:r>
              <a:r>
                <a:rPr lang="zh-CN" altLang="en-US" sz="1100" b="1" dirty="0">
                  <a:solidFill>
                    <a:prstClr val="black">
                      <a:lumMod val="85000"/>
                      <a:lumOff val="15000"/>
                    </a:prstClr>
                  </a:solidFill>
                  <a:latin typeface="Arial" panose="020B0604020202020204"/>
                  <a:ea typeface="微软雅黑" panose="020B0503020204020204" pitchFamily="34" charset="-122"/>
                </a:rPr>
                <a:t>，造成不良影响或者严重后果的，给予警告或者严重警告处分；情节严重的，给予撤销党内职务处分。</a:t>
              </a:r>
            </a:p>
          </p:txBody>
        </p:sp>
        <p:sp>
          <p:nvSpPr>
            <p:cNvPr id="52" name="圆角矩形 51"/>
            <p:cNvSpPr/>
            <p:nvPr/>
          </p:nvSpPr>
          <p:spPr>
            <a:xfrm>
              <a:off x="4840350" y="1629178"/>
              <a:ext cx="2381629" cy="2517370"/>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0" name="圆角矩形 19"/>
          <p:cNvSpPr/>
          <p:nvPr/>
        </p:nvSpPr>
        <p:spPr>
          <a:xfrm>
            <a:off x="686385" y="1509850"/>
            <a:ext cx="295602" cy="1176152"/>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第一百二十二条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4902214" y="1500015"/>
            <a:ext cx="295602" cy="1176152"/>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第一百二十五条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4876644" y="3199611"/>
            <a:ext cx="295602" cy="1176152"/>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50" b="1" dirty="0" smtClean="0">
                <a:ln w="22225">
                  <a:noFill/>
                </a:ln>
                <a:solidFill>
                  <a:schemeClr val="bg1"/>
                </a:solidFill>
                <a:latin typeface="微软雅黑" panose="020B0503020204020204" pitchFamily="34" charset="-122"/>
                <a:ea typeface="微软雅黑" panose="020B0503020204020204" pitchFamily="34" charset="-122"/>
              </a:rPr>
              <a:t>第一百三十六条</a:t>
            </a:r>
            <a:endParaRPr lang="zh-CN" altLang="en-US" sz="1050" b="1" dirty="0">
              <a:ln w="22225">
                <a:noFill/>
              </a:ln>
              <a:solidFill>
                <a:schemeClr val="bg1"/>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81145" y="3038986"/>
            <a:ext cx="2168799" cy="1453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5" name="Text Box 18"/>
          <p:cNvSpPr txBox="1">
            <a:spLocks noChangeArrowheads="1"/>
          </p:cNvSpPr>
          <p:nvPr/>
        </p:nvSpPr>
        <p:spPr bwMode="gray">
          <a:xfrm>
            <a:off x="935990" y="582930"/>
            <a:ext cx="7272655"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四</a:t>
            </a:r>
            <a:r>
              <a:rPr lang="zh-CN" altLang="en-US" sz="2500" b="1" dirty="0">
                <a:solidFill>
                  <a:srgbClr val="FF0000"/>
                </a:solidFill>
                <a:latin typeface="微软雅黑" panose="020B0503020204020204" pitchFamily="34" charset="-122"/>
                <a:ea typeface="微软雅黑" panose="020B0503020204020204" pitchFamily="34" charset="-122"/>
              </a:rPr>
              <a:t>、高校</a:t>
            </a:r>
            <a:r>
              <a:rPr lang="zh-CN" altLang="en-US" sz="2500" b="1" dirty="0" smtClean="0">
                <a:solidFill>
                  <a:srgbClr val="FF0000"/>
                </a:solidFill>
                <a:latin typeface="微软雅黑" panose="020B0503020204020204" pitchFamily="34" charset="-122"/>
                <a:ea typeface="微软雅黑" panose="020B0503020204020204" pitchFamily="34" charset="-122"/>
              </a:rPr>
              <a:t>党员干部应</a:t>
            </a:r>
            <a:r>
              <a:rPr lang="zh-CN" altLang="en-US" sz="2500" b="1" dirty="0">
                <a:solidFill>
                  <a:srgbClr val="FF0000"/>
                </a:solidFill>
                <a:latin typeface="微软雅黑" panose="020B0503020204020204" pitchFamily="34" charset="-122"/>
                <a:ea typeface="微软雅黑" panose="020B0503020204020204" pitchFamily="34" charset="-122"/>
              </a:rPr>
              <a:t>重点关注的</a:t>
            </a:r>
            <a:r>
              <a:rPr lang="zh-CN" altLang="en-US" sz="2500" b="1" dirty="0" smtClean="0">
                <a:solidFill>
                  <a:srgbClr val="FF0000"/>
                </a:solidFill>
                <a:latin typeface="微软雅黑" panose="020B0503020204020204" pitchFamily="34" charset="-122"/>
                <a:ea typeface="微软雅黑" panose="020B0503020204020204" pitchFamily="34" charset="-122"/>
              </a:rPr>
              <a:t>条款（部分）</a:t>
            </a:r>
            <a:endParaRPr lang="zh-CN" altLang="en-US" sz="25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07136082"/>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bwMode="auto">
          <a:xfrm>
            <a:off x="2634615" y="1868805"/>
            <a:ext cx="51365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学习新思想，积极为党和国家的教育事业作出新贡献</a:t>
            </a:r>
          </a:p>
        </p:txBody>
      </p:sp>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1724660" y="1828800"/>
            <a:ext cx="909955" cy="359410"/>
            <a:chOff x="1806" y="2010"/>
            <a:chExt cx="1433" cy="566"/>
          </a:xfrm>
        </p:grpSpPr>
        <p:grpSp>
          <p:nvGrpSpPr>
            <p:cNvPr id="58" name="组合 57"/>
            <p:cNvGrpSpPr/>
            <p:nvPr/>
          </p:nvGrpSpPr>
          <p:grpSpPr>
            <a:xfrm>
              <a:off x="1806" y="2017"/>
              <a:ext cx="1296" cy="558"/>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59" name="矩形 58"/>
            <p:cNvSpPr/>
            <p:nvPr/>
          </p:nvSpPr>
          <p:spPr>
            <a:xfrm>
              <a:off x="2401" y="2060"/>
              <a:ext cx="675" cy="509"/>
            </a:xfrm>
            <a:prstGeom prst="rect">
              <a:avLst/>
            </a:prstGeom>
          </p:spPr>
          <p:txBody>
            <a:bodyPr wrap="none">
              <a:spAutoFit/>
            </a:bodyPr>
            <a:lstStyle/>
            <a:p>
              <a:pPr algn="ctr"/>
              <a:r>
                <a:rPr lang="en-US" altLang="zh-CN" sz="1500" spc="75" dirty="0">
                  <a:solidFill>
                    <a:schemeClr val="bg1"/>
                  </a:solidFill>
                  <a:latin typeface="+mj-ea"/>
                  <a:ea typeface="+mj-ea"/>
                </a:rPr>
                <a:t>01</a:t>
              </a:r>
              <a:endParaRPr lang="zh-CN" altLang="en-US" sz="1500" dirty="0">
                <a:solidFill>
                  <a:schemeClr val="bg1"/>
                </a:solidFill>
                <a:latin typeface="+mj-ea"/>
                <a:ea typeface="+mj-ea"/>
              </a:endParaRPr>
            </a:p>
          </p:txBody>
        </p:sp>
        <p:cxnSp>
          <p:nvCxnSpPr>
            <p:cNvPr id="65" name="直接连接符 64"/>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04" name="图片 103"/>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10" name="文本框 109"/>
          <p:cNvSpPr txBox="1"/>
          <p:nvPr/>
        </p:nvSpPr>
        <p:spPr bwMode="auto">
          <a:xfrm>
            <a:off x="2634615" y="2387600"/>
            <a:ext cx="51365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sym typeface="+mn-ea"/>
              </a:rPr>
              <a:t>适应新常态，坚定不移推动全面从严治党再上新台阶</a:t>
            </a:r>
            <a:endParaRPr lang="zh-CN" altLang="en-US" sz="1500" spc="75" dirty="0">
              <a:solidFill>
                <a:schemeClr val="tx1">
                  <a:lumMod val="95000"/>
                  <a:lumOff val="5000"/>
                </a:schemeClr>
              </a:solidFill>
              <a:latin typeface="+mj-ea"/>
              <a:ea typeface="+mj-ea"/>
            </a:endParaRPr>
          </a:p>
        </p:txBody>
      </p:sp>
      <p:grpSp>
        <p:nvGrpSpPr>
          <p:cNvPr id="111" name="组合 110"/>
          <p:cNvGrpSpPr/>
          <p:nvPr/>
        </p:nvGrpSpPr>
        <p:grpSpPr>
          <a:xfrm>
            <a:off x="1724660" y="2347595"/>
            <a:ext cx="909955" cy="359410"/>
            <a:chOff x="1806" y="2010"/>
            <a:chExt cx="1433" cy="566"/>
          </a:xfrm>
        </p:grpSpPr>
        <p:grpSp>
          <p:nvGrpSpPr>
            <p:cNvPr id="112" name="组合 111"/>
            <p:cNvGrpSpPr/>
            <p:nvPr/>
          </p:nvGrpSpPr>
          <p:grpSpPr>
            <a:xfrm>
              <a:off x="1806" y="2017"/>
              <a:ext cx="1296" cy="558"/>
              <a:chOff x="2207939" y="2018653"/>
              <a:chExt cx="6978844" cy="1220496"/>
            </a:xfrm>
          </p:grpSpPr>
          <p:sp>
            <p:nvSpPr>
              <p:cNvPr id="113" name="圆角矩形 112"/>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14" name="圆角矩形 113"/>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15" name="矩形 114"/>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02</a:t>
              </a:r>
              <a:endParaRPr lang="zh-CN" altLang="en-US" sz="1500" dirty="0">
                <a:solidFill>
                  <a:schemeClr val="bg1"/>
                </a:solidFill>
                <a:latin typeface="+mj-ea"/>
                <a:ea typeface="+mj-ea"/>
              </a:endParaRPr>
            </a:p>
          </p:txBody>
        </p:sp>
        <p:cxnSp>
          <p:nvCxnSpPr>
            <p:cNvPr id="116" name="直接连接符 115"/>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17" name="图片 116"/>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18" name="文本框 117"/>
          <p:cNvSpPr txBox="1"/>
          <p:nvPr/>
        </p:nvSpPr>
        <p:spPr bwMode="auto">
          <a:xfrm>
            <a:off x="2629535" y="2907030"/>
            <a:ext cx="5299710"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实现新作为，以优异的成绩向第二次</a:t>
            </a:r>
            <a:r>
              <a:rPr lang="zh-CN" altLang="en-US" sz="1500" spc="75" dirty="0" smtClean="0">
                <a:solidFill>
                  <a:schemeClr val="tx1">
                    <a:lumMod val="95000"/>
                    <a:lumOff val="5000"/>
                  </a:schemeClr>
                </a:solidFill>
                <a:latin typeface="+mj-ea"/>
                <a:ea typeface="+mj-ea"/>
              </a:rPr>
              <a:t>党代会奉献新</a:t>
            </a:r>
            <a:r>
              <a:rPr lang="zh-CN" altLang="en-US" sz="1500" spc="75" dirty="0">
                <a:solidFill>
                  <a:schemeClr val="tx1">
                    <a:lumMod val="95000"/>
                    <a:lumOff val="5000"/>
                  </a:schemeClr>
                </a:solidFill>
                <a:latin typeface="+mj-ea"/>
                <a:ea typeface="+mj-ea"/>
              </a:rPr>
              <a:t>礼物</a:t>
            </a:r>
          </a:p>
        </p:txBody>
      </p:sp>
      <p:grpSp>
        <p:nvGrpSpPr>
          <p:cNvPr id="119" name="组合 118"/>
          <p:cNvGrpSpPr/>
          <p:nvPr/>
        </p:nvGrpSpPr>
        <p:grpSpPr>
          <a:xfrm>
            <a:off x="1719580" y="2867025"/>
            <a:ext cx="909955" cy="359410"/>
            <a:chOff x="1806" y="2010"/>
            <a:chExt cx="1433" cy="566"/>
          </a:xfrm>
        </p:grpSpPr>
        <p:grpSp>
          <p:nvGrpSpPr>
            <p:cNvPr id="120" name="组合 119"/>
            <p:cNvGrpSpPr/>
            <p:nvPr/>
          </p:nvGrpSpPr>
          <p:grpSpPr>
            <a:xfrm>
              <a:off x="1806" y="2017"/>
              <a:ext cx="1296" cy="558"/>
              <a:chOff x="2207939" y="2018653"/>
              <a:chExt cx="6978844" cy="1220496"/>
            </a:xfrm>
          </p:grpSpPr>
          <p:sp>
            <p:nvSpPr>
              <p:cNvPr id="121" name="圆角矩形 120"/>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2" name="圆角矩形 121"/>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23" name="矩形 122"/>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03</a:t>
              </a:r>
              <a:endParaRPr lang="zh-CN" altLang="en-US" sz="1500" dirty="0">
                <a:solidFill>
                  <a:schemeClr val="bg1"/>
                </a:solidFill>
                <a:latin typeface="+mj-ea"/>
                <a:ea typeface="+mj-ea"/>
              </a:endParaRPr>
            </a:p>
          </p:txBody>
        </p:sp>
        <p:cxnSp>
          <p:nvCxnSpPr>
            <p:cNvPr id="124" name="直接连接符 123"/>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25" name="图片 124"/>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26" name="文本框 125"/>
          <p:cNvSpPr txBox="1"/>
          <p:nvPr/>
        </p:nvSpPr>
        <p:spPr bwMode="auto">
          <a:xfrm>
            <a:off x="2629535" y="3437890"/>
            <a:ext cx="5299710"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站在新起点，奋力开启建设</a:t>
            </a:r>
            <a:r>
              <a:rPr lang="en-US" altLang="zh-CN" sz="1500" spc="75" dirty="0">
                <a:solidFill>
                  <a:schemeClr val="tx1">
                    <a:lumMod val="95000"/>
                    <a:lumOff val="5000"/>
                  </a:schemeClr>
                </a:solidFill>
                <a:latin typeface="+mj-ea"/>
                <a:ea typeface="+mj-ea"/>
              </a:rPr>
              <a:t>应用型地方一流大学</a:t>
            </a:r>
            <a:r>
              <a:rPr lang="zh-CN" altLang="en-US" sz="1500" spc="75" dirty="0">
                <a:solidFill>
                  <a:schemeClr val="tx1">
                    <a:lumMod val="95000"/>
                    <a:lumOff val="5000"/>
                  </a:schemeClr>
                </a:solidFill>
                <a:latin typeface="+mj-ea"/>
                <a:ea typeface="+mj-ea"/>
              </a:rPr>
              <a:t>新征程</a:t>
            </a:r>
          </a:p>
        </p:txBody>
      </p:sp>
      <p:grpSp>
        <p:nvGrpSpPr>
          <p:cNvPr id="127" name="组合 126"/>
          <p:cNvGrpSpPr/>
          <p:nvPr/>
        </p:nvGrpSpPr>
        <p:grpSpPr>
          <a:xfrm>
            <a:off x="1719580" y="3397885"/>
            <a:ext cx="909955" cy="359410"/>
            <a:chOff x="1806" y="2010"/>
            <a:chExt cx="1433" cy="566"/>
          </a:xfrm>
        </p:grpSpPr>
        <p:grpSp>
          <p:nvGrpSpPr>
            <p:cNvPr id="128" name="组合 127"/>
            <p:cNvGrpSpPr/>
            <p:nvPr/>
          </p:nvGrpSpPr>
          <p:grpSpPr>
            <a:xfrm>
              <a:off x="1806" y="2017"/>
              <a:ext cx="1296" cy="558"/>
              <a:chOff x="2207939" y="2018653"/>
              <a:chExt cx="6978844" cy="1220496"/>
            </a:xfrm>
          </p:grpSpPr>
          <p:sp>
            <p:nvSpPr>
              <p:cNvPr id="129" name="圆角矩形 128"/>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30" name="圆角矩形 12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31" name="矩形 130"/>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04</a:t>
              </a:r>
              <a:endParaRPr lang="zh-CN" altLang="en-US" sz="1500" dirty="0">
                <a:solidFill>
                  <a:schemeClr val="bg1"/>
                </a:solidFill>
                <a:latin typeface="+mj-ea"/>
                <a:ea typeface="+mj-ea"/>
              </a:endParaRPr>
            </a:p>
          </p:txBody>
        </p:sp>
        <p:cxnSp>
          <p:nvCxnSpPr>
            <p:cNvPr id="132" name="直接连接符 131"/>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3" name="图片 132"/>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pic>
        <p:nvPicPr>
          <p:cNvPr id="274436" name="Picture 6" descr="C:\Users\PC\Desktop\zqq\20158_0011_7.png"/>
          <p:cNvPicPr>
            <a:picLocks noChangeAspect="1" noChangeArrowheads="1"/>
          </p:cNvPicPr>
          <p:nvPr/>
        </p:nvPicPr>
        <p:blipFill>
          <a:blip r:embed="rId4" cstate="print"/>
          <a:srcRect/>
          <a:stretch>
            <a:fillRect/>
          </a:stretch>
        </p:blipFill>
        <p:spPr bwMode="auto">
          <a:xfrm>
            <a:off x="7406640" y="3107690"/>
            <a:ext cx="1730375" cy="2019935"/>
          </a:xfrm>
          <a:prstGeom prst="rect">
            <a:avLst/>
          </a:prstGeom>
          <a:noFill/>
          <a:ln w="9525">
            <a:noFill/>
            <a:miter lim="800000"/>
            <a:headEnd/>
            <a:tailEnd/>
          </a:ln>
        </p:spPr>
      </p:pic>
      <p:sp>
        <p:nvSpPr>
          <p:cNvPr id="4" name="Text Box 18"/>
          <p:cNvSpPr txBox="1">
            <a:spLocks noChangeArrowheads="1"/>
          </p:cNvSpPr>
          <p:nvPr/>
        </p:nvSpPr>
        <p:spPr bwMode="gray">
          <a:xfrm>
            <a:off x="935990"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a:solidFill>
                  <a:srgbClr val="FF0000"/>
                </a:solidFill>
                <a:latin typeface="微软雅黑" panose="020B0503020204020204" pitchFamily="34" charset="-122"/>
                <a:ea typeface="微软雅黑" panose="020B0503020204020204" pitchFamily="34" charset="-122"/>
              </a:rPr>
              <a:t>五</a:t>
            </a:r>
            <a:r>
              <a:rPr lang="zh-CN" altLang="en-US" sz="2500" b="1" dirty="0" smtClean="0">
                <a:solidFill>
                  <a:srgbClr val="FF0000"/>
                </a:solidFill>
                <a:latin typeface="微软雅黑" panose="020B0503020204020204" pitchFamily="34" charset="-122"/>
                <a:ea typeface="微软雅黑" panose="020B0503020204020204" pitchFamily="34" charset="-122"/>
              </a:rPr>
              <a:t>、以新要求推动从严治党再上新台阶</a:t>
            </a:r>
          </a:p>
        </p:txBody>
      </p:sp>
      <p:sp>
        <p:nvSpPr>
          <p:cNvPr id="37" name="标题 36"/>
          <p:cNvSpPr>
            <a:spLocks noGrp="1"/>
          </p:cNvSpPr>
          <p:nvPr>
            <p:ph type="title"/>
          </p:nvPr>
        </p:nvSpPr>
        <p:spPr/>
        <p:txBody>
          <a:bodyPr/>
          <a:lstStyle/>
          <a:p>
            <a:endParaRPr lang="zh-CN" altLang="en-US" dirty="0"/>
          </a:p>
        </p:txBody>
      </p:sp>
      <p:sp>
        <p:nvSpPr>
          <p:cNvPr id="38" name="内容占位符 37"/>
          <p:cNvSpPr>
            <a:spLocks noGrp="1"/>
          </p:cNvSpPr>
          <p:nvPr>
            <p:ph idx="1"/>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6" descr="C:\Users\PC\Desktop\zqq\201513_0003_----.png"/>
          <p:cNvPicPr>
            <a:picLocks noChangeAspect="1" noChangeArrowheads="1"/>
          </p:cNvPicPr>
          <p:nvPr/>
        </p:nvPicPr>
        <p:blipFill>
          <a:blip r:embed="rId2" cstate="print"/>
          <a:srcRect/>
          <a:stretch>
            <a:fillRect/>
          </a:stretch>
        </p:blipFill>
        <p:spPr bwMode="auto">
          <a:xfrm>
            <a:off x="6969602" y="2540"/>
            <a:ext cx="2190273" cy="1590199"/>
          </a:xfrm>
          <a:prstGeom prst="rect">
            <a:avLst/>
          </a:prstGeom>
          <a:noFill/>
          <a:ln w="9525">
            <a:noFill/>
            <a:miter lim="800000"/>
            <a:headEnd/>
            <a:tailEnd/>
          </a:ln>
        </p:spPr>
      </p:pic>
      <p:pic>
        <p:nvPicPr>
          <p:cNvPr id="19" name="Picture 2" descr="华表丝带xx"/>
          <p:cNvPicPr>
            <a:picLocks noChangeAspect="1"/>
          </p:cNvPicPr>
          <p:nvPr/>
        </p:nvPicPr>
        <p:blipFill>
          <a:blip r:embed="rId3" cstate="print"/>
          <a:stretch>
            <a:fillRect/>
          </a:stretch>
        </p:blipFill>
        <p:spPr>
          <a:xfrm>
            <a:off x="-24765" y="2398395"/>
            <a:ext cx="2286000" cy="2799715"/>
          </a:xfrm>
          <a:prstGeom prst="rect">
            <a:avLst/>
          </a:prstGeom>
          <a:noFill/>
          <a:ln w="9525">
            <a:noFill/>
          </a:ln>
        </p:spPr>
      </p:pic>
      <p:sp>
        <p:nvSpPr>
          <p:cNvPr id="60" name="TextBox 24"/>
          <p:cNvSpPr txBox="1"/>
          <p:nvPr/>
        </p:nvSpPr>
        <p:spPr>
          <a:xfrm>
            <a:off x="3011535" y="2014872"/>
            <a:ext cx="3120390" cy="790575"/>
          </a:xfrm>
          <a:prstGeom prst="rect">
            <a:avLst/>
          </a:prstGeom>
          <a:noFill/>
        </p:spPr>
        <p:txBody>
          <a:bodyPr wrap="none" lIns="68571" tIns="34285" rIns="68571" bIns="34285" rtlCol="0">
            <a:spAutoFit/>
          </a:bodyPr>
          <a:lstStyle/>
          <a:p>
            <a:r>
              <a:rPr lang="zh-CN" altLang="en-US" sz="4700" b="1" dirty="0" smtClean="0">
                <a:solidFill>
                  <a:srgbClr val="C00000"/>
                </a:solidFill>
                <a:latin typeface="微软雅黑" panose="020B0503020204020204" pitchFamily="34" charset="-122"/>
                <a:ea typeface="微软雅黑" panose="020B0503020204020204" pitchFamily="34" charset="-122"/>
              </a:rPr>
              <a:t>谢谢大家！</a:t>
            </a:r>
            <a:endParaRPr lang="en-US" altLang="zh-CN" sz="4700" b="1"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980440" y="387985"/>
            <a:ext cx="7145020"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一、《中国共产党纪律处分条例》历次修订情况</a:t>
            </a:r>
          </a:p>
        </p:txBody>
      </p:sp>
      <p:cxnSp>
        <p:nvCxnSpPr>
          <p:cNvPr id="88" name="直接连接符​​ 14"/>
          <p:cNvCxnSpPr/>
          <p:nvPr/>
        </p:nvCxnSpPr>
        <p:spPr>
          <a:xfrm>
            <a:off x="1043940" y="843280"/>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7" name="TextBox 97"/>
            <p:cNvSpPr txBox="1"/>
            <p:nvPr/>
          </p:nvSpPr>
          <p:spPr>
            <a:xfrm>
              <a:off x="1484723" y="4089183"/>
              <a:ext cx="1282379" cy="757473"/>
            </a:xfrm>
            <a:prstGeom prst="rect">
              <a:avLst/>
            </a:prstGeom>
            <a:noFill/>
          </p:spPr>
          <p:txBody>
            <a:bodyPr wrap="square" lIns="138192" tIns="69096" rIns="138192" bIns="69096" rtlCol="0">
              <a:spAutoFit/>
            </a:bodyPr>
            <a:lstStyle/>
            <a:p>
              <a:pPr algn="ctr"/>
              <a:r>
                <a:rPr lang="en-US" sz="1200" dirty="0" smtClean="0">
                  <a:solidFill>
                    <a:schemeClr val="bg1"/>
                  </a:solidFill>
                  <a:latin typeface="+mj-ea"/>
                  <a:ea typeface="+mj-ea"/>
                </a:rPr>
                <a:t>1997</a:t>
              </a:r>
              <a:r>
                <a:rPr lang="zh-CN" altLang="en-US" sz="1200" dirty="0" smtClean="0">
                  <a:solidFill>
                    <a:schemeClr val="bg1"/>
                  </a:solidFill>
                  <a:latin typeface="+mj-ea"/>
                  <a:ea typeface="+mj-ea"/>
                </a:rPr>
                <a:t>年</a:t>
              </a:r>
            </a:p>
            <a:p>
              <a:pPr algn="ctr"/>
              <a:r>
                <a:rPr lang="en-US" altLang="zh-CN" sz="1200" dirty="0" smtClean="0">
                  <a:solidFill>
                    <a:schemeClr val="bg1"/>
                  </a:solidFill>
                  <a:latin typeface="+mj-ea"/>
                  <a:ea typeface="+mj-ea"/>
                </a:rPr>
                <a:t>2</a:t>
              </a:r>
              <a:r>
                <a:rPr lang="zh-CN" altLang="en-US" sz="1200" dirty="0" smtClean="0">
                  <a:solidFill>
                    <a:schemeClr val="bg1"/>
                  </a:solidFill>
                  <a:latin typeface="+mj-ea"/>
                  <a:ea typeface="+mj-ea"/>
                </a:rPr>
                <a:t>月</a:t>
              </a:r>
              <a:r>
                <a:rPr lang="en-US" altLang="zh-CN" sz="1200" dirty="0" smtClean="0">
                  <a:solidFill>
                    <a:schemeClr val="bg1"/>
                  </a:solidFill>
                  <a:latin typeface="+mj-ea"/>
                  <a:ea typeface="+mj-ea"/>
                </a:rPr>
                <a:t>27</a:t>
              </a:r>
              <a:r>
                <a:rPr lang="zh-CN" altLang="en-US" sz="1200" dirty="0" smtClean="0">
                  <a:solidFill>
                    <a:schemeClr val="bg1"/>
                  </a:solidFill>
                  <a:latin typeface="+mj-ea"/>
                  <a:ea typeface="+mj-ea"/>
                </a:rPr>
                <a:t>日</a:t>
              </a:r>
            </a:p>
          </p:txBody>
        </p:sp>
      </p:grpSp>
      <p:grpSp>
        <p:nvGrpSpPr>
          <p:cNvPr id="19" name="组合 18"/>
          <p:cNvGrpSpPr/>
          <p:nvPr/>
        </p:nvGrpSpPr>
        <p:grpSpPr>
          <a:xfrm>
            <a:off x="2786380" y="2306320"/>
            <a:ext cx="1205865" cy="1105535"/>
            <a:chOff x="4390694" y="3791953"/>
            <a:chExt cx="1439113"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1" name="TextBox 111"/>
            <p:cNvSpPr txBox="1"/>
            <p:nvPr/>
          </p:nvSpPr>
          <p:spPr>
            <a:xfrm>
              <a:off x="4390694" y="4156794"/>
              <a:ext cx="1439113" cy="604174"/>
            </a:xfrm>
            <a:prstGeom prst="rect">
              <a:avLst/>
            </a:prstGeom>
            <a:noFill/>
          </p:spPr>
          <p:txBody>
            <a:bodyPr wrap="square" lIns="138192" tIns="69096" rIns="138192" bIns="69096" rtlCol="0">
              <a:spAutoFit/>
            </a:bodyPr>
            <a:lstStyle/>
            <a:p>
              <a:pPr algn="ctr"/>
              <a:r>
                <a:rPr lang="en-US" sz="1200" dirty="0">
                  <a:solidFill>
                    <a:schemeClr val="bg1"/>
                  </a:solidFill>
                  <a:latin typeface="+mj-ea"/>
                  <a:ea typeface="+mj-ea"/>
                </a:rPr>
                <a:t>2003</a:t>
              </a:r>
              <a:r>
                <a:rPr lang="zh-CN" altLang="en-US" sz="1200" dirty="0">
                  <a:solidFill>
                    <a:schemeClr val="bg1"/>
                  </a:solidFill>
                  <a:latin typeface="+mj-ea"/>
                  <a:ea typeface="+mj-ea"/>
                </a:rPr>
                <a:t>年</a:t>
              </a:r>
            </a:p>
            <a:p>
              <a:pPr algn="ctr"/>
              <a:r>
                <a:rPr lang="en-US" altLang="zh-CN" sz="1200" dirty="0">
                  <a:solidFill>
                    <a:schemeClr val="bg1"/>
                  </a:solidFill>
                  <a:latin typeface="+mj-ea"/>
                  <a:ea typeface="+mj-ea"/>
                </a:rPr>
                <a:t>12</a:t>
              </a:r>
              <a:r>
                <a:rPr lang="zh-CN" altLang="en-US" sz="1200" dirty="0">
                  <a:solidFill>
                    <a:schemeClr val="bg1"/>
                  </a:solidFill>
                  <a:latin typeface="+mj-ea"/>
                  <a:ea typeface="+mj-ea"/>
                </a:rPr>
                <a:t>月</a:t>
              </a:r>
              <a:r>
                <a:rPr lang="en-US" altLang="zh-CN" sz="1200" dirty="0">
                  <a:solidFill>
                    <a:schemeClr val="bg1"/>
                  </a:solidFill>
                  <a:latin typeface="+mj-ea"/>
                  <a:ea typeface="+mj-ea"/>
                </a:rPr>
                <a:t>31</a:t>
              </a:r>
              <a:r>
                <a:rPr lang="zh-CN" altLang="en-US" sz="1200" dirty="0">
                  <a:solidFill>
                    <a:schemeClr val="bg1"/>
                  </a:solidFill>
                  <a:latin typeface="+mj-ea"/>
                  <a:ea typeface="+mj-ea"/>
                </a:rPr>
                <a:t>日</a:t>
              </a:r>
            </a:p>
          </p:txBody>
        </p:sp>
      </p:grpSp>
      <p:grpSp>
        <p:nvGrpSpPr>
          <p:cNvPr id="47" name="组合 46"/>
          <p:cNvGrpSpPr/>
          <p:nvPr/>
        </p:nvGrpSpPr>
        <p:grpSpPr>
          <a:xfrm>
            <a:off x="4701540" y="2221230"/>
            <a:ext cx="1304925" cy="130492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9" name="TextBox 139"/>
            <p:cNvSpPr txBox="1"/>
            <p:nvPr/>
          </p:nvSpPr>
          <p:spPr>
            <a:xfrm>
              <a:off x="10626115" y="4059428"/>
              <a:ext cx="1711738" cy="802853"/>
            </a:xfrm>
            <a:prstGeom prst="rect">
              <a:avLst/>
            </a:prstGeom>
            <a:noFill/>
          </p:spPr>
          <p:txBody>
            <a:bodyPr wrap="square" lIns="138192" tIns="69096" rIns="138192" bIns="69096" rtlCol="0">
              <a:spAutoFit/>
            </a:bodyPr>
            <a:lstStyle/>
            <a:p>
              <a:pPr algn="ctr"/>
              <a:r>
                <a:rPr lang="en-US" sz="1400" dirty="0" smtClean="0">
                  <a:solidFill>
                    <a:schemeClr val="bg1"/>
                  </a:solidFill>
                  <a:latin typeface="+mj-ea"/>
                  <a:ea typeface="+mj-ea"/>
                </a:rPr>
                <a:t>2015</a:t>
              </a:r>
              <a:r>
                <a:rPr lang="zh-CN" altLang="en-US" sz="1400" dirty="0" smtClean="0">
                  <a:solidFill>
                    <a:schemeClr val="bg1"/>
                  </a:solidFill>
                  <a:latin typeface="+mj-ea"/>
                  <a:ea typeface="+mj-ea"/>
                </a:rPr>
                <a:t>年</a:t>
              </a:r>
            </a:p>
            <a:p>
              <a:pPr algn="ctr"/>
              <a:r>
                <a:rPr lang="en-US" altLang="zh-CN" sz="1400" dirty="0" smtClean="0">
                  <a:solidFill>
                    <a:schemeClr val="bg1"/>
                  </a:solidFill>
                  <a:latin typeface="+mj-ea"/>
                  <a:ea typeface="+mj-ea"/>
                </a:rPr>
                <a:t>10</a:t>
              </a:r>
              <a:r>
                <a:rPr lang="zh-CN" altLang="en-US" sz="1400" dirty="0" smtClean="0">
                  <a:solidFill>
                    <a:schemeClr val="bg1"/>
                  </a:solidFill>
                  <a:latin typeface="+mj-ea"/>
                  <a:ea typeface="+mj-ea"/>
                </a:rPr>
                <a:t>月</a:t>
              </a:r>
              <a:r>
                <a:rPr lang="en-US" altLang="zh-CN" sz="1400" dirty="0" smtClean="0">
                  <a:solidFill>
                    <a:schemeClr val="bg1"/>
                  </a:solidFill>
                  <a:latin typeface="+mj-ea"/>
                  <a:ea typeface="+mj-ea"/>
                </a:rPr>
                <a:t>18</a:t>
              </a:r>
              <a:r>
                <a:rPr lang="zh-CN" altLang="en-US" sz="1400" dirty="0" smtClean="0">
                  <a:solidFill>
                    <a:schemeClr val="bg1"/>
                  </a:solidFill>
                  <a:latin typeface="+mj-ea"/>
                  <a:ea typeface="+mj-ea"/>
                </a:rPr>
                <a:t>日</a:t>
              </a:r>
            </a:p>
          </p:txBody>
        </p:sp>
      </p:grpSp>
      <p:grpSp>
        <p:nvGrpSpPr>
          <p:cNvPr id="54" name="组合 53"/>
          <p:cNvGrpSpPr/>
          <p:nvPr/>
        </p:nvGrpSpPr>
        <p:grpSpPr>
          <a:xfrm>
            <a:off x="-50801" y="1127760"/>
            <a:ext cx="6870699" cy="1288415"/>
            <a:chOff x="795744" y="1292934"/>
            <a:chExt cx="3196521" cy="1115585"/>
          </a:xfrm>
        </p:grpSpPr>
        <p:sp>
          <p:nvSpPr>
            <p:cNvPr id="55" name="TextBox 145"/>
            <p:cNvSpPr txBox="1"/>
            <p:nvPr/>
          </p:nvSpPr>
          <p:spPr>
            <a:xfrm>
              <a:off x="795744" y="1397400"/>
              <a:ext cx="1363987" cy="770848"/>
            </a:xfrm>
            <a:prstGeom prst="rect">
              <a:avLst/>
            </a:prstGeom>
            <a:noFill/>
          </p:spPr>
          <p:txBody>
            <a:bodyPr wrap="square" lIns="91431" tIns="45715" rIns="91431" bIns="45715" rtlCol="0">
              <a:spAutoFit/>
            </a:bodyPr>
            <a:lstStyle/>
            <a:p>
              <a:pPr algn="ctr">
                <a:lnSpc>
                  <a:spcPct val="130000"/>
                </a:lnSpc>
              </a:pPr>
              <a:r>
                <a:rPr lang="zh-CN" altLang="en-US" sz="1000" b="1" dirty="0">
                  <a:solidFill>
                    <a:schemeClr val="tx1">
                      <a:lumMod val="95000"/>
                      <a:lumOff val="5000"/>
                    </a:schemeClr>
                  </a:solidFill>
                  <a:latin typeface="+mj-ea"/>
                  <a:ea typeface="+mj-ea"/>
                </a:rPr>
                <a:t>《中国共产党纪律处分条例（试行）》</a:t>
              </a:r>
            </a:p>
            <a:p>
              <a:pPr algn="ctr">
                <a:lnSpc>
                  <a:spcPct val="130000"/>
                </a:lnSpc>
              </a:pPr>
              <a:r>
                <a:rPr lang="zh-CN" altLang="en-US" sz="1000" b="1" dirty="0">
                  <a:solidFill>
                    <a:schemeClr val="tx1">
                      <a:lumMod val="95000"/>
                      <a:lumOff val="5000"/>
                    </a:schemeClr>
                  </a:solidFill>
                  <a:latin typeface="+mj-ea"/>
                  <a:ea typeface="+mj-ea"/>
                </a:rPr>
                <a:t>是党内</a:t>
              </a:r>
              <a:r>
                <a:rPr lang="zh-CN" altLang="en-US" sz="1000" b="1" dirty="0">
                  <a:solidFill>
                    <a:srgbClr val="0000FF"/>
                  </a:solidFill>
                  <a:latin typeface="+mj-ea"/>
                  <a:ea typeface="+mj-ea"/>
                </a:rPr>
                <a:t>第一个</a:t>
              </a:r>
              <a:r>
                <a:rPr lang="zh-CN" altLang="en-US" sz="1000" b="1" dirty="0">
                  <a:solidFill>
                    <a:schemeClr val="tx1">
                      <a:lumMod val="95000"/>
                      <a:lumOff val="5000"/>
                    </a:schemeClr>
                  </a:solidFill>
                  <a:latin typeface="+mj-ea"/>
                  <a:ea typeface="+mj-ea"/>
                </a:rPr>
                <a:t>纪律处分条例</a:t>
              </a:r>
            </a:p>
            <a:p>
              <a:pPr algn="ctr">
                <a:lnSpc>
                  <a:spcPct val="130000"/>
                </a:lnSpc>
              </a:pPr>
              <a:r>
                <a:rPr lang="zh-CN" altLang="en-US" sz="1000" b="1" dirty="0">
                  <a:solidFill>
                    <a:schemeClr val="tx1">
                      <a:lumMod val="95000"/>
                      <a:lumOff val="5000"/>
                    </a:schemeClr>
                  </a:solidFill>
                  <a:latin typeface="+mj-ea"/>
                  <a:ea typeface="+mj-ea"/>
                </a:rPr>
                <a:t>共</a:t>
              </a:r>
              <a:r>
                <a:rPr lang="en-US" altLang="zh-CN" sz="1000" b="1" dirty="0">
                  <a:solidFill>
                    <a:schemeClr val="tx1">
                      <a:lumMod val="95000"/>
                      <a:lumOff val="5000"/>
                    </a:schemeClr>
                  </a:solidFill>
                  <a:latin typeface="+mj-ea"/>
                  <a:ea typeface="+mj-ea"/>
                </a:rPr>
                <a:t>3</a:t>
              </a:r>
              <a:r>
                <a:rPr lang="zh-CN" altLang="en-US" sz="1000" b="1" dirty="0">
                  <a:solidFill>
                    <a:schemeClr val="tx1">
                      <a:lumMod val="95000"/>
                      <a:lumOff val="5000"/>
                    </a:schemeClr>
                  </a:solidFill>
                  <a:latin typeface="+mj-ea"/>
                  <a:ea typeface="+mj-ea"/>
                </a:rPr>
                <a:t>编、</a:t>
              </a:r>
              <a:r>
                <a:rPr lang="en-US" altLang="zh-CN" sz="1000" b="1" dirty="0">
                  <a:solidFill>
                    <a:schemeClr val="tx1">
                      <a:lumMod val="95000"/>
                      <a:lumOff val="5000"/>
                    </a:schemeClr>
                  </a:solidFill>
                  <a:latin typeface="+mj-ea"/>
                  <a:ea typeface="+mj-ea"/>
                </a:rPr>
                <a:t>13</a:t>
              </a:r>
              <a:r>
                <a:rPr lang="zh-CN" altLang="en-US" sz="1000" b="1" dirty="0">
                  <a:solidFill>
                    <a:schemeClr val="tx1">
                      <a:lumMod val="95000"/>
                      <a:lumOff val="5000"/>
                    </a:schemeClr>
                  </a:solidFill>
                  <a:latin typeface="+mj-ea"/>
                  <a:ea typeface="+mj-ea"/>
                </a:rPr>
                <a:t>章、</a:t>
              </a:r>
              <a:r>
                <a:rPr lang="en-US" altLang="zh-CN" sz="1000" b="1" dirty="0">
                  <a:solidFill>
                    <a:schemeClr val="tx1">
                      <a:lumMod val="95000"/>
                      <a:lumOff val="5000"/>
                    </a:schemeClr>
                  </a:solidFill>
                  <a:latin typeface="+mj-ea"/>
                  <a:ea typeface="+mj-ea"/>
                </a:rPr>
                <a:t>172</a:t>
              </a:r>
              <a:r>
                <a:rPr lang="zh-CN" altLang="en-US" sz="1000" b="1" dirty="0">
                  <a:solidFill>
                    <a:schemeClr val="tx1">
                      <a:lumMod val="95000"/>
                      <a:lumOff val="5000"/>
                    </a:schemeClr>
                  </a:solidFill>
                  <a:latin typeface="+mj-ea"/>
                  <a:ea typeface="+mj-ea"/>
                </a:rPr>
                <a:t>条、</a:t>
              </a:r>
              <a:r>
                <a:rPr lang="en-US" altLang="zh-CN" sz="1000" b="1" dirty="0">
                  <a:solidFill>
                    <a:schemeClr val="tx1">
                      <a:lumMod val="95000"/>
                      <a:lumOff val="5000"/>
                    </a:schemeClr>
                  </a:solidFill>
                  <a:latin typeface="+mj-ea"/>
                  <a:ea typeface="+mj-ea"/>
                </a:rPr>
                <a:t>20000</a:t>
              </a:r>
              <a:r>
                <a:rPr lang="zh-CN" altLang="en-US" sz="1000" b="1" dirty="0">
                  <a:solidFill>
                    <a:schemeClr val="tx1">
                      <a:lumMod val="95000"/>
                      <a:lumOff val="5000"/>
                    </a:schemeClr>
                  </a:solidFill>
                  <a:latin typeface="+mj-ea"/>
                  <a:ea typeface="+mj-ea"/>
                </a:rPr>
                <a:t>余字</a:t>
              </a:r>
            </a:p>
            <a:p>
              <a:pPr algn="ctr">
                <a:lnSpc>
                  <a:spcPct val="130000"/>
                </a:lnSpc>
              </a:pPr>
              <a:r>
                <a:rPr lang="zh-CN" altLang="en-US" sz="1000" b="1" dirty="0">
                  <a:solidFill>
                    <a:schemeClr val="tx1">
                      <a:lumMod val="95000"/>
                      <a:lumOff val="5000"/>
                    </a:schemeClr>
                  </a:solidFill>
                  <a:latin typeface="+mj-ea"/>
                  <a:ea typeface="+mj-ea"/>
                </a:rPr>
                <a:t>规定了</a:t>
              </a:r>
              <a:r>
                <a:rPr lang="en-US" altLang="zh-CN" sz="1000" b="1" dirty="0">
                  <a:solidFill>
                    <a:schemeClr val="tx1">
                      <a:lumMod val="95000"/>
                      <a:lumOff val="5000"/>
                    </a:schemeClr>
                  </a:solidFill>
                  <a:latin typeface="+mj-ea"/>
                  <a:ea typeface="+mj-ea"/>
                </a:rPr>
                <a:t>7</a:t>
              </a:r>
              <a:r>
                <a:rPr lang="zh-CN" altLang="en-US" sz="1000" b="1" dirty="0">
                  <a:solidFill>
                    <a:schemeClr val="tx1">
                      <a:lumMod val="95000"/>
                      <a:lumOff val="5000"/>
                    </a:schemeClr>
                  </a:solidFill>
                  <a:latin typeface="+mj-ea"/>
                  <a:ea typeface="+mj-ea"/>
                </a:rPr>
                <a:t>类违纪行为</a:t>
              </a:r>
            </a:p>
          </p:txBody>
        </p:sp>
        <p:cxnSp>
          <p:nvCxnSpPr>
            <p:cNvPr id="57" name="直接连接符 56"/>
            <p:cNvCxnSpPr/>
            <p:nvPr/>
          </p:nvCxnSpPr>
          <p:spPr>
            <a:xfrm flipH="1" flipV="1">
              <a:off x="1477590" y="2068377"/>
              <a:ext cx="295" cy="34014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45"/>
            <p:cNvSpPr txBox="1"/>
            <p:nvPr/>
          </p:nvSpPr>
          <p:spPr>
            <a:xfrm>
              <a:off x="2628278" y="1292934"/>
              <a:ext cx="1363987" cy="597654"/>
            </a:xfrm>
            <a:prstGeom prst="rect">
              <a:avLst/>
            </a:prstGeom>
            <a:noFill/>
          </p:spPr>
          <p:txBody>
            <a:bodyPr wrap="square" lIns="91431" tIns="45715" rIns="91431" bIns="45715" rtlCol="0">
              <a:spAutoFit/>
            </a:bodyPr>
            <a:lstStyle/>
            <a:p>
              <a:pPr algn="ctr">
                <a:lnSpc>
                  <a:spcPct val="130000"/>
                </a:lnSpc>
              </a:pPr>
              <a:r>
                <a:rPr lang="zh-CN" altLang="en-US" sz="1000" b="1" dirty="0">
                  <a:solidFill>
                    <a:schemeClr val="tx1">
                      <a:lumMod val="95000"/>
                      <a:lumOff val="5000"/>
                    </a:schemeClr>
                  </a:solidFill>
                  <a:latin typeface="+mj-ea"/>
                  <a:ea typeface="+mj-ea"/>
                </a:rPr>
                <a:t>坚持</a:t>
              </a:r>
              <a:r>
                <a:rPr lang="zh-CN" altLang="en-US" sz="1000" b="1" dirty="0">
                  <a:solidFill>
                    <a:srgbClr val="0000FF"/>
                  </a:solidFill>
                  <a:latin typeface="+mj-ea"/>
                  <a:ea typeface="+mj-ea"/>
                </a:rPr>
                <a:t>纪严于法、纪在法前、纪法分开</a:t>
              </a:r>
            </a:p>
            <a:p>
              <a:pPr algn="ctr">
                <a:lnSpc>
                  <a:spcPct val="130000"/>
                </a:lnSpc>
              </a:pPr>
              <a:r>
                <a:rPr lang="zh-CN" altLang="en-US" sz="1000" b="1" dirty="0">
                  <a:solidFill>
                    <a:schemeClr val="tx1">
                      <a:lumMod val="95000"/>
                      <a:lumOff val="5000"/>
                    </a:schemeClr>
                  </a:solidFill>
                  <a:latin typeface="+mj-ea"/>
                  <a:ea typeface="+mj-ea"/>
                </a:rPr>
                <a:t>共</a:t>
              </a:r>
              <a:r>
                <a:rPr lang="en-US" altLang="zh-CN" sz="1000" b="1" dirty="0">
                  <a:solidFill>
                    <a:schemeClr val="tx1">
                      <a:lumMod val="95000"/>
                      <a:lumOff val="5000"/>
                    </a:schemeClr>
                  </a:solidFill>
                  <a:latin typeface="+mj-ea"/>
                  <a:ea typeface="+mj-ea"/>
                </a:rPr>
                <a:t>3</a:t>
              </a:r>
              <a:r>
                <a:rPr lang="zh-CN" altLang="en-US" sz="1000" b="1" dirty="0">
                  <a:solidFill>
                    <a:schemeClr val="tx1">
                      <a:lumMod val="95000"/>
                      <a:lumOff val="5000"/>
                    </a:schemeClr>
                  </a:solidFill>
                  <a:latin typeface="+mj-ea"/>
                  <a:ea typeface="+mj-ea"/>
                </a:rPr>
                <a:t>编、</a:t>
              </a:r>
              <a:r>
                <a:rPr lang="en-US" altLang="zh-CN" sz="1000" b="1" dirty="0">
                  <a:solidFill>
                    <a:schemeClr val="tx1">
                      <a:lumMod val="95000"/>
                      <a:lumOff val="5000"/>
                    </a:schemeClr>
                  </a:solidFill>
                  <a:latin typeface="+mj-ea"/>
                  <a:ea typeface="+mj-ea"/>
                </a:rPr>
                <a:t>11</a:t>
              </a:r>
              <a:r>
                <a:rPr lang="zh-CN" altLang="en-US" sz="1000" b="1" dirty="0">
                  <a:solidFill>
                    <a:schemeClr val="tx1">
                      <a:lumMod val="95000"/>
                      <a:lumOff val="5000"/>
                    </a:schemeClr>
                  </a:solidFill>
                  <a:latin typeface="+mj-ea"/>
                  <a:ea typeface="+mj-ea"/>
                </a:rPr>
                <a:t>章、</a:t>
              </a:r>
              <a:r>
                <a:rPr lang="en-US" altLang="zh-CN" sz="1000" b="1" dirty="0">
                  <a:solidFill>
                    <a:schemeClr val="tx1">
                      <a:lumMod val="95000"/>
                      <a:lumOff val="5000"/>
                    </a:schemeClr>
                  </a:solidFill>
                  <a:latin typeface="+mj-ea"/>
                  <a:ea typeface="+mj-ea"/>
                </a:rPr>
                <a:t>133</a:t>
              </a:r>
              <a:r>
                <a:rPr lang="zh-CN" altLang="en-US" sz="1000" b="1" dirty="0">
                  <a:solidFill>
                    <a:schemeClr val="tx1">
                      <a:lumMod val="95000"/>
                      <a:lumOff val="5000"/>
                    </a:schemeClr>
                  </a:solidFill>
                  <a:latin typeface="+mj-ea"/>
                  <a:ea typeface="+mj-ea"/>
                </a:rPr>
                <a:t>条、</a:t>
              </a:r>
              <a:r>
                <a:rPr lang="en-US" altLang="zh-CN" sz="1000" b="1" dirty="0">
                  <a:solidFill>
                    <a:schemeClr val="tx1">
                      <a:lumMod val="95000"/>
                      <a:lumOff val="5000"/>
                    </a:schemeClr>
                  </a:solidFill>
                  <a:latin typeface="+mj-ea"/>
                  <a:ea typeface="+mj-ea"/>
                </a:rPr>
                <a:t>17000</a:t>
              </a:r>
              <a:r>
                <a:rPr lang="zh-CN" altLang="en-US" sz="1000" b="1" dirty="0">
                  <a:solidFill>
                    <a:schemeClr val="tx1">
                      <a:lumMod val="95000"/>
                      <a:lumOff val="5000"/>
                    </a:schemeClr>
                  </a:solidFill>
                  <a:latin typeface="+mj-ea"/>
                  <a:ea typeface="+mj-ea"/>
                </a:rPr>
                <a:t>余字</a:t>
              </a:r>
            </a:p>
            <a:p>
              <a:pPr algn="ctr">
                <a:lnSpc>
                  <a:spcPct val="130000"/>
                </a:lnSpc>
              </a:pPr>
              <a:r>
                <a:rPr lang="zh-CN" altLang="en-US" sz="1000" b="1" dirty="0">
                  <a:solidFill>
                    <a:schemeClr val="tx1">
                      <a:lumMod val="95000"/>
                      <a:lumOff val="5000"/>
                    </a:schemeClr>
                  </a:solidFill>
                  <a:latin typeface="+mj-ea"/>
                  <a:ea typeface="+mj-ea"/>
                </a:rPr>
                <a:t>规定了</a:t>
              </a:r>
              <a:r>
                <a:rPr lang="en-US" altLang="zh-CN" sz="1000" b="1" dirty="0">
                  <a:solidFill>
                    <a:schemeClr val="tx1">
                      <a:lumMod val="95000"/>
                      <a:lumOff val="5000"/>
                    </a:schemeClr>
                  </a:solidFill>
                  <a:latin typeface="+mj-ea"/>
                  <a:ea typeface="+mj-ea"/>
                </a:rPr>
                <a:t>6</a:t>
              </a:r>
              <a:r>
                <a:rPr lang="zh-CN" altLang="en-US" sz="1000" b="1" dirty="0">
                  <a:solidFill>
                    <a:schemeClr val="tx1">
                      <a:lumMod val="95000"/>
                      <a:lumOff val="5000"/>
                    </a:schemeClr>
                  </a:solidFill>
                  <a:latin typeface="+mj-ea"/>
                  <a:ea typeface="+mj-ea"/>
                </a:rPr>
                <a:t>类违纪行为</a:t>
              </a:r>
            </a:p>
          </p:txBody>
        </p:sp>
        <p:cxnSp>
          <p:nvCxnSpPr>
            <p:cNvPr id="100" name="直接连接符 99"/>
            <p:cNvCxnSpPr/>
            <p:nvPr/>
          </p:nvCxnSpPr>
          <p:spPr>
            <a:xfrm flipH="1" flipV="1">
              <a:off x="3310124" y="1886387"/>
              <a:ext cx="295" cy="34014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2113915" y="3409315"/>
            <a:ext cx="2606676" cy="1170940"/>
            <a:chOff x="939560" y="1261697"/>
            <a:chExt cx="973260" cy="1080970"/>
          </a:xfrm>
        </p:grpSpPr>
        <p:cxnSp>
          <p:nvCxnSpPr>
            <p:cNvPr id="77" name="直接连接符 76"/>
            <p:cNvCxnSpPr/>
            <p:nvPr/>
          </p:nvCxnSpPr>
          <p:spPr>
            <a:xfrm>
              <a:off x="1425965" y="1261697"/>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39560" y="1490319"/>
              <a:ext cx="973260" cy="852348"/>
            </a:xfrm>
            <a:prstGeom prst="rect">
              <a:avLst/>
            </a:prstGeom>
            <a:noFill/>
          </p:spPr>
          <p:txBody>
            <a:bodyPr wrap="square" lIns="91431" tIns="0" rIns="91431" bIns="0" rtlCol="0" anchor="t">
              <a:spAutoFit/>
            </a:bodyPr>
            <a:lstStyle/>
            <a:p>
              <a:pPr algn="ctr">
                <a:lnSpc>
                  <a:spcPct val="150000"/>
                </a:lnSpc>
              </a:pPr>
              <a:r>
                <a:rPr lang="zh-CN" altLang="en-US" sz="1000" b="1" dirty="0">
                  <a:solidFill>
                    <a:schemeClr val="tx1">
                      <a:lumMod val="95000"/>
                      <a:lumOff val="5000"/>
                    </a:schemeClr>
                  </a:solidFill>
                  <a:latin typeface="+mj-ea"/>
                  <a:ea typeface="+mj-ea"/>
                  <a:sym typeface="+mn-ea"/>
                </a:rPr>
                <a:t>《中国共产党纪律处分条例》</a:t>
              </a:r>
            </a:p>
            <a:p>
              <a:pPr algn="ctr">
                <a:lnSpc>
                  <a:spcPct val="150000"/>
                </a:lnSpc>
              </a:pPr>
              <a:r>
                <a:rPr lang="zh-CN" altLang="en-US" sz="1000" b="1" dirty="0">
                  <a:solidFill>
                    <a:srgbClr val="0000FF"/>
                  </a:solidFill>
                  <a:latin typeface="+mj-ea"/>
                  <a:ea typeface="+mj-ea"/>
                </a:rPr>
                <a:t>取消“试行”二字</a:t>
              </a:r>
            </a:p>
            <a:p>
              <a:pPr algn="ctr">
                <a:lnSpc>
                  <a:spcPct val="150000"/>
                </a:lnSpc>
              </a:pPr>
              <a:r>
                <a:rPr lang="zh-CN" altLang="en-US" sz="1000" b="1" dirty="0">
                  <a:solidFill>
                    <a:schemeClr val="tx1">
                      <a:lumMod val="95000"/>
                      <a:lumOff val="5000"/>
                    </a:schemeClr>
                  </a:solidFill>
                  <a:latin typeface="+mj-ea"/>
                  <a:ea typeface="+mj-ea"/>
                </a:rPr>
                <a:t>共3编、15章、178条、24000余字</a:t>
              </a:r>
            </a:p>
            <a:p>
              <a:pPr algn="ctr">
                <a:lnSpc>
                  <a:spcPct val="150000"/>
                </a:lnSpc>
              </a:pPr>
              <a:r>
                <a:rPr lang="zh-CN" altLang="en-US" sz="1000" b="1" dirty="0">
                  <a:solidFill>
                    <a:schemeClr val="tx1">
                      <a:lumMod val="95000"/>
                      <a:lumOff val="5000"/>
                    </a:schemeClr>
                  </a:solidFill>
                  <a:latin typeface="+mj-ea"/>
                  <a:ea typeface="+mj-ea"/>
                </a:rPr>
                <a:t>规定了</a:t>
              </a:r>
              <a:r>
                <a:rPr lang="en-US" altLang="zh-CN" sz="1000" b="1" dirty="0">
                  <a:solidFill>
                    <a:schemeClr val="tx1">
                      <a:lumMod val="95000"/>
                      <a:lumOff val="5000"/>
                    </a:schemeClr>
                  </a:solidFill>
                  <a:latin typeface="+mj-ea"/>
                  <a:ea typeface="+mj-ea"/>
                </a:rPr>
                <a:t>10</a:t>
              </a:r>
              <a:r>
                <a:rPr lang="zh-CN" altLang="en-US" sz="1000" b="1" dirty="0">
                  <a:solidFill>
                    <a:schemeClr val="tx1">
                      <a:lumMod val="95000"/>
                      <a:lumOff val="5000"/>
                    </a:schemeClr>
                  </a:solidFill>
                  <a:latin typeface="+mj-ea"/>
                  <a:ea typeface="+mj-ea"/>
                </a:rPr>
                <a:t>类违纪行为</a:t>
              </a:r>
            </a:p>
          </p:txBody>
        </p:sp>
      </p:grpSp>
      <p:grpSp>
        <p:nvGrpSpPr>
          <p:cNvPr id="2" name="组合 1"/>
          <p:cNvGrpSpPr/>
          <p:nvPr/>
        </p:nvGrpSpPr>
        <p:grpSpPr>
          <a:xfrm>
            <a:off x="6952615" y="2176145"/>
            <a:ext cx="1438910" cy="1438910"/>
            <a:chOff x="10559621" y="3529102"/>
            <a:chExt cx="1844818" cy="1845484"/>
          </a:xfrm>
        </p:grpSpPr>
        <p:grpSp>
          <p:nvGrpSpPr>
            <p:cNvPr id="3" name="组合 2"/>
            <p:cNvGrpSpPr/>
            <p:nvPr/>
          </p:nvGrpSpPr>
          <p:grpSpPr>
            <a:xfrm>
              <a:off x="10559621" y="3529102"/>
              <a:ext cx="1844818" cy="1845484"/>
              <a:chOff x="4345444" y="2542859"/>
              <a:chExt cx="1810550" cy="1811205"/>
            </a:xfrm>
          </p:grpSpPr>
          <p:grpSp>
            <p:nvGrpSpPr>
              <p:cNvPr id="91" name="组合 9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椭圆 93"/>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5" name="TextBox 139"/>
            <p:cNvSpPr txBox="1"/>
            <p:nvPr/>
          </p:nvSpPr>
          <p:spPr>
            <a:xfrm>
              <a:off x="10771586" y="4037973"/>
              <a:ext cx="1420115" cy="807094"/>
            </a:xfrm>
            <a:prstGeom prst="rect">
              <a:avLst/>
            </a:prstGeom>
            <a:noFill/>
          </p:spPr>
          <p:txBody>
            <a:bodyPr wrap="square" lIns="138192" tIns="69096" rIns="138192" bIns="69096" rtlCol="0">
              <a:spAutoFit/>
            </a:bodyPr>
            <a:lstStyle/>
            <a:p>
              <a:pPr algn="ctr"/>
              <a:r>
                <a:rPr lang="en-US" sz="1600" dirty="0" smtClean="0">
                  <a:solidFill>
                    <a:schemeClr val="bg1"/>
                  </a:solidFill>
                  <a:latin typeface="+mj-ea"/>
                  <a:ea typeface="+mj-ea"/>
                </a:rPr>
                <a:t>2018</a:t>
              </a:r>
              <a:r>
                <a:rPr lang="zh-CN" altLang="en-US" sz="1600" dirty="0" smtClean="0">
                  <a:solidFill>
                    <a:schemeClr val="bg1"/>
                  </a:solidFill>
                  <a:latin typeface="+mj-ea"/>
                  <a:ea typeface="+mj-ea"/>
                </a:rPr>
                <a:t>年</a:t>
              </a:r>
            </a:p>
            <a:p>
              <a:pPr algn="ctr"/>
              <a:r>
                <a:rPr lang="en-US" altLang="zh-CN" sz="1600" dirty="0" smtClean="0">
                  <a:solidFill>
                    <a:schemeClr val="bg1"/>
                  </a:solidFill>
                  <a:latin typeface="+mj-ea"/>
                  <a:ea typeface="+mj-ea"/>
                </a:rPr>
                <a:t>8</a:t>
              </a:r>
              <a:r>
                <a:rPr lang="zh-CN" altLang="en-US" sz="1600" dirty="0" smtClean="0">
                  <a:solidFill>
                    <a:schemeClr val="bg1"/>
                  </a:solidFill>
                  <a:latin typeface="+mj-ea"/>
                  <a:ea typeface="+mj-ea"/>
                </a:rPr>
                <a:t>月</a:t>
              </a:r>
              <a:r>
                <a:rPr lang="en-US" altLang="zh-CN" sz="1600" dirty="0" smtClean="0">
                  <a:solidFill>
                    <a:schemeClr val="bg1"/>
                  </a:solidFill>
                  <a:latin typeface="+mj-ea"/>
                  <a:ea typeface="+mj-ea"/>
                </a:rPr>
                <a:t>26</a:t>
              </a:r>
              <a:r>
                <a:rPr lang="zh-CN" altLang="en-US" sz="1600" dirty="0" smtClean="0">
                  <a:solidFill>
                    <a:schemeClr val="bg1"/>
                  </a:solidFill>
                  <a:latin typeface="+mj-ea"/>
                  <a:ea typeface="+mj-ea"/>
                </a:rPr>
                <a:t>日</a:t>
              </a:r>
            </a:p>
          </p:txBody>
        </p:sp>
      </p:grpSp>
      <p:grpSp>
        <p:nvGrpSpPr>
          <p:cNvPr id="101" name="组合 100"/>
          <p:cNvGrpSpPr/>
          <p:nvPr/>
        </p:nvGrpSpPr>
        <p:grpSpPr>
          <a:xfrm>
            <a:off x="6368415" y="3656965"/>
            <a:ext cx="2606676" cy="939801"/>
            <a:chOff x="939560" y="1261697"/>
            <a:chExt cx="973260" cy="867590"/>
          </a:xfrm>
        </p:grpSpPr>
        <p:cxnSp>
          <p:nvCxnSpPr>
            <p:cNvPr id="102" name="直接连接符 101"/>
            <p:cNvCxnSpPr/>
            <p:nvPr/>
          </p:nvCxnSpPr>
          <p:spPr>
            <a:xfrm>
              <a:off x="1425965" y="1261697"/>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68"/>
            <p:cNvSpPr txBox="1"/>
            <p:nvPr/>
          </p:nvSpPr>
          <p:spPr>
            <a:xfrm>
              <a:off x="939560" y="1490319"/>
              <a:ext cx="973260" cy="638968"/>
            </a:xfrm>
            <a:prstGeom prst="rect">
              <a:avLst/>
            </a:prstGeom>
            <a:noFill/>
          </p:spPr>
          <p:txBody>
            <a:bodyPr wrap="square" lIns="91431" tIns="0" rIns="91431" bIns="0" rtlCol="0" anchor="t">
              <a:spAutoFit/>
            </a:bodyPr>
            <a:lstStyle/>
            <a:p>
              <a:pPr algn="ctr">
                <a:lnSpc>
                  <a:spcPct val="150000"/>
                </a:lnSpc>
              </a:pPr>
              <a:r>
                <a:rPr lang="zh-CN" altLang="en-US" sz="1000" b="1" dirty="0">
                  <a:solidFill>
                    <a:schemeClr val="tx1">
                      <a:lumMod val="95000"/>
                      <a:lumOff val="5000"/>
                    </a:schemeClr>
                  </a:solidFill>
                  <a:latin typeface="+mj-ea"/>
                  <a:ea typeface="+mj-ea"/>
                </a:rPr>
                <a:t>共3编、</a:t>
              </a:r>
              <a:r>
                <a:rPr lang="en-US" altLang="zh-CN" sz="1000" b="1" dirty="0">
                  <a:solidFill>
                    <a:schemeClr val="tx1">
                      <a:lumMod val="95000"/>
                      <a:lumOff val="5000"/>
                    </a:schemeClr>
                  </a:solidFill>
                  <a:latin typeface="+mj-ea"/>
                  <a:ea typeface="+mj-ea"/>
                </a:rPr>
                <a:t>11</a:t>
              </a:r>
              <a:r>
                <a:rPr lang="zh-CN" altLang="en-US" sz="1000" b="1" dirty="0">
                  <a:solidFill>
                    <a:schemeClr val="tx1">
                      <a:lumMod val="95000"/>
                      <a:lumOff val="5000"/>
                    </a:schemeClr>
                  </a:solidFill>
                  <a:latin typeface="+mj-ea"/>
                  <a:ea typeface="+mj-ea"/>
                </a:rPr>
                <a:t>章、</a:t>
              </a:r>
              <a:r>
                <a:rPr lang="en-US" altLang="zh-CN" sz="1000" b="1" dirty="0">
                  <a:solidFill>
                    <a:schemeClr val="tx1">
                      <a:lumMod val="95000"/>
                      <a:lumOff val="5000"/>
                    </a:schemeClr>
                  </a:solidFill>
                  <a:latin typeface="+mj-ea"/>
                  <a:ea typeface="+mj-ea"/>
                </a:rPr>
                <a:t>142</a:t>
              </a:r>
              <a:r>
                <a:rPr lang="zh-CN" altLang="en-US" sz="1000" b="1" dirty="0">
                  <a:solidFill>
                    <a:schemeClr val="tx1">
                      <a:lumMod val="95000"/>
                      <a:lumOff val="5000"/>
                    </a:schemeClr>
                  </a:solidFill>
                  <a:latin typeface="+mj-ea"/>
                  <a:ea typeface="+mj-ea"/>
                </a:rPr>
                <a:t>条、</a:t>
              </a:r>
              <a:r>
                <a:rPr lang="en-US" altLang="zh-CN" sz="1000" b="1" dirty="0">
                  <a:solidFill>
                    <a:schemeClr val="tx1">
                      <a:lumMod val="95000"/>
                      <a:lumOff val="5000"/>
                    </a:schemeClr>
                  </a:solidFill>
                  <a:latin typeface="+mj-ea"/>
                  <a:ea typeface="+mj-ea"/>
                </a:rPr>
                <a:t>19</a:t>
              </a:r>
              <a:r>
                <a:rPr lang="zh-CN" altLang="en-US" sz="1000" b="1" dirty="0">
                  <a:solidFill>
                    <a:schemeClr val="tx1">
                      <a:lumMod val="95000"/>
                      <a:lumOff val="5000"/>
                    </a:schemeClr>
                  </a:solidFill>
                  <a:latin typeface="+mj-ea"/>
                  <a:ea typeface="+mj-ea"/>
                </a:rPr>
                <a:t>000余字</a:t>
              </a:r>
            </a:p>
            <a:p>
              <a:pPr algn="ctr">
                <a:lnSpc>
                  <a:spcPct val="150000"/>
                </a:lnSpc>
              </a:pPr>
              <a:r>
                <a:rPr lang="zh-CN" altLang="en-US" sz="1000" b="1" dirty="0">
                  <a:solidFill>
                    <a:schemeClr val="tx1">
                      <a:lumMod val="95000"/>
                      <a:lumOff val="5000"/>
                    </a:schemeClr>
                  </a:solidFill>
                  <a:latin typeface="+mj-ea"/>
                  <a:ea typeface="+mj-ea"/>
                </a:rPr>
                <a:t>规定了</a:t>
              </a:r>
              <a:r>
                <a:rPr lang="en-US" altLang="zh-CN" sz="1000" b="1" dirty="0">
                  <a:solidFill>
                    <a:schemeClr val="tx1">
                      <a:lumMod val="95000"/>
                      <a:lumOff val="5000"/>
                    </a:schemeClr>
                  </a:solidFill>
                  <a:latin typeface="+mj-ea"/>
                  <a:ea typeface="+mj-ea"/>
                </a:rPr>
                <a:t>6</a:t>
              </a:r>
              <a:r>
                <a:rPr lang="zh-CN" altLang="en-US" sz="1000" b="1" dirty="0">
                  <a:solidFill>
                    <a:schemeClr val="tx1">
                      <a:lumMod val="95000"/>
                      <a:lumOff val="5000"/>
                    </a:schemeClr>
                  </a:solidFill>
                  <a:latin typeface="+mj-ea"/>
                  <a:ea typeface="+mj-ea"/>
                </a:rPr>
                <a:t>类违纪行为</a:t>
              </a:r>
            </a:p>
            <a:p>
              <a:pPr algn="ctr">
                <a:lnSpc>
                  <a:spcPct val="150000"/>
                </a:lnSpc>
              </a:pPr>
              <a:r>
                <a:rPr lang="zh-CN" altLang="en-US" sz="1000" b="1" dirty="0">
                  <a:solidFill>
                    <a:schemeClr val="tx1">
                      <a:lumMod val="95000"/>
                      <a:lumOff val="5000"/>
                    </a:schemeClr>
                  </a:solidFill>
                  <a:latin typeface="+mj-ea"/>
                  <a:ea typeface="+mj-ea"/>
                </a:rPr>
                <a:t>突出</a:t>
              </a:r>
              <a:r>
                <a:rPr lang="zh-CN" altLang="en-US" sz="1000" b="1" dirty="0">
                  <a:solidFill>
                    <a:srgbClr val="0000FF"/>
                  </a:solidFill>
                  <a:latin typeface="+mj-ea"/>
                  <a:ea typeface="+mj-ea"/>
                </a:rPr>
                <a:t>政治性、时代性、针对性</a:t>
              </a:r>
            </a:p>
          </p:txBody>
        </p:sp>
      </p:grpSp>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a:hlinkClick r:id="" action="ppaction://hlinkshowjump?jump=nextslide"/>
          </p:cNvPr>
          <p:cNvSpPr txBox="1">
            <a:spLocks noChangeArrowheads="1"/>
          </p:cNvSpPr>
          <p:nvPr/>
        </p:nvSpPr>
        <p:spPr bwMode="auto">
          <a:xfrm>
            <a:off x="1882111" y="2335830"/>
            <a:ext cx="6815138" cy="589280"/>
          </a:xfrm>
          <a:prstGeom prst="rect">
            <a:avLst/>
          </a:prstGeom>
          <a:noFill/>
          <a:ln w="9525">
            <a:noFill/>
            <a:miter lim="800000"/>
          </a:ln>
        </p:spPr>
        <p:txBody>
          <a:bodyPr>
            <a:spAutoFit/>
          </a:bodyPr>
          <a:lstStyle/>
          <a:p>
            <a:pPr algn="ctr">
              <a:buFont typeface="Arial" panose="020B0604020202020204" pitchFamily="34" charset="0"/>
              <a:buNone/>
              <a:defRPr/>
            </a:pPr>
            <a:r>
              <a:rPr lang="zh-CN" altLang="en-US" sz="3240" b="1" dirty="0" smtClean="0">
                <a:solidFill>
                  <a:srgbClr val="C00000"/>
                </a:solidFill>
                <a:latin typeface="微软雅黑" panose="020B0503020204020204" pitchFamily="34" charset="-122"/>
                <a:ea typeface="微软雅黑" panose="020B0503020204020204" pitchFamily="34" charset="-122"/>
              </a:rPr>
              <a:t>修订《纪律处分条例》的必要性</a:t>
            </a:r>
          </a:p>
        </p:txBody>
      </p:sp>
      <p:grpSp>
        <p:nvGrpSpPr>
          <p:cNvPr id="16" name="组合 3"/>
          <p:cNvGrpSpPr/>
          <p:nvPr/>
        </p:nvGrpSpPr>
        <p:grpSpPr bwMode="auto">
          <a:xfrm>
            <a:off x="710407" y="1263650"/>
            <a:ext cx="1723073" cy="1273017"/>
            <a:chOff x="-28501" y="-20218"/>
            <a:chExt cx="1913434" cy="1416011"/>
          </a:xfrm>
        </p:grpSpPr>
        <p:pic>
          <p:nvPicPr>
            <p:cNvPr id="275461" name="对角圆角矩形 41"/>
            <p:cNvPicPr>
              <a:picLocks noChangeArrowheads="1"/>
            </p:cNvPicPr>
            <p:nvPr/>
          </p:nvPicPr>
          <p:blipFill>
            <a:blip r:embed="rId2" cstate="print"/>
            <a:srcRect/>
            <a:stretch>
              <a:fillRect/>
            </a:stretch>
          </p:blipFill>
          <p:spPr bwMode="auto">
            <a:xfrm>
              <a:off x="-28501" y="-20218"/>
              <a:ext cx="1913434" cy="1416011"/>
            </a:xfrm>
            <a:prstGeom prst="rect">
              <a:avLst/>
            </a:prstGeom>
            <a:noFill/>
            <a:ln w="9525">
              <a:noFill/>
              <a:miter lim="800000"/>
              <a:headEnd/>
              <a:tailEnd/>
            </a:ln>
          </p:spPr>
        </p:pic>
        <p:sp>
          <p:nvSpPr>
            <p:cNvPr id="275462" name="TextBox 5">
              <a:hlinkClick r:id="" action="ppaction://hlinkshowjump?jump=nextslide"/>
            </p:cNvPr>
            <p:cNvSpPr txBox="1">
              <a:spLocks noChangeArrowheads="1"/>
            </p:cNvSpPr>
            <p:nvPr/>
          </p:nvSpPr>
          <p:spPr bwMode="auto">
            <a:xfrm>
              <a:off x="109658" y="77883"/>
              <a:ext cx="1624673" cy="531865"/>
            </a:xfrm>
            <a:prstGeom prst="rect">
              <a:avLst/>
            </a:prstGeom>
            <a:noFill/>
            <a:ln w="9525">
              <a:noFill/>
              <a:miter lim="800000"/>
            </a:ln>
          </p:spPr>
          <p:txBody>
            <a:bodyPr wrap="none">
              <a:spAutoFit/>
            </a:bodyPr>
            <a:lstStyle/>
            <a:p>
              <a:pPr algn="dist">
                <a:buFont typeface="Arial" panose="020B0604020202020204" pitchFamily="34" charset="0"/>
                <a:buNone/>
              </a:pPr>
              <a:r>
                <a:rPr lang="zh-CN" altLang="en-US" sz="2520" b="1" dirty="0">
                  <a:solidFill>
                    <a:srgbClr val="FFFF00"/>
                  </a:solidFill>
                  <a:latin typeface="微软雅黑" panose="020B0503020204020204" pitchFamily="34" charset="-122"/>
                  <a:ea typeface="微软雅黑" panose="020B0503020204020204" pitchFamily="34" charset="-122"/>
                </a:rPr>
                <a:t>第二部分</a:t>
              </a:r>
            </a:p>
          </p:txBody>
        </p:sp>
      </p:grpSp>
      <p:pic>
        <p:nvPicPr>
          <p:cNvPr id="18" name="Picture 6" descr="C:\Users\PC\Desktop\zqq\201513_0003_----.png"/>
          <p:cNvPicPr>
            <a:picLocks noChangeAspect="1" noChangeArrowheads="1"/>
          </p:cNvPicPr>
          <p:nvPr/>
        </p:nvPicPr>
        <p:blipFill>
          <a:blip r:embed="rId3" cstate="print"/>
          <a:srcRect/>
          <a:stretch>
            <a:fillRect/>
          </a:stretch>
        </p:blipFill>
        <p:spPr bwMode="auto">
          <a:xfrm>
            <a:off x="6969602" y="2540"/>
            <a:ext cx="2190273" cy="1590199"/>
          </a:xfrm>
          <a:prstGeom prst="rect">
            <a:avLst/>
          </a:prstGeom>
          <a:noFill/>
          <a:ln w="9525">
            <a:noFill/>
            <a:miter lim="800000"/>
            <a:headEnd/>
            <a:tailEnd/>
          </a:ln>
        </p:spPr>
      </p:pic>
      <p:pic>
        <p:nvPicPr>
          <p:cNvPr id="19" name="Picture 2" descr="华表丝带xx"/>
          <p:cNvPicPr>
            <a:picLocks noChangeAspect="1"/>
          </p:cNvPicPr>
          <p:nvPr/>
        </p:nvPicPr>
        <p:blipFill>
          <a:blip r:embed="rId4" cstate="print"/>
          <a:stretch>
            <a:fillRect/>
          </a:stretch>
        </p:blipFill>
        <p:spPr>
          <a:xfrm>
            <a:off x="-24765" y="2398395"/>
            <a:ext cx="2286000" cy="2799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p:cNvSpPr txBox="1"/>
          <p:nvPr/>
        </p:nvSpPr>
        <p:spPr bwMode="auto">
          <a:xfrm>
            <a:off x="1926590" y="1603375"/>
            <a:ext cx="66986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是坚决维护以习近平同志为核心的</a:t>
            </a:r>
            <a:r>
              <a:rPr lang="zh-CN" altLang="en-US" sz="1500" spc="75" dirty="0" smtClean="0">
                <a:solidFill>
                  <a:schemeClr val="tx1">
                    <a:lumMod val="95000"/>
                    <a:lumOff val="5000"/>
                  </a:schemeClr>
                </a:solidFill>
                <a:latin typeface="+mj-ea"/>
                <a:ea typeface="+mj-ea"/>
              </a:rPr>
              <a:t>党中央权威和</a:t>
            </a:r>
            <a:r>
              <a:rPr lang="zh-CN" altLang="en-US" sz="1500" spc="75" dirty="0">
                <a:solidFill>
                  <a:schemeClr val="tx1">
                    <a:lumMod val="95000"/>
                    <a:lumOff val="5000"/>
                  </a:schemeClr>
                </a:solidFill>
                <a:latin typeface="+mj-ea"/>
                <a:ea typeface="+mj-ea"/>
              </a:rPr>
              <a:t>集中统一领导的必然要求</a:t>
            </a:r>
          </a:p>
        </p:txBody>
      </p:sp>
      <p:sp>
        <p:nvSpPr>
          <p:cNvPr id="2" name="Text Box 18"/>
          <p:cNvSpPr txBox="1">
            <a:spLocks noChangeArrowheads="1"/>
          </p:cNvSpPr>
          <p:nvPr/>
        </p:nvSpPr>
        <p:spPr bwMode="gray">
          <a:xfrm>
            <a:off x="1106805" y="582930"/>
            <a:ext cx="733234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二、修订《中国共产党纪律处分条例》的必要性</a:t>
            </a:r>
          </a:p>
        </p:txBody>
      </p:sp>
      <p:cxnSp>
        <p:nvCxnSpPr>
          <p:cNvPr id="3" name="直接连接符​​ 14"/>
          <p:cNvCxnSpPr/>
          <p:nvPr/>
        </p:nvCxnSpPr>
        <p:spPr>
          <a:xfrm flipV="1">
            <a:off x="1162685" y="1057910"/>
            <a:ext cx="7344410" cy="635"/>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1016635" y="1563370"/>
            <a:ext cx="909955" cy="359410"/>
            <a:chOff x="1806" y="2010"/>
            <a:chExt cx="1433" cy="566"/>
          </a:xfrm>
        </p:grpSpPr>
        <p:grpSp>
          <p:nvGrpSpPr>
            <p:cNvPr id="58" name="组合 57"/>
            <p:cNvGrpSpPr/>
            <p:nvPr/>
          </p:nvGrpSpPr>
          <p:grpSpPr>
            <a:xfrm>
              <a:off x="1806" y="2017"/>
              <a:ext cx="1296" cy="558"/>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59" name="矩形 58"/>
            <p:cNvSpPr/>
            <p:nvPr/>
          </p:nvSpPr>
          <p:spPr>
            <a:xfrm>
              <a:off x="2401" y="2060"/>
              <a:ext cx="675" cy="509"/>
            </a:xfrm>
            <a:prstGeom prst="rect">
              <a:avLst/>
            </a:prstGeom>
          </p:spPr>
          <p:txBody>
            <a:bodyPr wrap="none">
              <a:spAutoFit/>
            </a:bodyPr>
            <a:lstStyle/>
            <a:p>
              <a:pPr algn="ctr"/>
              <a:r>
                <a:rPr lang="en-US" altLang="zh-CN" sz="1500" spc="75" dirty="0">
                  <a:solidFill>
                    <a:schemeClr val="bg1"/>
                  </a:solidFill>
                  <a:latin typeface="+mj-ea"/>
                  <a:ea typeface="+mj-ea"/>
                </a:rPr>
                <a:t>01</a:t>
              </a:r>
              <a:endParaRPr lang="zh-CN" altLang="en-US" sz="1500" dirty="0">
                <a:solidFill>
                  <a:schemeClr val="bg1"/>
                </a:solidFill>
                <a:latin typeface="+mj-ea"/>
                <a:ea typeface="+mj-ea"/>
              </a:endParaRPr>
            </a:p>
          </p:txBody>
        </p:sp>
        <p:cxnSp>
          <p:nvCxnSpPr>
            <p:cNvPr id="65" name="直接连接符 64"/>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04" name="图片 103"/>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10" name="文本框 109"/>
          <p:cNvSpPr txBox="1"/>
          <p:nvPr/>
        </p:nvSpPr>
        <p:spPr bwMode="auto">
          <a:xfrm>
            <a:off x="1926590" y="2122170"/>
            <a:ext cx="66986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是贯彻落实习近平新时代中国特色社会主义思想的具体行动</a:t>
            </a:r>
          </a:p>
        </p:txBody>
      </p:sp>
      <p:grpSp>
        <p:nvGrpSpPr>
          <p:cNvPr id="111" name="组合 110"/>
          <p:cNvGrpSpPr/>
          <p:nvPr/>
        </p:nvGrpSpPr>
        <p:grpSpPr>
          <a:xfrm>
            <a:off x="1016635" y="2082165"/>
            <a:ext cx="909955" cy="359410"/>
            <a:chOff x="1806" y="2010"/>
            <a:chExt cx="1433" cy="566"/>
          </a:xfrm>
        </p:grpSpPr>
        <p:grpSp>
          <p:nvGrpSpPr>
            <p:cNvPr id="112" name="组合 111"/>
            <p:cNvGrpSpPr/>
            <p:nvPr/>
          </p:nvGrpSpPr>
          <p:grpSpPr>
            <a:xfrm>
              <a:off x="1806" y="2017"/>
              <a:ext cx="1296" cy="558"/>
              <a:chOff x="2207939" y="2018653"/>
              <a:chExt cx="6978844" cy="1220496"/>
            </a:xfrm>
          </p:grpSpPr>
          <p:sp>
            <p:nvSpPr>
              <p:cNvPr id="113" name="圆角矩形 112"/>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14" name="圆角矩形 113"/>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15" name="矩形 114"/>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02</a:t>
              </a:r>
              <a:endParaRPr lang="zh-CN" altLang="en-US" sz="1500" dirty="0">
                <a:solidFill>
                  <a:schemeClr val="bg1"/>
                </a:solidFill>
                <a:latin typeface="+mj-ea"/>
                <a:ea typeface="+mj-ea"/>
              </a:endParaRPr>
            </a:p>
          </p:txBody>
        </p:sp>
        <p:cxnSp>
          <p:nvCxnSpPr>
            <p:cNvPr id="116" name="直接连接符 115"/>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17" name="图片 116"/>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18" name="文本框 117"/>
          <p:cNvSpPr txBox="1"/>
          <p:nvPr/>
        </p:nvSpPr>
        <p:spPr bwMode="auto">
          <a:xfrm>
            <a:off x="1921510" y="2641600"/>
            <a:ext cx="6698615" cy="321945"/>
          </a:xfrm>
          <a:prstGeom prst="rect">
            <a:avLst/>
          </a:prstGeom>
          <a:noFill/>
        </p:spPr>
        <p:txBody>
          <a:bodyPr wrap="square">
            <a:spAutoFit/>
          </a:bodyPr>
          <a:lstStyle/>
          <a:p>
            <a:pPr>
              <a:defRPr/>
            </a:pPr>
            <a:r>
              <a:rPr lang="zh-CN" altLang="en-US" sz="1500" spc="-100" dirty="0">
                <a:solidFill>
                  <a:schemeClr val="tx1">
                    <a:lumMod val="95000"/>
                    <a:lumOff val="5000"/>
                  </a:schemeClr>
                </a:solidFill>
                <a:uFillTx/>
                <a:latin typeface="+中文标题" charset="0"/>
                <a:ea typeface="+mj-ea"/>
              </a:rPr>
              <a:t>是对《党章》和《关于新形势下党内政治生活的若干准则》等党内法规细化具体化</a:t>
            </a:r>
          </a:p>
        </p:txBody>
      </p:sp>
      <p:grpSp>
        <p:nvGrpSpPr>
          <p:cNvPr id="119" name="组合 118"/>
          <p:cNvGrpSpPr/>
          <p:nvPr/>
        </p:nvGrpSpPr>
        <p:grpSpPr>
          <a:xfrm>
            <a:off x="1011555" y="2601595"/>
            <a:ext cx="909955" cy="359410"/>
            <a:chOff x="1806" y="2010"/>
            <a:chExt cx="1433" cy="566"/>
          </a:xfrm>
        </p:grpSpPr>
        <p:grpSp>
          <p:nvGrpSpPr>
            <p:cNvPr id="120" name="组合 119"/>
            <p:cNvGrpSpPr/>
            <p:nvPr/>
          </p:nvGrpSpPr>
          <p:grpSpPr>
            <a:xfrm>
              <a:off x="1806" y="2017"/>
              <a:ext cx="1296" cy="558"/>
              <a:chOff x="2207939" y="2018653"/>
              <a:chExt cx="6978844" cy="1220496"/>
            </a:xfrm>
          </p:grpSpPr>
          <p:sp>
            <p:nvSpPr>
              <p:cNvPr id="121" name="圆角矩形 120"/>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2" name="圆角矩形 121"/>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23" name="矩形 122"/>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03</a:t>
              </a:r>
              <a:endParaRPr lang="zh-CN" altLang="en-US" sz="1500" dirty="0">
                <a:solidFill>
                  <a:schemeClr val="bg1"/>
                </a:solidFill>
                <a:latin typeface="+mj-ea"/>
                <a:ea typeface="+mj-ea"/>
              </a:endParaRPr>
            </a:p>
          </p:txBody>
        </p:sp>
        <p:cxnSp>
          <p:nvCxnSpPr>
            <p:cNvPr id="124" name="直接连接符 123"/>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25" name="图片 124"/>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26" name="文本框 125"/>
          <p:cNvSpPr txBox="1"/>
          <p:nvPr/>
        </p:nvSpPr>
        <p:spPr bwMode="auto">
          <a:xfrm>
            <a:off x="1921510" y="3172460"/>
            <a:ext cx="66986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是坚持问题导向，解决管党治党突出问题的现实需要</a:t>
            </a:r>
          </a:p>
        </p:txBody>
      </p:sp>
      <p:grpSp>
        <p:nvGrpSpPr>
          <p:cNvPr id="127" name="组合 126"/>
          <p:cNvGrpSpPr/>
          <p:nvPr/>
        </p:nvGrpSpPr>
        <p:grpSpPr>
          <a:xfrm>
            <a:off x="1011555" y="3132455"/>
            <a:ext cx="909955" cy="359410"/>
            <a:chOff x="1806" y="2010"/>
            <a:chExt cx="1433" cy="566"/>
          </a:xfrm>
        </p:grpSpPr>
        <p:grpSp>
          <p:nvGrpSpPr>
            <p:cNvPr id="128" name="组合 127"/>
            <p:cNvGrpSpPr/>
            <p:nvPr/>
          </p:nvGrpSpPr>
          <p:grpSpPr>
            <a:xfrm>
              <a:off x="1806" y="2017"/>
              <a:ext cx="1296" cy="558"/>
              <a:chOff x="2207939" y="2018653"/>
              <a:chExt cx="6978844" cy="1220496"/>
            </a:xfrm>
          </p:grpSpPr>
          <p:sp>
            <p:nvSpPr>
              <p:cNvPr id="129" name="圆角矩形 128"/>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30" name="圆角矩形 12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31" name="矩形 130"/>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04</a:t>
              </a:r>
              <a:endParaRPr lang="zh-CN" altLang="en-US" sz="1500" dirty="0">
                <a:solidFill>
                  <a:schemeClr val="bg1"/>
                </a:solidFill>
                <a:latin typeface="+mj-ea"/>
                <a:ea typeface="+mj-ea"/>
              </a:endParaRPr>
            </a:p>
          </p:txBody>
        </p:sp>
        <p:cxnSp>
          <p:nvCxnSpPr>
            <p:cNvPr id="132" name="直接连接符 131"/>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3" name="图片 132"/>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sp>
        <p:nvSpPr>
          <p:cNvPr id="134" name="文本框 133"/>
          <p:cNvSpPr txBox="1"/>
          <p:nvPr/>
        </p:nvSpPr>
        <p:spPr bwMode="auto">
          <a:xfrm>
            <a:off x="1921510" y="3716655"/>
            <a:ext cx="6698615" cy="321945"/>
          </a:xfrm>
          <a:prstGeom prst="rect">
            <a:avLst/>
          </a:prstGeom>
          <a:noFill/>
        </p:spPr>
        <p:txBody>
          <a:bodyPr wrap="square">
            <a:spAutoFit/>
          </a:bodyPr>
          <a:lstStyle/>
          <a:p>
            <a:pPr>
              <a:defRPr/>
            </a:pPr>
            <a:r>
              <a:rPr lang="zh-CN" altLang="en-US" sz="1500" spc="75" dirty="0">
                <a:solidFill>
                  <a:schemeClr val="tx1">
                    <a:lumMod val="95000"/>
                    <a:lumOff val="5000"/>
                  </a:schemeClr>
                </a:solidFill>
                <a:latin typeface="+mj-ea"/>
                <a:ea typeface="+mj-ea"/>
              </a:rPr>
              <a:t>是总结党的建设实践经验、实现制度与时俱进的具体体现</a:t>
            </a:r>
          </a:p>
        </p:txBody>
      </p:sp>
      <p:grpSp>
        <p:nvGrpSpPr>
          <p:cNvPr id="135" name="组合 134"/>
          <p:cNvGrpSpPr/>
          <p:nvPr/>
        </p:nvGrpSpPr>
        <p:grpSpPr>
          <a:xfrm>
            <a:off x="1011555" y="3676650"/>
            <a:ext cx="909955" cy="359410"/>
            <a:chOff x="1806" y="2010"/>
            <a:chExt cx="1433" cy="566"/>
          </a:xfrm>
        </p:grpSpPr>
        <p:grpSp>
          <p:nvGrpSpPr>
            <p:cNvPr id="136" name="组合 135"/>
            <p:cNvGrpSpPr/>
            <p:nvPr/>
          </p:nvGrpSpPr>
          <p:grpSpPr>
            <a:xfrm>
              <a:off x="1806" y="2017"/>
              <a:ext cx="1296" cy="558"/>
              <a:chOff x="2207939" y="2018653"/>
              <a:chExt cx="6978844" cy="1220496"/>
            </a:xfrm>
          </p:grpSpPr>
          <p:sp>
            <p:nvSpPr>
              <p:cNvPr id="137" name="圆角矩形 136"/>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38" name="圆角矩形 137"/>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139" name="矩形 138"/>
            <p:cNvSpPr/>
            <p:nvPr/>
          </p:nvSpPr>
          <p:spPr>
            <a:xfrm>
              <a:off x="2404" y="2060"/>
              <a:ext cx="670" cy="507"/>
            </a:xfrm>
            <a:prstGeom prst="rect">
              <a:avLst/>
            </a:prstGeom>
          </p:spPr>
          <p:txBody>
            <a:bodyPr wrap="none">
              <a:spAutoFit/>
            </a:bodyPr>
            <a:lstStyle/>
            <a:p>
              <a:pPr algn="ctr"/>
              <a:r>
                <a:rPr lang="en-US" altLang="zh-CN" sz="1500" spc="75" dirty="0">
                  <a:solidFill>
                    <a:schemeClr val="bg1"/>
                  </a:solidFill>
                  <a:latin typeface="+mj-ea"/>
                  <a:ea typeface="+mj-ea"/>
                </a:rPr>
                <a:t>05</a:t>
              </a:r>
              <a:endParaRPr lang="zh-CN" altLang="en-US" sz="1500" dirty="0">
                <a:solidFill>
                  <a:schemeClr val="bg1"/>
                </a:solidFill>
                <a:latin typeface="+mj-ea"/>
                <a:ea typeface="+mj-ea"/>
              </a:endParaRPr>
            </a:p>
          </p:txBody>
        </p:sp>
        <p:cxnSp>
          <p:nvCxnSpPr>
            <p:cNvPr id="140" name="直接连接符 139"/>
            <p:cNvCxnSpPr/>
            <p:nvPr/>
          </p:nvCxnSpPr>
          <p:spPr>
            <a:xfrm flipH="1">
              <a:off x="3231" y="2010"/>
              <a:ext cx="8" cy="566"/>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41" name="图片 140"/>
            <p:cNvPicPr>
              <a:picLocks noChangeAspect="1"/>
            </p:cNvPicPr>
            <p:nvPr/>
          </p:nvPicPr>
          <p:blipFill rotWithShape="1">
            <a:blip r:embed="rId3" cstate="print">
              <a:extLst>
                <a:ext uri="{28A0092B-C50C-407E-A947-70E740481C1C}">
                  <a14:useLocalDpi xmlns:a14="http://schemas.microsoft.com/office/drawing/2010/main" xmlns="" val="0"/>
                </a:ext>
              </a:extLst>
            </a:blip>
            <a:srcRect l="21976" t="21420" r="23953"/>
            <a:stretch>
              <a:fillRect/>
            </a:stretch>
          </p:blipFill>
          <p:spPr>
            <a:xfrm>
              <a:off x="1872" y="2109"/>
              <a:ext cx="415" cy="355"/>
            </a:xfrm>
            <a:prstGeom prst="rect">
              <a:avLst/>
            </a:prstGeom>
          </p:spPr>
        </p:pic>
      </p:grpSp>
      <p:pic>
        <p:nvPicPr>
          <p:cNvPr id="274436" name="Picture 6" descr="C:\Users\PC\Desktop\zqq\20158_0011_7.png"/>
          <p:cNvPicPr>
            <a:picLocks noChangeAspect="1" noChangeArrowheads="1"/>
          </p:cNvPicPr>
          <p:nvPr/>
        </p:nvPicPr>
        <p:blipFill>
          <a:blip r:embed="rId4" cstate="print"/>
          <a:srcRect/>
          <a:stretch>
            <a:fillRect/>
          </a:stretch>
        </p:blipFill>
        <p:spPr bwMode="auto">
          <a:xfrm>
            <a:off x="7406640" y="3107690"/>
            <a:ext cx="1730375" cy="201993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a:hlinkClick r:id="" action="ppaction://hlinkshowjump?jump=nextslide"/>
          </p:cNvPr>
          <p:cNvSpPr txBox="1">
            <a:spLocks noChangeArrowheads="1"/>
          </p:cNvSpPr>
          <p:nvPr/>
        </p:nvSpPr>
        <p:spPr bwMode="auto">
          <a:xfrm>
            <a:off x="1805305" y="2327910"/>
            <a:ext cx="5534025" cy="589280"/>
          </a:xfrm>
          <a:prstGeom prst="rect">
            <a:avLst/>
          </a:prstGeom>
          <a:noFill/>
          <a:ln w="9525">
            <a:noFill/>
            <a:miter lim="800000"/>
          </a:ln>
        </p:spPr>
        <p:txBody>
          <a:bodyPr wrap="square">
            <a:spAutoFit/>
          </a:bodyPr>
          <a:lstStyle/>
          <a:p>
            <a:pPr algn="ctr">
              <a:buFont typeface="Arial" panose="020B0604020202020204" pitchFamily="34" charset="0"/>
              <a:buNone/>
              <a:defRPr/>
            </a:pPr>
            <a:r>
              <a:rPr lang="zh-CN" altLang="en-US" sz="3240" b="1" dirty="0" smtClean="0">
                <a:solidFill>
                  <a:srgbClr val="C00000"/>
                </a:solidFill>
                <a:latin typeface="微软雅黑" panose="020B0503020204020204" pitchFamily="34" charset="-122"/>
                <a:ea typeface="微软雅黑" panose="020B0503020204020204" pitchFamily="34" charset="-122"/>
              </a:rPr>
              <a:t>本次修订的主要内容</a:t>
            </a:r>
          </a:p>
        </p:txBody>
      </p:sp>
      <p:grpSp>
        <p:nvGrpSpPr>
          <p:cNvPr id="16" name="组合 3"/>
          <p:cNvGrpSpPr/>
          <p:nvPr/>
        </p:nvGrpSpPr>
        <p:grpSpPr bwMode="auto">
          <a:xfrm>
            <a:off x="1144747" y="1125220"/>
            <a:ext cx="1723073" cy="1273017"/>
            <a:chOff x="-28501" y="-20218"/>
            <a:chExt cx="1913434" cy="1416011"/>
          </a:xfrm>
        </p:grpSpPr>
        <p:pic>
          <p:nvPicPr>
            <p:cNvPr id="275461" name="对角圆角矩形 41"/>
            <p:cNvPicPr>
              <a:picLocks noChangeArrowheads="1"/>
            </p:cNvPicPr>
            <p:nvPr/>
          </p:nvPicPr>
          <p:blipFill>
            <a:blip r:embed="rId2" cstate="print"/>
            <a:srcRect/>
            <a:stretch>
              <a:fillRect/>
            </a:stretch>
          </p:blipFill>
          <p:spPr bwMode="auto">
            <a:xfrm>
              <a:off x="-28501" y="-20218"/>
              <a:ext cx="1913434" cy="1416011"/>
            </a:xfrm>
            <a:prstGeom prst="rect">
              <a:avLst/>
            </a:prstGeom>
            <a:noFill/>
            <a:ln w="9525">
              <a:noFill/>
              <a:miter lim="800000"/>
              <a:headEnd/>
              <a:tailEnd/>
            </a:ln>
          </p:spPr>
        </p:pic>
        <p:sp>
          <p:nvSpPr>
            <p:cNvPr id="275462" name="TextBox 5">
              <a:hlinkClick r:id="" action="ppaction://hlinkshowjump?jump=nextslide"/>
            </p:cNvPr>
            <p:cNvSpPr txBox="1">
              <a:spLocks noChangeArrowheads="1"/>
            </p:cNvSpPr>
            <p:nvPr/>
          </p:nvSpPr>
          <p:spPr bwMode="auto">
            <a:xfrm>
              <a:off x="109658" y="77883"/>
              <a:ext cx="1624673" cy="531865"/>
            </a:xfrm>
            <a:prstGeom prst="rect">
              <a:avLst/>
            </a:prstGeom>
            <a:noFill/>
            <a:ln w="9525">
              <a:noFill/>
              <a:miter lim="800000"/>
            </a:ln>
          </p:spPr>
          <p:txBody>
            <a:bodyPr wrap="none">
              <a:spAutoFit/>
            </a:bodyPr>
            <a:lstStyle/>
            <a:p>
              <a:pPr algn="dist">
                <a:buFont typeface="Arial" panose="020B0604020202020204" pitchFamily="34" charset="0"/>
                <a:buNone/>
              </a:pPr>
              <a:r>
                <a:rPr lang="zh-CN" altLang="en-US" sz="2520" b="1" dirty="0">
                  <a:solidFill>
                    <a:srgbClr val="FFFF00"/>
                  </a:solidFill>
                  <a:latin typeface="微软雅黑" panose="020B0503020204020204" pitchFamily="34" charset="-122"/>
                  <a:ea typeface="微软雅黑" panose="020B0503020204020204" pitchFamily="34" charset="-122"/>
                </a:rPr>
                <a:t>第三部分</a:t>
              </a:r>
            </a:p>
          </p:txBody>
        </p:sp>
      </p:grpSp>
      <p:pic>
        <p:nvPicPr>
          <p:cNvPr id="18" name="Picture 6" descr="C:\Users\PC\Desktop\zqq\201513_0003_----.png"/>
          <p:cNvPicPr>
            <a:picLocks noChangeAspect="1" noChangeArrowheads="1"/>
          </p:cNvPicPr>
          <p:nvPr/>
        </p:nvPicPr>
        <p:blipFill>
          <a:blip r:embed="rId3" cstate="print"/>
          <a:srcRect/>
          <a:stretch>
            <a:fillRect/>
          </a:stretch>
        </p:blipFill>
        <p:spPr bwMode="auto">
          <a:xfrm>
            <a:off x="6969602" y="2540"/>
            <a:ext cx="2190273" cy="1590199"/>
          </a:xfrm>
          <a:prstGeom prst="rect">
            <a:avLst/>
          </a:prstGeom>
          <a:noFill/>
          <a:ln w="9525">
            <a:noFill/>
            <a:miter lim="800000"/>
            <a:headEnd/>
            <a:tailEnd/>
          </a:ln>
        </p:spPr>
      </p:pic>
      <p:pic>
        <p:nvPicPr>
          <p:cNvPr id="19" name="Picture 2" descr="华表丝带xx"/>
          <p:cNvPicPr>
            <a:picLocks noChangeAspect="1"/>
          </p:cNvPicPr>
          <p:nvPr/>
        </p:nvPicPr>
        <p:blipFill>
          <a:blip r:embed="rId4" cstate="print"/>
          <a:stretch>
            <a:fillRect/>
          </a:stretch>
        </p:blipFill>
        <p:spPr>
          <a:xfrm>
            <a:off x="-24765" y="2398395"/>
            <a:ext cx="2286000" cy="2799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935990"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210310" y="3535680"/>
            <a:ext cx="7087235" cy="1110615"/>
            <a:chOff x="4304043" y="1286668"/>
            <a:chExt cx="3837944" cy="2757793"/>
          </a:xfrm>
          <a:effectLst>
            <a:outerShdw blurRad="381000" dist="254000" dir="8100000" algn="tr" rotWithShape="0">
              <a:prstClr val="black">
                <a:alpha val="40000"/>
              </a:prstClr>
            </a:outerShdw>
          </a:effectLst>
        </p:grpSpPr>
        <p:sp>
          <p:nvSpPr>
            <p:cNvPr id="9" name="圆角矩形 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圆角矩形 9"/>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4" name="TextBox 23"/>
          <p:cNvSpPr>
            <a:spLocks noChangeArrowheads="1"/>
          </p:cNvSpPr>
          <p:nvPr/>
        </p:nvSpPr>
        <p:spPr bwMode="auto">
          <a:xfrm>
            <a:off x="1788795" y="3681730"/>
            <a:ext cx="5781675" cy="830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eaLnBrk="1" latinLnBrk="0" hangingPunct="1">
              <a:lnSpc>
                <a:spcPct val="150000"/>
              </a:lnSpc>
            </a:pPr>
            <a:r>
              <a:rPr sz="1200" b="1" dirty="0">
                <a:latin typeface="+mj-ea"/>
                <a:ea typeface="+mj-ea"/>
              </a:rPr>
              <a:t>此次新修订的《条例》与</a:t>
            </a:r>
            <a:r>
              <a:rPr lang="en-US" sz="1200" b="1" dirty="0">
                <a:latin typeface="+mj-ea"/>
                <a:ea typeface="+mj-ea"/>
              </a:rPr>
              <a:t>2015</a:t>
            </a:r>
            <a:r>
              <a:rPr lang="zh-CN" altLang="en-US" sz="1200" b="1" dirty="0">
                <a:latin typeface="+mj-ea"/>
                <a:ea typeface="+mj-ea"/>
              </a:rPr>
              <a:t>版</a:t>
            </a:r>
            <a:r>
              <a:rPr sz="1200" b="1" dirty="0">
                <a:latin typeface="+mj-ea"/>
                <a:ea typeface="+mj-ea"/>
              </a:rPr>
              <a:t>《条例》相比新增11条，修改65条，整合了2条。</a:t>
            </a:r>
          </a:p>
          <a:p>
            <a:pPr algn="ctr" eaLnBrk="1" latinLnBrk="0" hangingPunct="1">
              <a:lnSpc>
                <a:spcPct val="150000"/>
              </a:lnSpc>
            </a:pPr>
            <a:r>
              <a:rPr sz="1200" b="1" dirty="0">
                <a:latin typeface="+mj-ea"/>
                <a:ea typeface="+mj-ea"/>
              </a:rPr>
              <a:t>修订后政治性更强，内容更科学，逻辑更严谨，指导性和可操作性更强</a:t>
            </a:r>
            <a:r>
              <a:rPr lang="zh-CN" sz="1200" b="1" dirty="0">
                <a:latin typeface="+mj-ea"/>
                <a:ea typeface="+mj-ea"/>
              </a:rPr>
              <a:t>。</a:t>
            </a:r>
          </a:p>
          <a:p>
            <a:pPr algn="ctr" eaLnBrk="1" latinLnBrk="0" hangingPunct="1">
              <a:lnSpc>
                <a:spcPct val="150000"/>
              </a:lnSpc>
            </a:pPr>
            <a:r>
              <a:rPr sz="1200" b="1" dirty="0">
                <a:latin typeface="+mj-ea"/>
                <a:ea typeface="+mj-ea"/>
              </a:rPr>
              <a:t>其特点可以用“一二三四五六七八”来概括</a:t>
            </a:r>
            <a:r>
              <a:rPr lang="zh-CN" sz="1200" b="1" dirty="0">
                <a:latin typeface="+mj-ea"/>
                <a:ea typeface="+mj-ea"/>
              </a:rPr>
              <a:t>。</a:t>
            </a:r>
          </a:p>
        </p:txBody>
      </p:sp>
      <p:pic>
        <p:nvPicPr>
          <p:cNvPr id="3" name="图片 2"/>
          <p:cNvPicPr>
            <a:picLocks noChangeAspect="1"/>
          </p:cNvPicPr>
          <p:nvPr/>
        </p:nvPicPr>
        <p:blipFill>
          <a:blip r:embed="rId3" cstate="print"/>
          <a:stretch>
            <a:fillRect/>
          </a:stretch>
        </p:blipFill>
        <p:spPr>
          <a:xfrm>
            <a:off x="6038850" y="1699260"/>
            <a:ext cx="1946275" cy="13404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4" cstate="print"/>
          <a:stretch>
            <a:fillRect/>
          </a:stretch>
        </p:blipFill>
        <p:spPr>
          <a:xfrm>
            <a:off x="3557905" y="1184275"/>
            <a:ext cx="2028825" cy="1562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p:cNvPicPr>
            <a:picLocks noChangeAspect="1"/>
          </p:cNvPicPr>
          <p:nvPr/>
        </p:nvPicPr>
        <p:blipFill>
          <a:blip r:embed="rId5" cstate="print"/>
          <a:stretch>
            <a:fillRect/>
          </a:stretch>
        </p:blipFill>
        <p:spPr>
          <a:xfrm>
            <a:off x="1116330" y="1699895"/>
            <a:ext cx="1988185" cy="1339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1011555" y="582930"/>
            <a:ext cx="7272655" cy="475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b="1" dirty="0" smtClean="0">
                <a:solidFill>
                  <a:srgbClr val="FF0000"/>
                </a:solidFill>
                <a:latin typeface="微软雅黑" panose="020B0503020204020204" pitchFamily="34" charset="-122"/>
                <a:ea typeface="微软雅黑" panose="020B0503020204020204" pitchFamily="34" charset="-122"/>
              </a:rPr>
              <a:t>三、本次修订的主要内容</a:t>
            </a:r>
          </a:p>
        </p:txBody>
      </p:sp>
      <p:cxnSp>
        <p:nvCxnSpPr>
          <p:cNvPr id="88" name="直接连接符​​ 14"/>
          <p:cNvCxnSpPr/>
          <p:nvPr/>
        </p:nvCxnSpPr>
        <p:spPr>
          <a:xfrm>
            <a:off x="1011555" y="1058545"/>
            <a:ext cx="7272655"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978660" y="1784350"/>
            <a:ext cx="5493385" cy="876935"/>
            <a:chOff x="4808037" y="1629178"/>
            <a:chExt cx="2426192" cy="1340596"/>
          </a:xfrm>
        </p:grpSpPr>
        <p:sp>
          <p:nvSpPr>
            <p:cNvPr id="25" name="矩形 24"/>
            <p:cNvSpPr/>
            <p:nvPr/>
          </p:nvSpPr>
          <p:spPr>
            <a:xfrm>
              <a:off x="4808037" y="2025013"/>
              <a:ext cx="2426192" cy="632924"/>
            </a:xfrm>
            <a:prstGeom prst="rect">
              <a:avLst/>
            </a:prstGeom>
          </p:spPr>
          <p:txBody>
            <a:bodyPr wrap="square">
              <a:spAutoFit/>
            </a:bodyPr>
            <a:lstStyle/>
            <a:p>
              <a:pPr algn="ctr" fontAlgn="auto">
                <a:lnSpc>
                  <a:spcPct val="150000"/>
                </a:lnSpc>
                <a:spcBef>
                  <a:spcPts val="800"/>
                </a:spcBef>
                <a:spcAft>
                  <a:spcPts val="0"/>
                </a:spcAft>
              </a:pPr>
              <a:r>
                <a:rPr lang="zh-CN" altLang="en-US" sz="1400" b="0">
                  <a:solidFill>
                    <a:prstClr val="black">
                      <a:lumMod val="85000"/>
                      <a:lumOff val="15000"/>
                    </a:prstClr>
                  </a:solidFill>
                  <a:latin typeface="Arial" panose="020B0604020202020204"/>
                  <a:ea typeface="微软雅黑" panose="020B0503020204020204" pitchFamily="34" charset="-122"/>
                </a:rPr>
                <a:t>即增写“习近平新时代中国特色社会主义思想为指导”</a:t>
              </a:r>
            </a:p>
          </p:txBody>
        </p:sp>
        <p:sp>
          <p:nvSpPr>
            <p:cNvPr id="12" name="圆角矩形 11"/>
            <p:cNvSpPr/>
            <p:nvPr/>
          </p:nvSpPr>
          <p:spPr>
            <a:xfrm>
              <a:off x="4847449" y="1629178"/>
              <a:ext cx="2346266" cy="1340596"/>
            </a:xfrm>
            <a:prstGeom prst="roundRect">
              <a:avLst>
                <a:gd name="adj" fmla="val 904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2400" b="0">
                <a:solidFill>
                  <a:prstClr val="white"/>
                </a:solidFill>
              </a:endParaRPr>
            </a:p>
          </p:txBody>
        </p:sp>
      </p:grpSp>
      <p:sp>
        <p:nvSpPr>
          <p:cNvPr id="28" name="圆角矩形 27"/>
          <p:cNvSpPr/>
          <p:nvPr/>
        </p:nvSpPr>
        <p:spPr>
          <a:xfrm>
            <a:off x="3020060" y="1555115"/>
            <a:ext cx="3256280" cy="372110"/>
          </a:xfrm>
          <a:prstGeom prst="roundRect">
            <a:avLst/>
          </a:prstGeom>
          <a:gradFill>
            <a:gsLst>
              <a:gs pos="26000">
                <a:srgbClr val="E61E18"/>
              </a:gs>
              <a:gs pos="100000">
                <a:srgbClr val="9A1E23"/>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ln w="22225">
                  <a:noFill/>
                </a:ln>
                <a:solidFill>
                  <a:schemeClr val="bg1"/>
                </a:solidFill>
                <a:latin typeface="微软雅黑" panose="020B0503020204020204" pitchFamily="34" charset="-122"/>
                <a:ea typeface="微软雅黑" panose="020B0503020204020204" pitchFamily="34" charset="-122"/>
              </a:rPr>
              <a:t>一个指导思想</a:t>
            </a:r>
          </a:p>
        </p:txBody>
      </p:sp>
      <p:pic>
        <p:nvPicPr>
          <p:cNvPr id="10" name="图片 9"/>
          <p:cNvPicPr>
            <a:picLocks noChangeAspect="1"/>
          </p:cNvPicPr>
          <p:nvPr/>
        </p:nvPicPr>
        <p:blipFill>
          <a:blip r:embed="rId3" cstate="print"/>
          <a:stretch>
            <a:fillRect/>
          </a:stretch>
        </p:blipFill>
        <p:spPr>
          <a:xfrm>
            <a:off x="1513840" y="2893695"/>
            <a:ext cx="1223645" cy="1915160"/>
          </a:xfrm>
          <a:prstGeom prst="rect">
            <a:avLst/>
          </a:prstGeom>
          <a:ln>
            <a:noFill/>
          </a:ln>
          <a:effectLst>
            <a:softEdge rad="112500"/>
          </a:effectLst>
        </p:spPr>
      </p:pic>
      <p:pic>
        <p:nvPicPr>
          <p:cNvPr id="11" name="图片 10"/>
          <p:cNvPicPr>
            <a:picLocks noChangeAspect="1"/>
          </p:cNvPicPr>
          <p:nvPr/>
        </p:nvPicPr>
        <p:blipFill>
          <a:blip r:embed="rId4" cstate="print"/>
          <a:stretch>
            <a:fillRect/>
          </a:stretch>
        </p:blipFill>
        <p:spPr>
          <a:xfrm>
            <a:off x="3197225" y="2893695"/>
            <a:ext cx="1273810" cy="1914525"/>
          </a:xfrm>
          <a:prstGeom prst="rect">
            <a:avLst/>
          </a:prstGeom>
          <a:ln>
            <a:noFill/>
          </a:ln>
          <a:effectLst>
            <a:softEdge rad="112500"/>
          </a:effectLst>
        </p:spPr>
      </p:pic>
      <p:pic>
        <p:nvPicPr>
          <p:cNvPr id="14" name="图片 13"/>
          <p:cNvPicPr>
            <a:picLocks noChangeAspect="1"/>
          </p:cNvPicPr>
          <p:nvPr/>
        </p:nvPicPr>
        <p:blipFill>
          <a:blip r:embed="rId5" cstate="print"/>
          <a:stretch>
            <a:fillRect/>
          </a:stretch>
        </p:blipFill>
        <p:spPr>
          <a:xfrm>
            <a:off x="5006975" y="2893695"/>
            <a:ext cx="1207135" cy="1915160"/>
          </a:xfrm>
          <a:prstGeom prst="rect">
            <a:avLst/>
          </a:prstGeom>
          <a:ln>
            <a:noFill/>
          </a:ln>
          <a:effectLst>
            <a:softEdge rad="112500"/>
          </a:effectLst>
        </p:spPr>
      </p:pic>
      <p:pic>
        <p:nvPicPr>
          <p:cNvPr id="15" name="图片 14"/>
          <p:cNvPicPr>
            <a:picLocks noChangeAspect="1"/>
          </p:cNvPicPr>
          <p:nvPr/>
        </p:nvPicPr>
        <p:blipFill>
          <a:blip r:embed="rId6" cstate="print"/>
          <a:stretch>
            <a:fillRect/>
          </a:stretch>
        </p:blipFill>
        <p:spPr>
          <a:xfrm>
            <a:off x="6614795" y="2893695"/>
            <a:ext cx="1326515" cy="1914525"/>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274">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3810</Words>
  <Application>Microsoft Office PowerPoint</Application>
  <PresentationFormat>全屏显示(16:9)</PresentationFormat>
  <Paragraphs>213</Paragraphs>
  <Slides>33</Slides>
  <Notes>26</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学习贯彻新《条列》</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1221-20</dc:title>
  <dc:creator>wen</dc:creator>
  <cp:keywords>plus206</cp:keywords>
  <cp:lastModifiedBy>Administrator</cp:lastModifiedBy>
  <cp:revision>996</cp:revision>
  <dcterms:created xsi:type="dcterms:W3CDTF">2015-04-24T01:01:00Z</dcterms:created>
  <dcterms:modified xsi:type="dcterms:W3CDTF">2018-08-31T01:34:07Z</dcterms:modified>
  <cp:category>plus206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