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tags/tag49.xml" ContentType="application/vnd.openxmlformats-officedocument.presentationml.tags+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tags/tag38.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52.xml" ContentType="application/vnd.openxmlformats-officedocument.presentationml.tags+xml"/>
  <Override PartName="/ppt/tags/tag41.xml" ContentType="application/vnd.openxmlformats-officedocument.presentationml.tags+xml"/>
  <Override PartName="/ppt/diagrams/layout1.xml" ContentType="application/vnd.openxmlformats-officedocument.drawingml.diagramLayout+xml"/>
  <Override PartName="/ppt/diagrams/data2.xml" ContentType="application/vnd.openxmlformats-officedocument.drawingml.diagramData+xml"/>
  <Override PartName="/ppt/tags/tag30.xml" ContentType="application/vnd.openxmlformats-officedocument.presentationml.tags+xml"/>
  <Override PartName="/ppt/diagrams/colors4.xml" ContentType="application/vnd.openxmlformats-officedocument.drawingml.diagramColors+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diagrams/drawing3.xml" ContentType="application/vnd.ms-office.drawingml.diagramDrawing+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diagrams/quickStyle3.xml" ContentType="application/vnd.openxmlformats-officedocument.drawingml.diagramStyle+xml"/>
  <Override PartName="/ppt/slides/slide33.xml" ContentType="application/vnd.openxmlformats-officedocument.presentationml.slide+xml"/>
  <Override PartName="/ppt/slides/slide44.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diagrams/layout6.xml" ContentType="application/vnd.openxmlformats-officedocument.drawingml.diagramLayout+xml"/>
  <Override PartName="/ppt/tags/tag57.xml" ContentType="application/vnd.openxmlformats-officedocument.presentationml.tags+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Override PartName="/ppt/tags/tag24.xml" ContentType="application/vnd.openxmlformats-officedocument.presentationml.tags+xml"/>
  <Override PartName="/ppt/diagrams/layout2.xml" ContentType="application/vnd.openxmlformats-officedocument.drawingml.diagramLayout+xml"/>
  <Override PartName="/ppt/tags/tag53.xml" ContentType="application/vnd.openxmlformats-officedocument.presentationml.tags+xml"/>
  <Override PartName="/ppt/diagrams/drawing8.xml" ContentType="application/vnd.ms-office.drawingml.diagramDrawing+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diagrams/data3.xml" ContentType="application/vnd.openxmlformats-officedocument.drawingml.diagramData+xml"/>
  <Override PartName="/ppt/diagrams/colors5.xml" ContentType="application/vnd.openxmlformats-officedocument.drawingml.diagramColors+xml"/>
  <Override PartName="/ppt/tags/tag60.xml" ContentType="application/vnd.openxmlformats-officedocument.presentationml.tags+xml"/>
  <Override PartName="/ppt/diagrams/quickStyle8.xml" ContentType="application/vnd.openxmlformats-officedocument.drawingml.diagramStyle+xml"/>
  <Override PartName="/ppt/diagrams/quickStyle10.xml" ContentType="application/vnd.openxmlformats-officedocument.drawingml.diagramStyle+xml"/>
  <Override PartName="/ppt/slideMasters/slideMaster5.xml" ContentType="application/vnd.openxmlformats-officedocument.presentationml.slideMaster+xml"/>
  <Override PartName="/ppt/slides/slide49.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tags/tag20.xml" ContentType="application/vnd.openxmlformats-officedocument.presentationml.tag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tags/tag6.xml" ContentType="application/vnd.openxmlformats-officedocument.presentationml.tags+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diagrams/layout3.xml" ContentType="application/vnd.openxmlformats-officedocument.drawingml.diagramLayout+xml"/>
  <Override PartName="/ppt/diagrams/data4.xml" ContentType="application/vnd.openxmlformats-officedocument.drawingml.diagramData+xml"/>
  <Override PartName="/ppt/tags/tag61.xml" ContentType="application/vnd.openxmlformats-officedocument.presentationml.tags+xml"/>
  <Override PartName="/ppt/diagrams/drawing9.xml" ContentType="application/vnd.ms-office.drawingml.diagramDrawing+xml"/>
  <Override PartName="/ppt/tags/tag32.xml" ContentType="application/vnd.openxmlformats-officedocument.presentationml.tags+xml"/>
  <Override PartName="/ppt/diagrams/colors6.xml" ContentType="application/vnd.openxmlformats-officedocument.drawingml.diagramColors+xml"/>
  <Override PartName="/ppt/tags/tag50.xml" ContentType="application/vnd.openxmlformats-officedocument.presentationml.tags+xml"/>
  <Override PartName="/ppt/diagrams/quickStyle9.xml" ContentType="application/vnd.openxmlformats-officedocument.drawingml.diagramStyle+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diagrams/drawing5.xml" ContentType="application/vnd.ms-office.drawingml.diagramDrawing+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diagrams/drawing1.xml" ContentType="application/vnd.ms-office.drawingml.diagramDrawing+xml"/>
  <Override PartName="/ppt/diagrams/colors10.xml" ContentType="application/vnd.openxmlformats-officedocument.drawingml.diagramColor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Override PartName="/ppt/diagrams/quickStyle1.xml" ContentType="application/vnd.openxmlformats-officedocument.drawingml.diagramStyle+xml"/>
  <Override PartName="/ppt/tags/tag59.xml" ContentType="application/vnd.openxmlformats-officedocument.presentationml.tags+xml"/>
  <Override PartName="/ppt/diagrams/layout8.xml" ContentType="application/vnd.openxmlformats-officedocument.drawingml.diagram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diagrams/data9.xml" ContentType="application/vnd.openxmlformats-officedocument.drawingml.diagramData+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ags/tag26.xml" ContentType="application/vnd.openxmlformats-officedocument.presentationml.tags+xml"/>
  <Override PartName="/ppt/diagrams/layout4.xml" ContentType="application/vnd.openxmlformats-officedocument.drawingml.diagramLayout+xml"/>
  <Override PartName="/ppt/tags/tag55.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diagrams/data5.xml" ContentType="application/vnd.openxmlformats-officedocument.drawingml.diagramData+xml"/>
  <Override PartName="/ppt/diagrams/colors7.xml" ContentType="application/vnd.openxmlformats-officedocument.drawingml.diagramColors+xml"/>
  <Override PartName="/ppt/tags/tag22.xml" ContentType="application/vnd.openxmlformats-officedocument.presentationml.tags+xml"/>
  <Override PartName="/ppt/tags/tag40.xml" ContentType="application/vnd.openxmlformats-officedocument.presentationml.tags+xml"/>
  <Override PartName="/ppt/diagrams/drawing6.xml" ContentType="application/vnd.ms-office.drawingml.diagramDrawing+xml"/>
  <Override PartName="/ppt/tags/tag51.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slides/slide29.xml" ContentType="application/vnd.openxmlformats-officedocument.presentationml.slide+xml"/>
  <Override PartName="/ppt/slideLayouts/slideLayout39.xml" ContentType="application/vnd.openxmlformats-officedocument.presentationml.slideLayout+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diagrams/quickStyle2.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tags/tag56.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45.xml" ContentType="application/vnd.openxmlformats-officedocument.presentationml.tags+xml"/>
  <Override PartName="/ppt/diagrams/layout5.xml" ContentType="application/vnd.openxmlformats-officedocument.drawingml.diagramLayout+xml"/>
  <Override PartName="/ppt/diagrams/data6.xml" ContentType="application/vnd.openxmlformats-officedocument.drawingml.diagramData+xml"/>
  <Override PartName="/ppt/tags/tag34.xml" ContentType="application/vnd.openxmlformats-officedocument.presentationml.tags+xml"/>
  <Override PartName="/ppt/diagrams/colors8.xml" ContentType="application/vnd.openxmlformats-officedocument.drawingml.diagramColors+xml"/>
  <Override PartName="/ppt/tags/tag12.xml" ContentType="application/vnd.openxmlformats-officedocument.presentationml.tags+xml"/>
  <Override PartName="/ppt/tags/tag23.xml" ContentType="application/vnd.openxmlformats-officedocument.presentationml.tags+xml"/>
  <Override PartName="/ppt/diagrams/drawing7.xml" ContentType="application/vnd.ms-office.drawingml.diagramDrawing+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tags/tag9.xml" ContentType="application/vnd.openxmlformats-officedocument.presentationml.tags+xml"/>
  <Override PartName="/ppt/diagrams/quickStyle7.xml" ContentType="application/vnd.openxmlformats-officedocument.drawingml.diagramStyle+xml"/>
  <Override PartName="/ppt/slides/slide48.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687" r:id="rId3"/>
    <p:sldMasterId id="2147483700" r:id="rId4"/>
    <p:sldMasterId id="2147483713" r:id="rId5"/>
  </p:sldMasterIdLst>
  <p:notesMasterIdLst>
    <p:notesMasterId r:id="rId64"/>
  </p:notesMasterIdLst>
  <p:handoutMasterIdLst>
    <p:handoutMasterId r:id="rId65"/>
  </p:handoutMasterIdLst>
  <p:sldIdLst>
    <p:sldId id="288" r:id="rId6"/>
    <p:sldId id="289" r:id="rId7"/>
    <p:sldId id="1148" r:id="rId8"/>
    <p:sldId id="1150" r:id="rId9"/>
    <p:sldId id="257" r:id="rId10"/>
    <p:sldId id="266" r:id="rId11"/>
    <p:sldId id="267" r:id="rId12"/>
    <p:sldId id="268" r:id="rId13"/>
    <p:sldId id="269" r:id="rId14"/>
    <p:sldId id="270" r:id="rId15"/>
    <p:sldId id="271" r:id="rId16"/>
    <p:sldId id="272" r:id="rId17"/>
    <p:sldId id="1151" r:id="rId18"/>
    <p:sldId id="273" r:id="rId19"/>
    <p:sldId id="274" r:id="rId20"/>
    <p:sldId id="275" r:id="rId21"/>
    <p:sldId id="276" r:id="rId22"/>
    <p:sldId id="277" r:id="rId23"/>
    <p:sldId id="278" r:id="rId24"/>
    <p:sldId id="1153" r:id="rId25"/>
    <p:sldId id="1189" r:id="rId26"/>
    <p:sldId id="1191" r:id="rId27"/>
    <p:sldId id="1154" r:id="rId28"/>
    <p:sldId id="1155" r:id="rId29"/>
    <p:sldId id="1156" r:id="rId30"/>
    <p:sldId id="1157" r:id="rId31"/>
    <p:sldId id="1158" r:id="rId32"/>
    <p:sldId id="1159" r:id="rId33"/>
    <p:sldId id="1160" r:id="rId34"/>
    <p:sldId id="1161" r:id="rId35"/>
    <p:sldId id="1162" r:id="rId36"/>
    <p:sldId id="1163" r:id="rId37"/>
    <p:sldId id="1164" r:id="rId38"/>
    <p:sldId id="1165" r:id="rId39"/>
    <p:sldId id="1166" r:id="rId40"/>
    <p:sldId id="1167" r:id="rId41"/>
    <p:sldId id="1168" r:id="rId42"/>
    <p:sldId id="1169" r:id="rId43"/>
    <p:sldId id="1170" r:id="rId44"/>
    <p:sldId id="1171" r:id="rId45"/>
    <p:sldId id="1172" r:id="rId46"/>
    <p:sldId id="1173" r:id="rId47"/>
    <p:sldId id="1174" r:id="rId48"/>
    <p:sldId id="1175" r:id="rId49"/>
    <p:sldId id="1176" r:id="rId50"/>
    <p:sldId id="1177" r:id="rId51"/>
    <p:sldId id="1178" r:id="rId52"/>
    <p:sldId id="1179" r:id="rId53"/>
    <p:sldId id="1180" r:id="rId54"/>
    <p:sldId id="1181" r:id="rId55"/>
    <p:sldId id="1182" r:id="rId56"/>
    <p:sldId id="1183" r:id="rId57"/>
    <p:sldId id="1184" r:id="rId58"/>
    <p:sldId id="1185" r:id="rId59"/>
    <p:sldId id="1186" r:id="rId60"/>
    <p:sldId id="1187" r:id="rId61"/>
    <p:sldId id="1193" r:id="rId62"/>
    <p:sldId id="1188" r:id="rId63"/>
  </p:sldIdLst>
  <p:sldSz cx="9144000" cy="5143500" type="screen16x9"/>
  <p:notesSz cx="6761163" cy="9942513"/>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a:srgbClr val="FEFEF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110" d="100"/>
          <a:sy n="110" d="100"/>
        </p:scale>
        <p:origin x="-780" y="-150"/>
      </p:cViewPr>
      <p:guideLst>
        <p:guide orient="horz" pos="1620"/>
        <p:guide pos="2880"/>
      </p:guideLst>
    </p:cSldViewPr>
  </p:slideViewPr>
  <p:notesTextViewPr>
    <p:cViewPr>
      <p:scale>
        <a:sx n="1" d="1"/>
        <a:sy n="1" d="1"/>
      </p:scale>
      <p:origin x="0" y="0"/>
    </p:cViewPr>
  </p:notesTextViewPr>
  <p:sorterViewPr>
    <p:cViewPr>
      <p:scale>
        <a:sx n="70" d="100"/>
        <a:sy n="7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2">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1">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2">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0424BD5D-0B19-45A4-A49A-D821D59A999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B6852CD2-EA59-4407-BB16-8B0654B15F55}">
      <dgm:prSet custT="1"/>
      <dgm:spPr>
        <a:solidFill>
          <a:srgbClr val="C00000"/>
        </a:solidFill>
      </dgm:spPr>
      <dgm:t>
        <a:bodyPr/>
        <a:lstStyle/>
        <a:p>
          <a:r>
            <a:rPr lang="zh-CN" altLang="en-US" sz="2400" dirty="0"/>
            <a:t>坚持党对意识形态工作的领导权</a:t>
          </a:r>
        </a:p>
      </dgm:t>
    </dgm:pt>
    <dgm:pt modelId="{980CBC32-C1B1-45B1-A264-B8134CEDB7E7}" type="parTrans" cxnId="{7503174B-7D90-4887-8ACE-8265539C5BA8}">
      <dgm:prSet/>
      <dgm:spPr/>
      <dgm:t>
        <a:bodyPr/>
        <a:lstStyle/>
        <a:p>
          <a:endParaRPr lang="zh-CN" altLang="en-US" sz="2000"/>
        </a:p>
      </dgm:t>
    </dgm:pt>
    <dgm:pt modelId="{D8FBF3CD-C16C-4BD7-8CEA-FFC03E600B32}" type="sibTrans" cxnId="{7503174B-7D90-4887-8ACE-8265539C5BA8}">
      <dgm:prSet/>
      <dgm:spPr/>
      <dgm:t>
        <a:bodyPr/>
        <a:lstStyle/>
        <a:p>
          <a:endParaRPr lang="zh-CN" altLang="en-US" sz="2000"/>
        </a:p>
      </dgm:t>
    </dgm:pt>
    <dgm:pt modelId="{9F198B52-95D4-4916-9C01-9F203978ED8B}">
      <dgm:prSet custT="1"/>
      <dgm:spPr>
        <a:solidFill>
          <a:srgbClr val="C00000"/>
        </a:solidFill>
      </dgm:spPr>
      <dgm:t>
        <a:bodyPr/>
        <a:lstStyle/>
        <a:p>
          <a:r>
            <a:rPr lang="zh-CN" altLang="en-US" sz="2400" dirty="0"/>
            <a:t>坚持思想工作“两个巩固”的根本任务</a:t>
          </a:r>
        </a:p>
      </dgm:t>
    </dgm:pt>
    <dgm:pt modelId="{6DF3A21C-08AE-43E8-BA24-C9225488F87B}" type="parTrans" cxnId="{2ED35945-2CD1-41A4-9096-9AB1DB147E65}">
      <dgm:prSet/>
      <dgm:spPr/>
      <dgm:t>
        <a:bodyPr/>
        <a:lstStyle/>
        <a:p>
          <a:endParaRPr lang="zh-CN" altLang="en-US" sz="2000"/>
        </a:p>
      </dgm:t>
    </dgm:pt>
    <dgm:pt modelId="{B2483404-D0A0-4457-9CFD-9726908ADBF4}" type="sibTrans" cxnId="{2ED35945-2CD1-41A4-9096-9AB1DB147E65}">
      <dgm:prSet/>
      <dgm:spPr/>
      <dgm:t>
        <a:bodyPr/>
        <a:lstStyle/>
        <a:p>
          <a:endParaRPr lang="zh-CN" altLang="en-US" sz="2000"/>
        </a:p>
      </dgm:t>
    </dgm:pt>
    <dgm:pt modelId="{F84C2A4D-0DBD-4F50-B711-6392C18F4516}">
      <dgm:prSet custT="1"/>
      <dgm:spPr>
        <a:solidFill>
          <a:srgbClr val="C00000"/>
        </a:solidFill>
      </dgm:spPr>
      <dgm:t>
        <a:bodyPr/>
        <a:lstStyle/>
        <a:p>
          <a:r>
            <a:rPr lang="zh-CN" altLang="en-US" sz="2000" dirty="0"/>
            <a:t>坚持用新时代中国特色社会主义思想武装全党、教育人民</a:t>
          </a:r>
        </a:p>
      </dgm:t>
    </dgm:pt>
    <dgm:pt modelId="{ED5A5BD9-642F-40B4-AFDC-13D3E5F33683}" type="parTrans" cxnId="{26EB29F4-AA72-4F29-8F17-666F9ED4D576}">
      <dgm:prSet/>
      <dgm:spPr/>
      <dgm:t>
        <a:bodyPr/>
        <a:lstStyle/>
        <a:p>
          <a:endParaRPr lang="zh-CN" altLang="en-US" sz="2000"/>
        </a:p>
      </dgm:t>
    </dgm:pt>
    <dgm:pt modelId="{D2A0FA59-114A-49D5-8B6C-FB4CA92A7109}" type="sibTrans" cxnId="{26EB29F4-AA72-4F29-8F17-666F9ED4D576}">
      <dgm:prSet/>
      <dgm:spPr/>
      <dgm:t>
        <a:bodyPr/>
        <a:lstStyle/>
        <a:p>
          <a:endParaRPr lang="zh-CN" altLang="en-US" sz="2000"/>
        </a:p>
      </dgm:t>
    </dgm:pt>
    <dgm:pt modelId="{2881B0F5-A72B-4EBE-854C-02636009292B}">
      <dgm:prSet custT="1"/>
      <dgm:spPr>
        <a:solidFill>
          <a:srgbClr val="C00000"/>
        </a:solidFill>
      </dgm:spPr>
      <dgm:t>
        <a:bodyPr/>
        <a:lstStyle/>
        <a:p>
          <a:r>
            <a:rPr lang="zh-CN" altLang="en-US" sz="2400" dirty="0"/>
            <a:t>坚持培育和践行社会主义核心价值观</a:t>
          </a:r>
        </a:p>
      </dgm:t>
    </dgm:pt>
    <dgm:pt modelId="{A3572A33-D73B-4975-B193-E60687A62D4F}" type="parTrans" cxnId="{A063B43D-E7FD-41EC-A654-A8BEF1FBA6BE}">
      <dgm:prSet/>
      <dgm:spPr/>
      <dgm:t>
        <a:bodyPr/>
        <a:lstStyle/>
        <a:p>
          <a:endParaRPr lang="zh-CN" altLang="en-US" sz="2000"/>
        </a:p>
      </dgm:t>
    </dgm:pt>
    <dgm:pt modelId="{2BFF1329-32A0-4212-B20F-779BFAC47F2C}" type="sibTrans" cxnId="{A063B43D-E7FD-41EC-A654-A8BEF1FBA6BE}">
      <dgm:prSet/>
      <dgm:spPr/>
      <dgm:t>
        <a:bodyPr/>
        <a:lstStyle/>
        <a:p>
          <a:endParaRPr lang="zh-CN" altLang="en-US" sz="2000"/>
        </a:p>
      </dgm:t>
    </dgm:pt>
    <dgm:pt modelId="{14BC8DDE-1994-425E-BA30-431FA4D9204F}">
      <dgm:prSet custT="1"/>
      <dgm:spPr>
        <a:solidFill>
          <a:srgbClr val="C00000"/>
        </a:solidFill>
      </dgm:spPr>
      <dgm:t>
        <a:bodyPr/>
        <a:lstStyle/>
        <a:p>
          <a:r>
            <a:rPr lang="zh-CN" altLang="en-US" sz="1800" dirty="0"/>
            <a:t>坚持文化自信是更基础、更广泛、更深厚的自信，是更基本、更深沉、更持久的力量</a:t>
          </a:r>
        </a:p>
      </dgm:t>
    </dgm:pt>
    <dgm:pt modelId="{641CD970-7587-466E-8D55-A4BE4688666A}" type="parTrans" cxnId="{9679FE19-F7E3-4901-ABAA-1417902383C8}">
      <dgm:prSet/>
      <dgm:spPr/>
      <dgm:t>
        <a:bodyPr/>
        <a:lstStyle/>
        <a:p>
          <a:endParaRPr lang="zh-CN" altLang="en-US" sz="2000"/>
        </a:p>
      </dgm:t>
    </dgm:pt>
    <dgm:pt modelId="{F2FC574F-9051-4AA6-B7B5-2BA4F3F06757}" type="sibTrans" cxnId="{9679FE19-F7E3-4901-ABAA-1417902383C8}">
      <dgm:prSet/>
      <dgm:spPr/>
      <dgm:t>
        <a:bodyPr/>
        <a:lstStyle/>
        <a:p>
          <a:endParaRPr lang="zh-CN" altLang="en-US" sz="2000"/>
        </a:p>
      </dgm:t>
    </dgm:pt>
    <dgm:pt modelId="{F8B95245-5B30-4513-9E66-D077ECAA8903}">
      <dgm:prSet custT="1"/>
      <dgm:spPr>
        <a:solidFill>
          <a:srgbClr val="C00000"/>
        </a:solidFill>
      </dgm:spPr>
      <dgm:t>
        <a:bodyPr/>
        <a:lstStyle/>
        <a:p>
          <a:r>
            <a:rPr lang="zh-CN" altLang="en-US" sz="1800" dirty="0"/>
            <a:t>坚持提高新闻舆论传播力、引导力、影响力、公信力</a:t>
          </a:r>
        </a:p>
      </dgm:t>
    </dgm:pt>
    <dgm:pt modelId="{7C30353F-CA8C-423A-BEB0-2632A7D0F87F}" type="parTrans" cxnId="{3206CE98-B1B0-434D-ADA7-0C2CB88848F9}">
      <dgm:prSet/>
      <dgm:spPr/>
      <dgm:t>
        <a:bodyPr/>
        <a:lstStyle/>
        <a:p>
          <a:endParaRPr lang="zh-CN" altLang="en-US" sz="2000"/>
        </a:p>
      </dgm:t>
    </dgm:pt>
    <dgm:pt modelId="{4D63A9BB-0F08-40E4-B6F0-07863585C8AF}" type="sibTrans" cxnId="{3206CE98-B1B0-434D-ADA7-0C2CB88848F9}">
      <dgm:prSet/>
      <dgm:spPr/>
      <dgm:t>
        <a:bodyPr/>
        <a:lstStyle/>
        <a:p>
          <a:endParaRPr lang="zh-CN" altLang="en-US" sz="2000"/>
        </a:p>
      </dgm:t>
    </dgm:pt>
    <dgm:pt modelId="{7B8D4243-280A-4CA9-8CCB-99811DFD8087}">
      <dgm:prSet custT="1"/>
      <dgm:spPr>
        <a:solidFill>
          <a:srgbClr val="C00000"/>
        </a:solidFill>
      </dgm:spPr>
      <dgm:t>
        <a:bodyPr/>
        <a:lstStyle/>
        <a:p>
          <a:r>
            <a:rPr lang="zh-CN" altLang="en-US" sz="2000" dirty="0"/>
            <a:t>坚持以人民为中心的创作导向</a:t>
          </a:r>
        </a:p>
      </dgm:t>
    </dgm:pt>
    <dgm:pt modelId="{E836D983-A612-491D-B3CC-19D95DE0FB1B}" type="parTrans" cxnId="{84C7A8A1-89A8-4393-B647-0AA432A5FA44}">
      <dgm:prSet/>
      <dgm:spPr/>
      <dgm:t>
        <a:bodyPr/>
        <a:lstStyle/>
        <a:p>
          <a:endParaRPr lang="zh-CN" altLang="en-US" sz="2000"/>
        </a:p>
      </dgm:t>
    </dgm:pt>
    <dgm:pt modelId="{FD969129-A95B-4C8F-929A-18302DF3BD31}" type="sibTrans" cxnId="{84C7A8A1-89A8-4393-B647-0AA432A5FA44}">
      <dgm:prSet/>
      <dgm:spPr/>
      <dgm:t>
        <a:bodyPr/>
        <a:lstStyle/>
        <a:p>
          <a:endParaRPr lang="zh-CN" altLang="en-US" sz="2000"/>
        </a:p>
      </dgm:t>
    </dgm:pt>
    <dgm:pt modelId="{7B7AD554-CFEE-417F-B646-CE49436CE726}">
      <dgm:prSet custT="1"/>
      <dgm:spPr>
        <a:solidFill>
          <a:srgbClr val="C00000"/>
        </a:solidFill>
      </dgm:spPr>
      <dgm:t>
        <a:bodyPr/>
        <a:lstStyle/>
        <a:p>
          <a:r>
            <a:rPr lang="zh-CN" altLang="en-US" sz="2000" dirty="0"/>
            <a:t>坚持营造风清气正的网络空间</a:t>
          </a:r>
        </a:p>
      </dgm:t>
    </dgm:pt>
    <dgm:pt modelId="{900E293F-74AE-44BA-86B9-F5F5F9D19B20}" type="parTrans" cxnId="{2E82E38E-DA9F-4ED7-919F-F424B0501B4C}">
      <dgm:prSet/>
      <dgm:spPr/>
      <dgm:t>
        <a:bodyPr/>
        <a:lstStyle/>
        <a:p>
          <a:endParaRPr lang="zh-CN" altLang="en-US" sz="2000"/>
        </a:p>
      </dgm:t>
    </dgm:pt>
    <dgm:pt modelId="{9F13B87C-701C-4321-9F25-B124B5768FD4}" type="sibTrans" cxnId="{2E82E38E-DA9F-4ED7-919F-F424B0501B4C}">
      <dgm:prSet/>
      <dgm:spPr/>
      <dgm:t>
        <a:bodyPr/>
        <a:lstStyle/>
        <a:p>
          <a:endParaRPr lang="zh-CN" altLang="en-US" sz="2000"/>
        </a:p>
      </dgm:t>
    </dgm:pt>
    <dgm:pt modelId="{E18E06FA-74B7-458B-A078-A3B4B2032EA1}">
      <dgm:prSet custT="1"/>
      <dgm:spPr>
        <a:solidFill>
          <a:srgbClr val="C00000"/>
        </a:solidFill>
      </dgm:spPr>
      <dgm:t>
        <a:bodyPr/>
        <a:lstStyle/>
        <a:p>
          <a:r>
            <a:rPr lang="zh-CN" altLang="en-US" sz="2000" dirty="0"/>
            <a:t>坚持讲好中国故事、传播好中国声音</a:t>
          </a:r>
        </a:p>
      </dgm:t>
    </dgm:pt>
    <dgm:pt modelId="{30400D99-92AB-4D3F-80D4-3D5692AA13E1}" type="parTrans" cxnId="{AD42402C-1D4C-460F-BD6F-22872C396A1A}">
      <dgm:prSet/>
      <dgm:spPr/>
      <dgm:t>
        <a:bodyPr/>
        <a:lstStyle/>
        <a:p>
          <a:endParaRPr lang="zh-CN" altLang="en-US" sz="2000"/>
        </a:p>
      </dgm:t>
    </dgm:pt>
    <dgm:pt modelId="{940766E8-2D20-45BA-A7B3-42704FD1BDEF}" type="sibTrans" cxnId="{AD42402C-1D4C-460F-BD6F-22872C396A1A}">
      <dgm:prSet/>
      <dgm:spPr/>
      <dgm:t>
        <a:bodyPr/>
        <a:lstStyle/>
        <a:p>
          <a:endParaRPr lang="zh-CN" altLang="en-US" sz="2000"/>
        </a:p>
      </dgm:t>
    </dgm:pt>
    <dgm:pt modelId="{BBC39BD3-F52E-47C5-842B-696D2EFBAA6D}" type="pres">
      <dgm:prSet presAssocID="{0424BD5D-0B19-45A4-A49A-D821D59A9992}" presName="linear" presStyleCnt="0">
        <dgm:presLayoutVars>
          <dgm:animLvl val="lvl"/>
          <dgm:resizeHandles val="exact"/>
        </dgm:presLayoutVars>
      </dgm:prSet>
      <dgm:spPr/>
      <dgm:t>
        <a:bodyPr/>
        <a:lstStyle/>
        <a:p>
          <a:endParaRPr lang="zh-CN" altLang="en-US"/>
        </a:p>
      </dgm:t>
    </dgm:pt>
    <dgm:pt modelId="{86500728-7331-494F-9BB8-BBB93EEB5F5E}" type="pres">
      <dgm:prSet presAssocID="{B6852CD2-EA59-4407-BB16-8B0654B15F55}" presName="parentText" presStyleLbl="node1" presStyleIdx="0" presStyleCnt="9" custLinFactY="-134618" custLinFactNeighborY="-200000">
        <dgm:presLayoutVars>
          <dgm:chMax val="0"/>
          <dgm:bulletEnabled val="1"/>
        </dgm:presLayoutVars>
      </dgm:prSet>
      <dgm:spPr/>
      <dgm:t>
        <a:bodyPr/>
        <a:lstStyle/>
        <a:p>
          <a:endParaRPr lang="zh-CN" altLang="en-US"/>
        </a:p>
      </dgm:t>
    </dgm:pt>
    <dgm:pt modelId="{D0C9C563-0EC3-4BAA-A0F1-F2594511D89C}" type="pres">
      <dgm:prSet presAssocID="{D8FBF3CD-C16C-4BD7-8CEA-FFC03E600B32}" presName="spacer" presStyleCnt="0"/>
      <dgm:spPr/>
    </dgm:pt>
    <dgm:pt modelId="{C2F2EBCF-80CD-4F6E-B2F2-B0A2696C1349}" type="pres">
      <dgm:prSet presAssocID="{9F198B52-95D4-4916-9C01-9F203978ED8B}" presName="parentText" presStyleLbl="node1" presStyleIdx="1" presStyleCnt="9" custLinFactY="-103884" custLinFactNeighborX="262" custLinFactNeighborY="-200000">
        <dgm:presLayoutVars>
          <dgm:chMax val="0"/>
          <dgm:bulletEnabled val="1"/>
        </dgm:presLayoutVars>
      </dgm:prSet>
      <dgm:spPr/>
      <dgm:t>
        <a:bodyPr/>
        <a:lstStyle/>
        <a:p>
          <a:endParaRPr lang="zh-CN" altLang="en-US"/>
        </a:p>
      </dgm:t>
    </dgm:pt>
    <dgm:pt modelId="{DFB2F129-6BD4-49CB-B887-F59FA3DBBAA4}" type="pres">
      <dgm:prSet presAssocID="{B2483404-D0A0-4457-9CFD-9726908ADBF4}" presName="spacer" presStyleCnt="0"/>
      <dgm:spPr/>
    </dgm:pt>
    <dgm:pt modelId="{3EDDB0B1-738E-4AFF-AFBE-FD4250129FEF}" type="pres">
      <dgm:prSet presAssocID="{F84C2A4D-0DBD-4F50-B711-6392C18F4516}" presName="parentText" presStyleLbl="node1" presStyleIdx="2" presStyleCnt="9" custLinFactY="-69452" custLinFactNeighborY="-100000">
        <dgm:presLayoutVars>
          <dgm:chMax val="0"/>
          <dgm:bulletEnabled val="1"/>
        </dgm:presLayoutVars>
      </dgm:prSet>
      <dgm:spPr/>
      <dgm:t>
        <a:bodyPr/>
        <a:lstStyle/>
        <a:p>
          <a:endParaRPr lang="zh-CN" altLang="en-US"/>
        </a:p>
      </dgm:t>
    </dgm:pt>
    <dgm:pt modelId="{4C870197-F9D1-464C-A99C-00B0BC554386}" type="pres">
      <dgm:prSet presAssocID="{D2A0FA59-114A-49D5-8B6C-FB4CA92A7109}" presName="spacer" presStyleCnt="0"/>
      <dgm:spPr/>
    </dgm:pt>
    <dgm:pt modelId="{054FDF81-8314-4FDE-B06D-479767EC8731}" type="pres">
      <dgm:prSet presAssocID="{2881B0F5-A72B-4EBE-854C-02636009292B}" presName="parentText" presStyleLbl="node1" presStyleIdx="3" presStyleCnt="9" custLinFactY="-46605" custLinFactNeighborY="-100000">
        <dgm:presLayoutVars>
          <dgm:chMax val="0"/>
          <dgm:bulletEnabled val="1"/>
        </dgm:presLayoutVars>
      </dgm:prSet>
      <dgm:spPr/>
      <dgm:t>
        <a:bodyPr/>
        <a:lstStyle/>
        <a:p>
          <a:endParaRPr lang="zh-CN" altLang="en-US"/>
        </a:p>
      </dgm:t>
    </dgm:pt>
    <dgm:pt modelId="{14D6E782-D631-4CEE-9B33-10F0141A096A}" type="pres">
      <dgm:prSet presAssocID="{2BFF1329-32A0-4212-B20F-779BFAC47F2C}" presName="spacer" presStyleCnt="0"/>
      <dgm:spPr/>
    </dgm:pt>
    <dgm:pt modelId="{5BBA3C8A-FC63-405B-9B14-4CD3FFBB9818}" type="pres">
      <dgm:prSet presAssocID="{14BC8DDE-1994-425E-BA30-431FA4D9204F}" presName="parentText" presStyleLbl="node1" presStyleIdx="4" presStyleCnt="9" custScaleY="138584" custLinFactNeighborY="94474">
        <dgm:presLayoutVars>
          <dgm:chMax val="0"/>
          <dgm:bulletEnabled val="1"/>
        </dgm:presLayoutVars>
      </dgm:prSet>
      <dgm:spPr/>
      <dgm:t>
        <a:bodyPr/>
        <a:lstStyle/>
        <a:p>
          <a:endParaRPr lang="zh-CN" altLang="en-US"/>
        </a:p>
      </dgm:t>
    </dgm:pt>
    <dgm:pt modelId="{7CC62D80-F72F-4CF9-A1AE-26F8E6E41305}" type="pres">
      <dgm:prSet presAssocID="{F2FC574F-9051-4AA6-B7B5-2BA4F3F06757}" presName="spacer" presStyleCnt="0"/>
      <dgm:spPr/>
    </dgm:pt>
    <dgm:pt modelId="{7803B037-1E4C-4B6A-9015-43DA9BCA6533}" type="pres">
      <dgm:prSet presAssocID="{F8B95245-5B30-4513-9E66-D077ECAA8903}" presName="parentText" presStyleLbl="node1" presStyleIdx="5" presStyleCnt="9" custLinFactY="38580" custLinFactNeighborY="100000">
        <dgm:presLayoutVars>
          <dgm:chMax val="0"/>
          <dgm:bulletEnabled val="1"/>
        </dgm:presLayoutVars>
      </dgm:prSet>
      <dgm:spPr/>
      <dgm:t>
        <a:bodyPr/>
        <a:lstStyle/>
        <a:p>
          <a:endParaRPr lang="zh-CN" altLang="en-US"/>
        </a:p>
      </dgm:t>
    </dgm:pt>
    <dgm:pt modelId="{E63D8B81-17B9-4135-A96B-F7A3294266D9}" type="pres">
      <dgm:prSet presAssocID="{4D63A9BB-0F08-40E4-B6F0-07863585C8AF}" presName="spacer" presStyleCnt="0"/>
      <dgm:spPr/>
    </dgm:pt>
    <dgm:pt modelId="{492F956A-A1E8-4DF4-AB03-8157B704D58C}" type="pres">
      <dgm:prSet presAssocID="{7B8D4243-280A-4CA9-8CCB-99811DFD8087}" presName="parentText" presStyleLbl="node1" presStyleIdx="6" presStyleCnt="9" custLinFactY="76840" custLinFactNeighborX="-393" custLinFactNeighborY="100000">
        <dgm:presLayoutVars>
          <dgm:chMax val="0"/>
          <dgm:bulletEnabled val="1"/>
        </dgm:presLayoutVars>
      </dgm:prSet>
      <dgm:spPr/>
      <dgm:t>
        <a:bodyPr/>
        <a:lstStyle/>
        <a:p>
          <a:endParaRPr lang="zh-CN" altLang="en-US"/>
        </a:p>
      </dgm:t>
    </dgm:pt>
    <dgm:pt modelId="{B6B1C49E-24FC-4F61-9B81-D86784EAA5A5}" type="pres">
      <dgm:prSet presAssocID="{FD969129-A95B-4C8F-929A-18302DF3BD31}" presName="spacer" presStyleCnt="0"/>
      <dgm:spPr/>
    </dgm:pt>
    <dgm:pt modelId="{45AB178A-2099-4538-8892-270716422620}" type="pres">
      <dgm:prSet presAssocID="{7B7AD554-CFEE-417F-B646-CE49436CE726}" presName="parentText" presStyleLbl="node1" presStyleIdx="7" presStyleCnt="9" custLinFactY="98823" custLinFactNeighborY="100000">
        <dgm:presLayoutVars>
          <dgm:chMax val="0"/>
          <dgm:bulletEnabled val="1"/>
        </dgm:presLayoutVars>
      </dgm:prSet>
      <dgm:spPr/>
      <dgm:t>
        <a:bodyPr/>
        <a:lstStyle/>
        <a:p>
          <a:endParaRPr lang="zh-CN" altLang="en-US"/>
        </a:p>
      </dgm:t>
    </dgm:pt>
    <dgm:pt modelId="{3428EAA8-2F2B-41C6-94D7-0A433436385A}" type="pres">
      <dgm:prSet presAssocID="{9F13B87C-701C-4321-9F25-B124B5768FD4}" presName="spacer" presStyleCnt="0"/>
      <dgm:spPr/>
    </dgm:pt>
    <dgm:pt modelId="{30A9E385-7425-4407-AE97-187C27DC927B}" type="pres">
      <dgm:prSet presAssocID="{E18E06FA-74B7-458B-A078-A3B4B2032EA1}" presName="parentText" presStyleLbl="node1" presStyleIdx="8" presStyleCnt="9" custLinFactY="123717" custLinFactNeighborX="131" custLinFactNeighborY="200000">
        <dgm:presLayoutVars>
          <dgm:chMax val="0"/>
          <dgm:bulletEnabled val="1"/>
        </dgm:presLayoutVars>
      </dgm:prSet>
      <dgm:spPr/>
      <dgm:t>
        <a:bodyPr/>
        <a:lstStyle/>
        <a:p>
          <a:endParaRPr lang="zh-CN" altLang="en-US"/>
        </a:p>
      </dgm:t>
    </dgm:pt>
  </dgm:ptLst>
  <dgm:cxnLst>
    <dgm:cxn modelId="{3206CE98-B1B0-434D-ADA7-0C2CB88848F9}" srcId="{0424BD5D-0B19-45A4-A49A-D821D59A9992}" destId="{F8B95245-5B30-4513-9E66-D077ECAA8903}" srcOrd="5" destOrd="0" parTransId="{7C30353F-CA8C-423A-BEB0-2632A7D0F87F}" sibTransId="{4D63A9BB-0F08-40E4-B6F0-07863585C8AF}"/>
    <dgm:cxn modelId="{AD42402C-1D4C-460F-BD6F-22872C396A1A}" srcId="{0424BD5D-0B19-45A4-A49A-D821D59A9992}" destId="{E18E06FA-74B7-458B-A078-A3B4B2032EA1}" srcOrd="8" destOrd="0" parTransId="{30400D99-92AB-4D3F-80D4-3D5692AA13E1}" sibTransId="{940766E8-2D20-45BA-A7B3-42704FD1BDEF}"/>
    <dgm:cxn modelId="{9679FE19-F7E3-4901-ABAA-1417902383C8}" srcId="{0424BD5D-0B19-45A4-A49A-D821D59A9992}" destId="{14BC8DDE-1994-425E-BA30-431FA4D9204F}" srcOrd="4" destOrd="0" parTransId="{641CD970-7587-466E-8D55-A4BE4688666A}" sibTransId="{F2FC574F-9051-4AA6-B7B5-2BA4F3F06757}"/>
    <dgm:cxn modelId="{A063B43D-E7FD-41EC-A654-A8BEF1FBA6BE}" srcId="{0424BD5D-0B19-45A4-A49A-D821D59A9992}" destId="{2881B0F5-A72B-4EBE-854C-02636009292B}" srcOrd="3" destOrd="0" parTransId="{A3572A33-D73B-4975-B193-E60687A62D4F}" sibTransId="{2BFF1329-32A0-4212-B20F-779BFAC47F2C}"/>
    <dgm:cxn modelId="{7503174B-7D90-4887-8ACE-8265539C5BA8}" srcId="{0424BD5D-0B19-45A4-A49A-D821D59A9992}" destId="{B6852CD2-EA59-4407-BB16-8B0654B15F55}" srcOrd="0" destOrd="0" parTransId="{980CBC32-C1B1-45B1-A264-B8134CEDB7E7}" sibTransId="{D8FBF3CD-C16C-4BD7-8CEA-FFC03E600B32}"/>
    <dgm:cxn modelId="{F7E9CCA4-F000-4546-A8F7-6C7F806FA200}" type="presOf" srcId="{F84C2A4D-0DBD-4F50-B711-6392C18F4516}" destId="{3EDDB0B1-738E-4AFF-AFBE-FD4250129FEF}" srcOrd="0" destOrd="0" presId="urn:microsoft.com/office/officeart/2005/8/layout/vList2"/>
    <dgm:cxn modelId="{A24DE6DB-D1A4-4F7B-A103-3A93ABAEAA58}" type="presOf" srcId="{2881B0F5-A72B-4EBE-854C-02636009292B}" destId="{054FDF81-8314-4FDE-B06D-479767EC8731}" srcOrd="0" destOrd="0" presId="urn:microsoft.com/office/officeart/2005/8/layout/vList2"/>
    <dgm:cxn modelId="{9A4810F5-E34A-4699-B137-7C7D61089D6A}" type="presOf" srcId="{7B8D4243-280A-4CA9-8CCB-99811DFD8087}" destId="{492F956A-A1E8-4DF4-AB03-8157B704D58C}" srcOrd="0" destOrd="0" presId="urn:microsoft.com/office/officeart/2005/8/layout/vList2"/>
    <dgm:cxn modelId="{D8F725CA-F1DA-42A0-8888-3CA0A0C35016}" type="presOf" srcId="{B6852CD2-EA59-4407-BB16-8B0654B15F55}" destId="{86500728-7331-494F-9BB8-BBB93EEB5F5E}" srcOrd="0" destOrd="0" presId="urn:microsoft.com/office/officeart/2005/8/layout/vList2"/>
    <dgm:cxn modelId="{545CE9C1-291A-4107-80B6-CC1A852F472F}" type="presOf" srcId="{0424BD5D-0B19-45A4-A49A-D821D59A9992}" destId="{BBC39BD3-F52E-47C5-842B-696D2EFBAA6D}" srcOrd="0" destOrd="0" presId="urn:microsoft.com/office/officeart/2005/8/layout/vList2"/>
    <dgm:cxn modelId="{05607BBF-769B-4C65-8B8C-E1A96C540E81}" type="presOf" srcId="{E18E06FA-74B7-458B-A078-A3B4B2032EA1}" destId="{30A9E385-7425-4407-AE97-187C27DC927B}" srcOrd="0" destOrd="0" presId="urn:microsoft.com/office/officeart/2005/8/layout/vList2"/>
    <dgm:cxn modelId="{84C7A8A1-89A8-4393-B647-0AA432A5FA44}" srcId="{0424BD5D-0B19-45A4-A49A-D821D59A9992}" destId="{7B8D4243-280A-4CA9-8CCB-99811DFD8087}" srcOrd="6" destOrd="0" parTransId="{E836D983-A612-491D-B3CC-19D95DE0FB1B}" sibTransId="{FD969129-A95B-4C8F-929A-18302DF3BD31}"/>
    <dgm:cxn modelId="{AFF25EB2-1529-4A4D-99DE-17DEB82015F9}" type="presOf" srcId="{F8B95245-5B30-4513-9E66-D077ECAA8903}" destId="{7803B037-1E4C-4B6A-9015-43DA9BCA6533}" srcOrd="0" destOrd="0" presId="urn:microsoft.com/office/officeart/2005/8/layout/vList2"/>
    <dgm:cxn modelId="{9A818BAB-BD2F-47EE-847D-6CAACFE01042}" type="presOf" srcId="{14BC8DDE-1994-425E-BA30-431FA4D9204F}" destId="{5BBA3C8A-FC63-405B-9B14-4CD3FFBB9818}" srcOrd="0" destOrd="0" presId="urn:microsoft.com/office/officeart/2005/8/layout/vList2"/>
    <dgm:cxn modelId="{56E41836-36AF-4604-A8D8-4DE8D3F4862E}" type="presOf" srcId="{7B7AD554-CFEE-417F-B646-CE49436CE726}" destId="{45AB178A-2099-4538-8892-270716422620}" srcOrd="0" destOrd="0" presId="urn:microsoft.com/office/officeart/2005/8/layout/vList2"/>
    <dgm:cxn modelId="{2E82E38E-DA9F-4ED7-919F-F424B0501B4C}" srcId="{0424BD5D-0B19-45A4-A49A-D821D59A9992}" destId="{7B7AD554-CFEE-417F-B646-CE49436CE726}" srcOrd="7" destOrd="0" parTransId="{900E293F-74AE-44BA-86B9-F5F5F9D19B20}" sibTransId="{9F13B87C-701C-4321-9F25-B124B5768FD4}"/>
    <dgm:cxn modelId="{26EB29F4-AA72-4F29-8F17-666F9ED4D576}" srcId="{0424BD5D-0B19-45A4-A49A-D821D59A9992}" destId="{F84C2A4D-0DBD-4F50-B711-6392C18F4516}" srcOrd="2" destOrd="0" parTransId="{ED5A5BD9-642F-40B4-AFDC-13D3E5F33683}" sibTransId="{D2A0FA59-114A-49D5-8B6C-FB4CA92A7109}"/>
    <dgm:cxn modelId="{3B1E4430-C7E8-466D-9D29-A274B38D7D19}" type="presOf" srcId="{9F198B52-95D4-4916-9C01-9F203978ED8B}" destId="{C2F2EBCF-80CD-4F6E-B2F2-B0A2696C1349}" srcOrd="0" destOrd="0" presId="urn:microsoft.com/office/officeart/2005/8/layout/vList2"/>
    <dgm:cxn modelId="{2ED35945-2CD1-41A4-9096-9AB1DB147E65}" srcId="{0424BD5D-0B19-45A4-A49A-D821D59A9992}" destId="{9F198B52-95D4-4916-9C01-9F203978ED8B}" srcOrd="1" destOrd="0" parTransId="{6DF3A21C-08AE-43E8-BA24-C9225488F87B}" sibTransId="{B2483404-D0A0-4457-9CFD-9726908ADBF4}"/>
    <dgm:cxn modelId="{AA68A6C6-503C-462B-AF8B-2E11FADEC3CC}" type="presParOf" srcId="{BBC39BD3-F52E-47C5-842B-696D2EFBAA6D}" destId="{86500728-7331-494F-9BB8-BBB93EEB5F5E}" srcOrd="0" destOrd="0" presId="urn:microsoft.com/office/officeart/2005/8/layout/vList2"/>
    <dgm:cxn modelId="{A7DF7431-DD89-4430-AF17-DEDB517B3361}" type="presParOf" srcId="{BBC39BD3-F52E-47C5-842B-696D2EFBAA6D}" destId="{D0C9C563-0EC3-4BAA-A0F1-F2594511D89C}" srcOrd="1" destOrd="0" presId="urn:microsoft.com/office/officeart/2005/8/layout/vList2"/>
    <dgm:cxn modelId="{CB05707C-8D18-479B-9E7A-0B91B706199F}" type="presParOf" srcId="{BBC39BD3-F52E-47C5-842B-696D2EFBAA6D}" destId="{C2F2EBCF-80CD-4F6E-B2F2-B0A2696C1349}" srcOrd="2" destOrd="0" presId="urn:microsoft.com/office/officeart/2005/8/layout/vList2"/>
    <dgm:cxn modelId="{052E6E4E-B7BD-45F0-A1C8-7E2D8E7BEBCA}" type="presParOf" srcId="{BBC39BD3-F52E-47C5-842B-696D2EFBAA6D}" destId="{DFB2F129-6BD4-49CB-B887-F59FA3DBBAA4}" srcOrd="3" destOrd="0" presId="urn:microsoft.com/office/officeart/2005/8/layout/vList2"/>
    <dgm:cxn modelId="{0E694539-0661-4DD9-9657-825A2FB57EFE}" type="presParOf" srcId="{BBC39BD3-F52E-47C5-842B-696D2EFBAA6D}" destId="{3EDDB0B1-738E-4AFF-AFBE-FD4250129FEF}" srcOrd="4" destOrd="0" presId="urn:microsoft.com/office/officeart/2005/8/layout/vList2"/>
    <dgm:cxn modelId="{D3D57217-846E-4D94-83F0-339819B74952}" type="presParOf" srcId="{BBC39BD3-F52E-47C5-842B-696D2EFBAA6D}" destId="{4C870197-F9D1-464C-A99C-00B0BC554386}" srcOrd="5" destOrd="0" presId="urn:microsoft.com/office/officeart/2005/8/layout/vList2"/>
    <dgm:cxn modelId="{A3AD00E5-B20E-4FBA-91E0-C8CAEFA150E4}" type="presParOf" srcId="{BBC39BD3-F52E-47C5-842B-696D2EFBAA6D}" destId="{054FDF81-8314-4FDE-B06D-479767EC8731}" srcOrd="6" destOrd="0" presId="urn:microsoft.com/office/officeart/2005/8/layout/vList2"/>
    <dgm:cxn modelId="{48F5236B-C4DB-4376-B5BB-CDC0A7A73A08}" type="presParOf" srcId="{BBC39BD3-F52E-47C5-842B-696D2EFBAA6D}" destId="{14D6E782-D631-4CEE-9B33-10F0141A096A}" srcOrd="7" destOrd="0" presId="urn:microsoft.com/office/officeart/2005/8/layout/vList2"/>
    <dgm:cxn modelId="{4A6BC840-EFD8-4B10-AB13-AC2BE3F1C7C8}" type="presParOf" srcId="{BBC39BD3-F52E-47C5-842B-696D2EFBAA6D}" destId="{5BBA3C8A-FC63-405B-9B14-4CD3FFBB9818}" srcOrd="8" destOrd="0" presId="urn:microsoft.com/office/officeart/2005/8/layout/vList2"/>
    <dgm:cxn modelId="{17D2E746-B0E2-494B-8B42-C829F7C62193}" type="presParOf" srcId="{BBC39BD3-F52E-47C5-842B-696D2EFBAA6D}" destId="{7CC62D80-F72F-4CF9-A1AE-26F8E6E41305}" srcOrd="9" destOrd="0" presId="urn:microsoft.com/office/officeart/2005/8/layout/vList2"/>
    <dgm:cxn modelId="{E171CCBC-1B44-482E-AAEC-C7DDCCFE3E32}" type="presParOf" srcId="{BBC39BD3-F52E-47C5-842B-696D2EFBAA6D}" destId="{7803B037-1E4C-4B6A-9015-43DA9BCA6533}" srcOrd="10" destOrd="0" presId="urn:microsoft.com/office/officeart/2005/8/layout/vList2"/>
    <dgm:cxn modelId="{58871E64-5764-4F06-BA17-DBCF322E1BDF}" type="presParOf" srcId="{BBC39BD3-F52E-47C5-842B-696D2EFBAA6D}" destId="{E63D8B81-17B9-4135-A96B-F7A3294266D9}" srcOrd="11" destOrd="0" presId="urn:microsoft.com/office/officeart/2005/8/layout/vList2"/>
    <dgm:cxn modelId="{A85F7EB2-81AD-4252-BD05-E8C388C2A86C}" type="presParOf" srcId="{BBC39BD3-F52E-47C5-842B-696D2EFBAA6D}" destId="{492F956A-A1E8-4DF4-AB03-8157B704D58C}" srcOrd="12" destOrd="0" presId="urn:microsoft.com/office/officeart/2005/8/layout/vList2"/>
    <dgm:cxn modelId="{ACF5259F-EEC2-4261-BE7D-DD4C219EC140}" type="presParOf" srcId="{BBC39BD3-F52E-47C5-842B-696D2EFBAA6D}" destId="{B6B1C49E-24FC-4F61-9B81-D86784EAA5A5}" srcOrd="13" destOrd="0" presId="urn:microsoft.com/office/officeart/2005/8/layout/vList2"/>
    <dgm:cxn modelId="{AFEC9718-3552-4D0E-B346-94AAF6DC0E82}" type="presParOf" srcId="{BBC39BD3-F52E-47C5-842B-696D2EFBAA6D}" destId="{45AB178A-2099-4538-8892-270716422620}" srcOrd="14" destOrd="0" presId="urn:microsoft.com/office/officeart/2005/8/layout/vList2"/>
    <dgm:cxn modelId="{89B0B451-71CA-450D-830C-2335DB3EC1F3}" type="presParOf" srcId="{BBC39BD3-F52E-47C5-842B-696D2EFBAA6D}" destId="{3428EAA8-2F2B-41C6-94D7-0A433436385A}" srcOrd="15" destOrd="0" presId="urn:microsoft.com/office/officeart/2005/8/layout/vList2"/>
    <dgm:cxn modelId="{37742CBD-3E88-45C7-9C34-C25E9982F427}" type="presParOf" srcId="{BBC39BD3-F52E-47C5-842B-696D2EFBAA6D}" destId="{30A9E385-7425-4407-AE97-187C27DC927B}" srcOrd="16" destOrd="0" presId="urn:microsoft.com/office/officeart/2005/8/layout/vList2"/>
  </dgm:cxnLst>
  <dgm:bg>
    <a:no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424BD5D-0B19-45A4-A49A-D821D59A9992}" type="doc">
      <dgm:prSet loTypeId="urn:microsoft.com/office/officeart/2005/8/layout/vList2#2" loCatId="list" qsTypeId="urn:microsoft.com/office/officeart/2005/8/quickstyle/simple1#1" qsCatId="simple" csTypeId="urn:microsoft.com/office/officeart/2005/8/colors/colorful3#2" csCatId="accent1" phldr="1"/>
      <dgm:spPr/>
      <dgm:t>
        <a:bodyPr/>
        <a:lstStyle/>
        <a:p>
          <a:endParaRPr lang="zh-CN" altLang="en-US"/>
        </a:p>
      </dgm:t>
    </dgm:pt>
    <dgm:pt modelId="{B6852CD2-EA59-4407-BB16-8B0654B15F55}">
      <dgm:prSet phldr="0" custT="1"/>
      <dgm:spPr>
        <a:solidFill>
          <a:srgbClr val="C00000"/>
        </a:solidFill>
      </dgm:spPr>
      <dgm:t>
        <a:bodyPr vert="horz" wrap="square"/>
        <a:lstStyle>
          <a:lvl1pPr algn="l">
            <a:defRPr sz="26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a:lnSpc>
              <a:spcPct val="100000"/>
            </a:lnSpc>
            <a:spcBef>
              <a:spcPct val="0"/>
            </a:spcBef>
            <a:spcAft>
              <a:spcPct val="35000"/>
            </a:spcAft>
          </a:pPr>
          <a:r>
            <a:rPr lang="zh-CN" altLang="en-US" sz="2400" dirty="0" smtClean="0"/>
            <a:t>（</a:t>
          </a:r>
          <a:r>
            <a:rPr lang="zh-CN" sz="2400" dirty="0" smtClean="0"/>
            <a:t>一）通报上一次民主生活会整改措施落实情况和本次民主生活会征求意见情况。</a:t>
          </a:r>
          <a:endParaRPr lang="zh-CN" altLang="en-US" sz="2400" dirty="0"/>
        </a:p>
      </dgm:t>
    </dgm:pt>
    <dgm:pt modelId="{980CBC32-C1B1-45B1-A264-B8134CEDB7E7}" type="parTrans" cxnId="{E451FCA0-58CE-4CE4-80C7-7E404FDF7B72}">
      <dgm:prSet/>
      <dgm:spPr/>
      <dgm:t>
        <a:bodyPr/>
        <a:lstStyle/>
        <a:p>
          <a:endParaRPr lang="zh-CN" altLang="en-US" sz="2000"/>
        </a:p>
      </dgm:t>
    </dgm:pt>
    <dgm:pt modelId="{D8FBF3CD-C16C-4BD7-8CEA-FFC03E600B32}" type="sibTrans" cxnId="{E451FCA0-58CE-4CE4-80C7-7E404FDF7B72}">
      <dgm:prSet/>
      <dgm:spPr/>
      <dgm:t>
        <a:bodyPr/>
        <a:lstStyle/>
        <a:p>
          <a:endParaRPr lang="zh-CN" altLang="en-US" sz="2000"/>
        </a:p>
      </dgm:t>
    </dgm:pt>
    <dgm:pt modelId="{142E3DF4-3425-4ED5-AB25-D847601E6218}">
      <dgm:prSet phldr="0" custT="1"/>
      <dgm:spPr>
        <a:solidFill>
          <a:srgbClr val="C00000"/>
        </a:solidFill>
      </dgm:spPr>
      <dgm:t>
        <a:bodyPr vert="horz" wrap="square"/>
        <a:lstStyle>
          <a:lvl1pPr algn="l">
            <a:defRPr sz="26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a:lnSpc>
              <a:spcPct val="100000"/>
            </a:lnSpc>
            <a:spcBef>
              <a:spcPct val="0"/>
            </a:spcBef>
            <a:spcAft>
              <a:spcPct val="35000"/>
            </a:spcAft>
          </a:pPr>
          <a:r>
            <a:rPr lang="zh-CN" sz="2400" dirty="0" smtClean="0"/>
            <a:t>（二）主要负责人代表领导班子作对照检查。</a:t>
          </a:r>
          <a:endParaRPr lang="zh-CN" altLang="en-US" sz="2400" dirty="0">
            <a:latin typeface="+mn-ea"/>
            <a:ea typeface="+mn-ea"/>
          </a:endParaRPr>
        </a:p>
      </dgm:t>
    </dgm:pt>
    <dgm:pt modelId="{9ED7815A-F6AD-4A7E-9ADD-0301D0ECD8E8}" type="parTrans" cxnId="{784DD0B5-9695-4CF3-857B-B053E0F5090B}">
      <dgm:prSet/>
      <dgm:spPr/>
      <dgm:t>
        <a:bodyPr/>
        <a:lstStyle/>
        <a:p>
          <a:endParaRPr lang="zh-CN" altLang="en-US"/>
        </a:p>
      </dgm:t>
    </dgm:pt>
    <dgm:pt modelId="{B0C47A98-147A-4C67-8CDF-7EFEF4D165E8}" type="sibTrans" cxnId="{784DD0B5-9695-4CF3-857B-B053E0F5090B}">
      <dgm:prSet/>
      <dgm:spPr/>
      <dgm:t>
        <a:bodyPr/>
        <a:lstStyle/>
        <a:p>
          <a:endParaRPr lang="zh-CN" altLang="en-US"/>
        </a:p>
      </dgm:t>
    </dgm:pt>
    <dgm:pt modelId="{BB0F27BE-4F46-4993-B719-2DE633B2B1A2}">
      <dgm:prSet phldr="0" custT="1"/>
      <dgm:spPr>
        <a:solidFill>
          <a:srgbClr val="C00000"/>
        </a:solidFill>
      </dgm:spPr>
      <dgm:t>
        <a:bodyPr vert="horz" wrap="square"/>
        <a:lstStyle>
          <a:lvl1pPr algn="l">
            <a:defRPr sz="26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a:lnSpc>
              <a:spcPct val="100000"/>
            </a:lnSpc>
            <a:spcBef>
              <a:spcPct val="0"/>
            </a:spcBef>
            <a:spcAft>
              <a:spcPct val="35000"/>
            </a:spcAft>
          </a:pPr>
          <a:r>
            <a:rPr lang="zh-CN" sz="2400" dirty="0" smtClean="0"/>
            <a:t>（三）领导班子成员逐一进行对照检查，作自我批评，其他成员对其提出批评意见。</a:t>
          </a:r>
          <a:endParaRPr lang="zh-CN" altLang="en-US" sz="2400" dirty="0"/>
        </a:p>
      </dgm:t>
    </dgm:pt>
    <dgm:pt modelId="{A1EED8DB-8481-4243-B04F-1FF874FB827E}" type="parTrans" cxnId="{B3412769-C1C9-48C2-B1D8-0926B7997563}">
      <dgm:prSet/>
      <dgm:spPr/>
      <dgm:t>
        <a:bodyPr/>
        <a:lstStyle/>
        <a:p>
          <a:endParaRPr lang="zh-CN" altLang="en-US"/>
        </a:p>
      </dgm:t>
    </dgm:pt>
    <dgm:pt modelId="{D86688C8-EC2F-4E95-A6DB-0B663E1344F4}" type="sibTrans" cxnId="{B3412769-C1C9-48C2-B1D8-0926B7997563}">
      <dgm:prSet/>
      <dgm:spPr/>
      <dgm:t>
        <a:bodyPr/>
        <a:lstStyle/>
        <a:p>
          <a:endParaRPr lang="zh-CN" altLang="en-US"/>
        </a:p>
      </dgm:t>
    </dgm:pt>
    <dgm:pt modelId="{7B7AD554-CFEE-417F-B646-CE49436CE726}">
      <dgm:prSet phldr="0" custT="1"/>
      <dgm:spPr>
        <a:solidFill>
          <a:srgbClr val="C00000"/>
        </a:solidFill>
      </dgm:spPr>
      <dgm:t>
        <a:bodyPr vert="horz" wrap="square"/>
        <a:lstStyle>
          <a:lvl1pPr algn="l">
            <a:defRPr sz="26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a:lnSpc>
              <a:spcPct val="100000"/>
            </a:lnSpc>
            <a:spcBef>
              <a:spcPct val="0"/>
            </a:spcBef>
            <a:spcAft>
              <a:spcPct val="35000"/>
            </a:spcAft>
          </a:pPr>
          <a:r>
            <a:rPr lang="zh-CN" sz="2400" dirty="0" smtClean="0"/>
            <a:t>（四）主要负责人总结会议情况，提出整改工作要求。</a:t>
          </a:r>
          <a:endParaRPr lang="zh-CN" altLang="en-US" sz="2400" dirty="0"/>
        </a:p>
      </dgm:t>
    </dgm:pt>
    <dgm:pt modelId="{900E293F-74AE-44BA-86B9-F5F5F9D19B20}" type="parTrans" cxnId="{9E72DF14-B3DF-4A12-B5C8-E291090C4E3A}">
      <dgm:prSet/>
      <dgm:spPr/>
      <dgm:t>
        <a:bodyPr/>
        <a:lstStyle/>
        <a:p>
          <a:endParaRPr lang="zh-CN" altLang="en-US" sz="2000"/>
        </a:p>
      </dgm:t>
    </dgm:pt>
    <dgm:pt modelId="{9F13B87C-701C-4321-9F25-B124B5768FD4}" type="sibTrans" cxnId="{9E72DF14-B3DF-4A12-B5C8-E291090C4E3A}">
      <dgm:prSet/>
      <dgm:spPr/>
      <dgm:t>
        <a:bodyPr/>
        <a:lstStyle/>
        <a:p>
          <a:endParaRPr lang="zh-CN" altLang="en-US" sz="2000"/>
        </a:p>
      </dgm:t>
    </dgm:pt>
    <dgm:pt modelId="{BBC39BD3-F52E-47C5-842B-696D2EFBAA6D}" type="pres">
      <dgm:prSet presAssocID="{0424BD5D-0B19-45A4-A49A-D821D59A9992}" presName="linear" presStyleCnt="0">
        <dgm:presLayoutVars>
          <dgm:animLvl val="lvl"/>
          <dgm:resizeHandles val="exact"/>
        </dgm:presLayoutVars>
      </dgm:prSet>
      <dgm:spPr/>
      <dgm:t>
        <a:bodyPr/>
        <a:lstStyle/>
        <a:p>
          <a:endParaRPr lang="zh-CN" altLang="en-US"/>
        </a:p>
      </dgm:t>
    </dgm:pt>
    <dgm:pt modelId="{86500728-7331-494F-9BB8-BBB93EEB5F5E}" type="pres">
      <dgm:prSet presAssocID="{B6852CD2-EA59-4407-BB16-8B0654B15F55}" presName="parentText" presStyleLbl="node1" presStyleIdx="0" presStyleCnt="4" custScaleY="89000" custLinFactY="-156326" custLinFactNeighborY="-200000">
        <dgm:presLayoutVars>
          <dgm:chMax val="0"/>
          <dgm:bulletEnabled val="1"/>
        </dgm:presLayoutVars>
      </dgm:prSet>
      <dgm:spPr/>
      <dgm:t>
        <a:bodyPr/>
        <a:lstStyle/>
        <a:p>
          <a:endParaRPr lang="zh-CN" altLang="en-US"/>
        </a:p>
      </dgm:t>
    </dgm:pt>
    <dgm:pt modelId="{D0C9C563-0EC3-4BAA-A0F1-F2594511D89C}" type="pres">
      <dgm:prSet presAssocID="{D8FBF3CD-C16C-4BD7-8CEA-FFC03E600B32}" presName="spacer" presStyleCnt="0"/>
      <dgm:spPr/>
    </dgm:pt>
    <dgm:pt modelId="{9846375C-7E76-4EF8-9172-EE4ABEB872AC}" type="pres">
      <dgm:prSet presAssocID="{142E3DF4-3425-4ED5-AB25-D847601E6218}" presName="parentText" presStyleLbl="node1" presStyleIdx="1" presStyleCnt="4" custScaleY="85751" custLinFactNeighborY="-86318">
        <dgm:presLayoutVars>
          <dgm:chMax val="0"/>
          <dgm:bulletEnabled val="1"/>
        </dgm:presLayoutVars>
      </dgm:prSet>
      <dgm:spPr/>
      <dgm:t>
        <a:bodyPr/>
        <a:lstStyle/>
        <a:p>
          <a:endParaRPr lang="zh-CN" altLang="en-US"/>
        </a:p>
      </dgm:t>
    </dgm:pt>
    <dgm:pt modelId="{C95D423B-9B39-4980-9C61-E76EE1FED183}" type="pres">
      <dgm:prSet presAssocID="{B0C47A98-147A-4C67-8CDF-7EFEF4D165E8}" presName="spacer" presStyleCnt="0"/>
      <dgm:spPr/>
    </dgm:pt>
    <dgm:pt modelId="{983F77AE-45B0-45EA-980A-B0E407C70F6D}" type="pres">
      <dgm:prSet presAssocID="{BB0F27BE-4F46-4993-B719-2DE633B2B1A2}" presName="parentText" presStyleLbl="node1" presStyleIdx="2" presStyleCnt="4" custScaleY="90969" custLinFactY="-5170" custLinFactNeighborY="-100000">
        <dgm:presLayoutVars>
          <dgm:chMax val="0"/>
          <dgm:bulletEnabled val="1"/>
        </dgm:presLayoutVars>
      </dgm:prSet>
      <dgm:spPr/>
      <dgm:t>
        <a:bodyPr/>
        <a:lstStyle/>
        <a:p>
          <a:endParaRPr lang="zh-CN" altLang="en-US"/>
        </a:p>
      </dgm:t>
    </dgm:pt>
    <dgm:pt modelId="{AF34ED26-F2DA-4D5C-A659-92E25C24B27C}" type="pres">
      <dgm:prSet presAssocID="{D86688C8-EC2F-4E95-A6DB-0B663E1344F4}" presName="spacer" presStyleCnt="0"/>
      <dgm:spPr/>
    </dgm:pt>
    <dgm:pt modelId="{45AB178A-2099-4538-8892-270716422620}" type="pres">
      <dgm:prSet presAssocID="{7B7AD554-CFEE-417F-B646-CE49436CE726}" presName="parentText" presStyleLbl="node1" presStyleIdx="3" presStyleCnt="4" custScaleY="98196" custLinFactY="-1051" custLinFactNeighborX="131" custLinFactNeighborY="-100000">
        <dgm:presLayoutVars>
          <dgm:chMax val="0"/>
          <dgm:bulletEnabled val="1"/>
        </dgm:presLayoutVars>
      </dgm:prSet>
      <dgm:spPr/>
      <dgm:t>
        <a:bodyPr/>
        <a:lstStyle/>
        <a:p>
          <a:endParaRPr lang="zh-CN" altLang="en-US"/>
        </a:p>
      </dgm:t>
    </dgm:pt>
  </dgm:ptLst>
  <dgm:cxnLst>
    <dgm:cxn modelId="{DB673DDE-4B22-4FF7-A22D-D807A5141590}" type="presOf" srcId="{7B7AD554-CFEE-417F-B646-CE49436CE726}" destId="{45AB178A-2099-4538-8892-270716422620}" srcOrd="0" destOrd="0" presId="urn:microsoft.com/office/officeart/2005/8/layout/vList2#2"/>
    <dgm:cxn modelId="{784DD0B5-9695-4CF3-857B-B053E0F5090B}" srcId="{0424BD5D-0B19-45A4-A49A-D821D59A9992}" destId="{142E3DF4-3425-4ED5-AB25-D847601E6218}" srcOrd="1" destOrd="0" parTransId="{9ED7815A-F6AD-4A7E-9ADD-0301D0ECD8E8}" sibTransId="{B0C47A98-147A-4C67-8CDF-7EFEF4D165E8}"/>
    <dgm:cxn modelId="{772928E7-90AC-4D5D-9B1F-EB60F41EA564}" type="presOf" srcId="{0424BD5D-0B19-45A4-A49A-D821D59A9992}" destId="{BBC39BD3-F52E-47C5-842B-696D2EFBAA6D}" srcOrd="0" destOrd="0" presId="urn:microsoft.com/office/officeart/2005/8/layout/vList2#2"/>
    <dgm:cxn modelId="{54C6C648-F998-4B4B-A02C-AD1F67CEBF91}" type="presOf" srcId="{BB0F27BE-4F46-4993-B719-2DE633B2B1A2}" destId="{983F77AE-45B0-45EA-980A-B0E407C70F6D}" srcOrd="0" destOrd="0" presId="urn:microsoft.com/office/officeart/2005/8/layout/vList2#2"/>
    <dgm:cxn modelId="{9E72DF14-B3DF-4A12-B5C8-E291090C4E3A}" srcId="{0424BD5D-0B19-45A4-A49A-D821D59A9992}" destId="{7B7AD554-CFEE-417F-B646-CE49436CE726}" srcOrd="3" destOrd="0" parTransId="{900E293F-74AE-44BA-86B9-F5F5F9D19B20}" sibTransId="{9F13B87C-701C-4321-9F25-B124B5768FD4}"/>
    <dgm:cxn modelId="{5876D7C7-F6F9-4078-8361-A4FE3A34958F}" type="presOf" srcId="{142E3DF4-3425-4ED5-AB25-D847601E6218}" destId="{9846375C-7E76-4EF8-9172-EE4ABEB872AC}" srcOrd="0" destOrd="0" presId="urn:microsoft.com/office/officeart/2005/8/layout/vList2#2"/>
    <dgm:cxn modelId="{E451FCA0-58CE-4CE4-80C7-7E404FDF7B72}" srcId="{0424BD5D-0B19-45A4-A49A-D821D59A9992}" destId="{B6852CD2-EA59-4407-BB16-8B0654B15F55}" srcOrd="0" destOrd="0" parTransId="{980CBC32-C1B1-45B1-A264-B8134CEDB7E7}" sibTransId="{D8FBF3CD-C16C-4BD7-8CEA-FFC03E600B32}"/>
    <dgm:cxn modelId="{B3412769-C1C9-48C2-B1D8-0926B7997563}" srcId="{0424BD5D-0B19-45A4-A49A-D821D59A9992}" destId="{BB0F27BE-4F46-4993-B719-2DE633B2B1A2}" srcOrd="2" destOrd="0" parTransId="{A1EED8DB-8481-4243-B04F-1FF874FB827E}" sibTransId="{D86688C8-EC2F-4E95-A6DB-0B663E1344F4}"/>
    <dgm:cxn modelId="{99E03730-DEA7-4687-8168-5593C08F790B}" type="presOf" srcId="{B6852CD2-EA59-4407-BB16-8B0654B15F55}" destId="{86500728-7331-494F-9BB8-BBB93EEB5F5E}" srcOrd="0" destOrd="0" presId="urn:microsoft.com/office/officeart/2005/8/layout/vList2#2"/>
    <dgm:cxn modelId="{8306B4CF-F5CE-4171-976B-D2FEE03CF1A8}" type="presParOf" srcId="{BBC39BD3-F52E-47C5-842B-696D2EFBAA6D}" destId="{86500728-7331-494F-9BB8-BBB93EEB5F5E}" srcOrd="0" destOrd="0" presId="urn:microsoft.com/office/officeart/2005/8/layout/vList2#2"/>
    <dgm:cxn modelId="{75E6098D-D572-420B-81FE-797960A51C9B}" type="presParOf" srcId="{BBC39BD3-F52E-47C5-842B-696D2EFBAA6D}" destId="{D0C9C563-0EC3-4BAA-A0F1-F2594511D89C}" srcOrd="1" destOrd="0" presId="urn:microsoft.com/office/officeart/2005/8/layout/vList2#2"/>
    <dgm:cxn modelId="{7B95EE49-3258-47C8-B76D-3F72819EFFE4}" type="presParOf" srcId="{BBC39BD3-F52E-47C5-842B-696D2EFBAA6D}" destId="{9846375C-7E76-4EF8-9172-EE4ABEB872AC}" srcOrd="2" destOrd="0" presId="urn:microsoft.com/office/officeart/2005/8/layout/vList2#2"/>
    <dgm:cxn modelId="{DCC04671-F36E-464E-B7C0-D2FCB64E6895}" type="presParOf" srcId="{BBC39BD3-F52E-47C5-842B-696D2EFBAA6D}" destId="{C95D423B-9B39-4980-9C61-E76EE1FED183}" srcOrd="3" destOrd="0" presId="urn:microsoft.com/office/officeart/2005/8/layout/vList2#2"/>
    <dgm:cxn modelId="{12CB7FA9-9984-457B-A500-25D4011A8270}" type="presParOf" srcId="{BBC39BD3-F52E-47C5-842B-696D2EFBAA6D}" destId="{983F77AE-45B0-45EA-980A-B0E407C70F6D}" srcOrd="4" destOrd="0" presId="urn:microsoft.com/office/officeart/2005/8/layout/vList2#2"/>
    <dgm:cxn modelId="{043E6D8C-025F-4E5F-A56E-739904794AC4}" type="presParOf" srcId="{BBC39BD3-F52E-47C5-842B-696D2EFBAA6D}" destId="{AF34ED26-F2DA-4D5C-A659-92E25C24B27C}" srcOrd="5" destOrd="0" presId="urn:microsoft.com/office/officeart/2005/8/layout/vList2#2"/>
    <dgm:cxn modelId="{59A7F93E-C33D-4B07-BEBE-37630732D356}" type="presParOf" srcId="{BBC39BD3-F52E-47C5-842B-696D2EFBAA6D}" destId="{45AB178A-2099-4538-8892-270716422620}" srcOrd="6" destOrd="0" presId="urn:microsoft.com/office/officeart/2005/8/layout/vList2#2"/>
  </dgm:cxnLst>
  <dgm:bg>
    <a:no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4294D85-23D9-4012-801E-714A4CA8970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262AC97B-E72E-4A63-8EE3-E62DDBDDA476}">
      <dgm:prSet/>
      <dgm:spPr>
        <a:solidFill>
          <a:srgbClr val="C00000"/>
        </a:solidFill>
      </dgm:spPr>
      <dgm:t>
        <a:bodyPr/>
        <a:lstStyle/>
        <a:p>
          <a:r>
            <a:rPr lang="zh-CN" b="1" dirty="0">
              <a:solidFill>
                <a:srgbClr val="FFFF00"/>
              </a:solidFill>
              <a:latin typeface="微软雅黑" panose="020B0503020204020204" pitchFamily="34" charset="-122"/>
              <a:ea typeface="微软雅黑" panose="020B0503020204020204" pitchFamily="34" charset="-122"/>
            </a:rPr>
            <a:t>举旗帜，</a:t>
          </a:r>
          <a:r>
            <a:rPr lang="zh-CN" b="1" dirty="0">
              <a:latin typeface="微软雅黑" panose="020B0503020204020204" pitchFamily="34" charset="-122"/>
              <a:ea typeface="微软雅黑" panose="020B0503020204020204" pitchFamily="34" charset="-122"/>
            </a:rPr>
            <a:t>就是要高举马克思主义、中国特色社会主义的旗帜，完成好用习近平新时代中国特色社会主义思想武装全党、教育人民、推动工作的战略任务；</a:t>
          </a:r>
        </a:p>
      </dgm:t>
    </dgm:pt>
    <dgm:pt modelId="{7204D27D-169B-4EB5-B0A1-89F326A21699}" type="parTrans" cxnId="{D26D43FF-10C7-4BFA-9E8A-29B5470EDAC8}">
      <dgm:prSet/>
      <dgm:spPr/>
      <dgm:t>
        <a:bodyPr/>
        <a:lstStyle/>
        <a:p>
          <a:endParaRPr lang="zh-CN" altLang="en-US">
            <a:latin typeface="微软雅黑" panose="020B0503020204020204" pitchFamily="34" charset="-122"/>
            <a:ea typeface="微软雅黑" panose="020B0503020204020204" pitchFamily="34" charset="-122"/>
          </a:endParaRPr>
        </a:p>
      </dgm:t>
    </dgm:pt>
    <dgm:pt modelId="{7D8D53C6-1B46-4AC3-B34B-BEC4D8E0071F}" type="sibTrans" cxnId="{D26D43FF-10C7-4BFA-9E8A-29B5470EDAC8}">
      <dgm:prSet/>
      <dgm:spPr/>
      <dgm:t>
        <a:bodyPr/>
        <a:lstStyle/>
        <a:p>
          <a:endParaRPr lang="zh-CN" altLang="en-US">
            <a:latin typeface="微软雅黑" panose="020B0503020204020204" pitchFamily="34" charset="-122"/>
            <a:ea typeface="微软雅黑" panose="020B0503020204020204" pitchFamily="34" charset="-122"/>
          </a:endParaRPr>
        </a:p>
      </dgm:t>
    </dgm:pt>
    <dgm:pt modelId="{076C6C34-3A00-4C88-80D7-C2F4E52988E4}">
      <dgm:prSet/>
      <dgm:spPr>
        <a:solidFill>
          <a:srgbClr val="C00000"/>
        </a:solidFill>
      </dgm:spPr>
      <dgm:t>
        <a:bodyPr/>
        <a:lstStyle/>
        <a:p>
          <a:r>
            <a:rPr lang="zh-CN" b="1" dirty="0">
              <a:solidFill>
                <a:srgbClr val="FFFF00"/>
              </a:solidFill>
              <a:latin typeface="微软雅黑" panose="020B0503020204020204" pitchFamily="34" charset="-122"/>
              <a:ea typeface="微软雅黑" panose="020B0503020204020204" pitchFamily="34" charset="-122"/>
            </a:rPr>
            <a:t>聚民心，</a:t>
          </a:r>
          <a:r>
            <a:rPr lang="zh-CN" b="1" dirty="0">
              <a:latin typeface="微软雅黑" panose="020B0503020204020204" pitchFamily="34" charset="-122"/>
              <a:ea typeface="微软雅黑" panose="020B0503020204020204" pitchFamily="34" charset="-122"/>
            </a:rPr>
            <a:t>就是要唱响主旋律、壮大正能量，把全党全国人民士气鼓舞起来、精神振奋起来；</a:t>
          </a:r>
        </a:p>
      </dgm:t>
    </dgm:pt>
    <dgm:pt modelId="{A6AF447F-003F-4E29-9B77-71D0D98DECDF}" type="parTrans" cxnId="{3E815B4F-E93B-4605-B376-225F59E597FF}">
      <dgm:prSet/>
      <dgm:spPr/>
      <dgm:t>
        <a:bodyPr/>
        <a:lstStyle/>
        <a:p>
          <a:endParaRPr lang="zh-CN" altLang="en-US">
            <a:latin typeface="微软雅黑" panose="020B0503020204020204" pitchFamily="34" charset="-122"/>
            <a:ea typeface="微软雅黑" panose="020B0503020204020204" pitchFamily="34" charset="-122"/>
          </a:endParaRPr>
        </a:p>
      </dgm:t>
    </dgm:pt>
    <dgm:pt modelId="{17E4ED7B-399F-43E4-B9FC-E207CACEAFF1}" type="sibTrans" cxnId="{3E815B4F-E93B-4605-B376-225F59E597FF}">
      <dgm:prSet/>
      <dgm:spPr/>
      <dgm:t>
        <a:bodyPr/>
        <a:lstStyle/>
        <a:p>
          <a:endParaRPr lang="zh-CN" altLang="en-US">
            <a:latin typeface="微软雅黑" panose="020B0503020204020204" pitchFamily="34" charset="-122"/>
            <a:ea typeface="微软雅黑" panose="020B0503020204020204" pitchFamily="34" charset="-122"/>
          </a:endParaRPr>
        </a:p>
      </dgm:t>
    </dgm:pt>
    <dgm:pt modelId="{C241CBBD-6DC1-4862-9C5D-E946628D5979}">
      <dgm:prSet/>
      <dgm:spPr>
        <a:solidFill>
          <a:srgbClr val="C00000"/>
        </a:solidFill>
      </dgm:spPr>
      <dgm:t>
        <a:bodyPr/>
        <a:lstStyle/>
        <a:p>
          <a:r>
            <a:rPr lang="zh-CN" b="1" dirty="0">
              <a:solidFill>
                <a:srgbClr val="FFFF00"/>
              </a:solidFill>
              <a:latin typeface="微软雅黑" panose="020B0503020204020204" pitchFamily="34" charset="-122"/>
              <a:ea typeface="微软雅黑" panose="020B0503020204020204" pitchFamily="34" charset="-122"/>
            </a:rPr>
            <a:t>育新人，</a:t>
          </a:r>
          <a:r>
            <a:rPr lang="zh-CN" b="1" dirty="0">
              <a:latin typeface="微软雅黑" panose="020B0503020204020204" pitchFamily="34" charset="-122"/>
              <a:ea typeface="微软雅黑" panose="020B0503020204020204" pitchFamily="34" charset="-122"/>
            </a:rPr>
            <a:t>就是要坚持立德树人、以文化人，履行好培养担当民族复兴大任的时代新人的重要职责；</a:t>
          </a:r>
        </a:p>
      </dgm:t>
    </dgm:pt>
    <dgm:pt modelId="{7B09ADBC-F673-4101-920D-0BCE0A255C41}" type="parTrans" cxnId="{64525C9C-204B-4C8E-A279-283A497CB5A7}">
      <dgm:prSet/>
      <dgm:spPr/>
      <dgm:t>
        <a:bodyPr/>
        <a:lstStyle/>
        <a:p>
          <a:endParaRPr lang="zh-CN" altLang="en-US">
            <a:latin typeface="微软雅黑" panose="020B0503020204020204" pitchFamily="34" charset="-122"/>
            <a:ea typeface="微软雅黑" panose="020B0503020204020204" pitchFamily="34" charset="-122"/>
          </a:endParaRPr>
        </a:p>
      </dgm:t>
    </dgm:pt>
    <dgm:pt modelId="{3067602E-F62C-46E0-9B4C-AEC7B515E73D}" type="sibTrans" cxnId="{64525C9C-204B-4C8E-A279-283A497CB5A7}">
      <dgm:prSet/>
      <dgm:spPr/>
      <dgm:t>
        <a:bodyPr/>
        <a:lstStyle/>
        <a:p>
          <a:endParaRPr lang="zh-CN" altLang="en-US">
            <a:latin typeface="微软雅黑" panose="020B0503020204020204" pitchFamily="34" charset="-122"/>
            <a:ea typeface="微软雅黑" panose="020B0503020204020204" pitchFamily="34" charset="-122"/>
          </a:endParaRPr>
        </a:p>
      </dgm:t>
    </dgm:pt>
    <dgm:pt modelId="{77484132-F6D3-4230-A916-BC61E63060FD}">
      <dgm:prSet/>
      <dgm:spPr>
        <a:solidFill>
          <a:srgbClr val="C00000"/>
        </a:solidFill>
      </dgm:spPr>
      <dgm:t>
        <a:bodyPr/>
        <a:lstStyle/>
        <a:p>
          <a:r>
            <a:rPr lang="zh-CN" b="1" dirty="0">
              <a:solidFill>
                <a:srgbClr val="FFFF00"/>
              </a:solidFill>
              <a:latin typeface="微软雅黑" panose="020B0503020204020204" pitchFamily="34" charset="-122"/>
              <a:ea typeface="微软雅黑" panose="020B0503020204020204" pitchFamily="34" charset="-122"/>
            </a:rPr>
            <a:t>兴文化，</a:t>
          </a:r>
          <a:r>
            <a:rPr lang="zh-CN" b="1" dirty="0">
              <a:latin typeface="微软雅黑" panose="020B0503020204020204" pitchFamily="34" charset="-122"/>
              <a:ea typeface="微软雅黑" panose="020B0503020204020204" pitchFamily="34" charset="-122"/>
            </a:rPr>
            <a:t>就是要坚持中国特色社会主义文化发展道路，激发全民族文化创新创造活力，建设社会主义文化强国；</a:t>
          </a:r>
        </a:p>
      </dgm:t>
    </dgm:pt>
    <dgm:pt modelId="{3584A037-3B92-42A3-AC67-275699C0BF85}" type="parTrans" cxnId="{A32CC352-3026-4A0D-8D3C-6277274F294D}">
      <dgm:prSet/>
      <dgm:spPr/>
      <dgm:t>
        <a:bodyPr/>
        <a:lstStyle/>
        <a:p>
          <a:endParaRPr lang="zh-CN" altLang="en-US">
            <a:latin typeface="微软雅黑" panose="020B0503020204020204" pitchFamily="34" charset="-122"/>
            <a:ea typeface="微软雅黑" panose="020B0503020204020204" pitchFamily="34" charset="-122"/>
          </a:endParaRPr>
        </a:p>
      </dgm:t>
    </dgm:pt>
    <dgm:pt modelId="{26C264F2-FF39-4636-99E6-98110CEA210A}" type="sibTrans" cxnId="{A32CC352-3026-4A0D-8D3C-6277274F294D}">
      <dgm:prSet/>
      <dgm:spPr/>
      <dgm:t>
        <a:bodyPr/>
        <a:lstStyle/>
        <a:p>
          <a:endParaRPr lang="zh-CN" altLang="en-US">
            <a:latin typeface="微软雅黑" panose="020B0503020204020204" pitchFamily="34" charset="-122"/>
            <a:ea typeface="微软雅黑" panose="020B0503020204020204" pitchFamily="34" charset="-122"/>
          </a:endParaRPr>
        </a:p>
      </dgm:t>
    </dgm:pt>
    <dgm:pt modelId="{17731CCA-08CE-404F-BC21-A7B25945B19F}">
      <dgm:prSet/>
      <dgm:spPr>
        <a:solidFill>
          <a:srgbClr val="C00000"/>
        </a:solidFill>
      </dgm:spPr>
      <dgm:t>
        <a:bodyPr/>
        <a:lstStyle/>
        <a:p>
          <a:r>
            <a:rPr lang="zh-CN" b="1" dirty="0">
              <a:solidFill>
                <a:srgbClr val="FFFF00"/>
              </a:solidFill>
              <a:latin typeface="微软雅黑" panose="020B0503020204020204" pitchFamily="34" charset="-122"/>
              <a:ea typeface="微软雅黑" panose="020B0503020204020204" pitchFamily="34" charset="-122"/>
            </a:rPr>
            <a:t>展形象，</a:t>
          </a:r>
          <a:r>
            <a:rPr lang="zh-CN" b="1" dirty="0">
              <a:latin typeface="微软雅黑" panose="020B0503020204020204" pitchFamily="34" charset="-122"/>
              <a:ea typeface="微软雅黑" panose="020B0503020204020204" pitchFamily="34" charset="-122"/>
            </a:rPr>
            <a:t>就是要讲好中国故事、传播好中国声音，向世界展现真实、立体、全面的中国，提高国家文化软实力和中华文化影响力。</a:t>
          </a:r>
        </a:p>
      </dgm:t>
    </dgm:pt>
    <dgm:pt modelId="{22F4E0A4-94F4-445B-80E5-CBFB7C3CAA19}" type="parTrans" cxnId="{737D5FD6-9ED0-4DA7-ADC5-FFEE46EA3819}">
      <dgm:prSet/>
      <dgm:spPr/>
      <dgm:t>
        <a:bodyPr/>
        <a:lstStyle/>
        <a:p>
          <a:endParaRPr lang="zh-CN" altLang="en-US">
            <a:latin typeface="微软雅黑" panose="020B0503020204020204" pitchFamily="34" charset="-122"/>
            <a:ea typeface="微软雅黑" panose="020B0503020204020204" pitchFamily="34" charset="-122"/>
          </a:endParaRPr>
        </a:p>
      </dgm:t>
    </dgm:pt>
    <dgm:pt modelId="{46D42645-CCFF-49AF-88B8-6FC85AF39C3E}" type="sibTrans" cxnId="{737D5FD6-9ED0-4DA7-ADC5-FFEE46EA3819}">
      <dgm:prSet/>
      <dgm:spPr/>
      <dgm:t>
        <a:bodyPr/>
        <a:lstStyle/>
        <a:p>
          <a:endParaRPr lang="zh-CN" altLang="en-US">
            <a:latin typeface="微软雅黑" panose="020B0503020204020204" pitchFamily="34" charset="-122"/>
            <a:ea typeface="微软雅黑" panose="020B0503020204020204" pitchFamily="34" charset="-122"/>
          </a:endParaRPr>
        </a:p>
      </dgm:t>
    </dgm:pt>
    <dgm:pt modelId="{30679D8B-5674-4F70-A13E-C3494E77B200}" type="pres">
      <dgm:prSet presAssocID="{24294D85-23D9-4012-801E-714A4CA89703}" presName="linear" presStyleCnt="0">
        <dgm:presLayoutVars>
          <dgm:animLvl val="lvl"/>
          <dgm:resizeHandles val="exact"/>
        </dgm:presLayoutVars>
      </dgm:prSet>
      <dgm:spPr/>
      <dgm:t>
        <a:bodyPr/>
        <a:lstStyle/>
        <a:p>
          <a:endParaRPr lang="zh-CN" altLang="en-US"/>
        </a:p>
      </dgm:t>
    </dgm:pt>
    <dgm:pt modelId="{1E6A0E05-D148-489D-A865-AAEE72A33F4D}" type="pres">
      <dgm:prSet presAssocID="{262AC97B-E72E-4A63-8EE3-E62DDBDDA476}" presName="parentText" presStyleLbl="node1" presStyleIdx="0" presStyleCnt="5">
        <dgm:presLayoutVars>
          <dgm:chMax val="0"/>
          <dgm:bulletEnabled val="1"/>
        </dgm:presLayoutVars>
      </dgm:prSet>
      <dgm:spPr/>
      <dgm:t>
        <a:bodyPr/>
        <a:lstStyle/>
        <a:p>
          <a:endParaRPr lang="zh-CN" altLang="en-US"/>
        </a:p>
      </dgm:t>
    </dgm:pt>
    <dgm:pt modelId="{173DE4E5-EF08-4286-8CF1-7FD7448AF446}" type="pres">
      <dgm:prSet presAssocID="{7D8D53C6-1B46-4AC3-B34B-BEC4D8E0071F}" presName="spacer" presStyleCnt="0"/>
      <dgm:spPr/>
    </dgm:pt>
    <dgm:pt modelId="{D565E9D1-E3FF-4D4C-B894-9C6794C7FF4C}" type="pres">
      <dgm:prSet presAssocID="{076C6C34-3A00-4C88-80D7-C2F4E52988E4}" presName="parentText" presStyleLbl="node1" presStyleIdx="1" presStyleCnt="5">
        <dgm:presLayoutVars>
          <dgm:chMax val="0"/>
          <dgm:bulletEnabled val="1"/>
        </dgm:presLayoutVars>
      </dgm:prSet>
      <dgm:spPr/>
      <dgm:t>
        <a:bodyPr/>
        <a:lstStyle/>
        <a:p>
          <a:endParaRPr lang="zh-CN" altLang="en-US"/>
        </a:p>
      </dgm:t>
    </dgm:pt>
    <dgm:pt modelId="{9957B27A-F688-465E-BC9C-3D9941147B1F}" type="pres">
      <dgm:prSet presAssocID="{17E4ED7B-399F-43E4-B9FC-E207CACEAFF1}" presName="spacer" presStyleCnt="0"/>
      <dgm:spPr/>
    </dgm:pt>
    <dgm:pt modelId="{C202C531-B3E6-4232-82E9-83BD9001994D}" type="pres">
      <dgm:prSet presAssocID="{C241CBBD-6DC1-4862-9C5D-E946628D5979}" presName="parentText" presStyleLbl="node1" presStyleIdx="2" presStyleCnt="5">
        <dgm:presLayoutVars>
          <dgm:chMax val="0"/>
          <dgm:bulletEnabled val="1"/>
        </dgm:presLayoutVars>
      </dgm:prSet>
      <dgm:spPr/>
      <dgm:t>
        <a:bodyPr/>
        <a:lstStyle/>
        <a:p>
          <a:endParaRPr lang="zh-CN" altLang="en-US"/>
        </a:p>
      </dgm:t>
    </dgm:pt>
    <dgm:pt modelId="{AB592B71-4A84-448D-A7FF-018A3A037CA3}" type="pres">
      <dgm:prSet presAssocID="{3067602E-F62C-46E0-9B4C-AEC7B515E73D}" presName="spacer" presStyleCnt="0"/>
      <dgm:spPr/>
    </dgm:pt>
    <dgm:pt modelId="{81511B6A-4568-422F-9E49-3E14BDC01438}" type="pres">
      <dgm:prSet presAssocID="{77484132-F6D3-4230-A916-BC61E63060FD}" presName="parentText" presStyleLbl="node1" presStyleIdx="3" presStyleCnt="5">
        <dgm:presLayoutVars>
          <dgm:chMax val="0"/>
          <dgm:bulletEnabled val="1"/>
        </dgm:presLayoutVars>
      </dgm:prSet>
      <dgm:spPr/>
      <dgm:t>
        <a:bodyPr/>
        <a:lstStyle/>
        <a:p>
          <a:endParaRPr lang="zh-CN" altLang="en-US"/>
        </a:p>
      </dgm:t>
    </dgm:pt>
    <dgm:pt modelId="{5DF98669-0302-4D1C-BE08-92937002B0C0}" type="pres">
      <dgm:prSet presAssocID="{26C264F2-FF39-4636-99E6-98110CEA210A}" presName="spacer" presStyleCnt="0"/>
      <dgm:spPr/>
    </dgm:pt>
    <dgm:pt modelId="{5D7B3165-AF66-4EB1-B3D2-7D17EC7A263B}" type="pres">
      <dgm:prSet presAssocID="{17731CCA-08CE-404F-BC21-A7B25945B19F}" presName="parentText" presStyleLbl="node1" presStyleIdx="4" presStyleCnt="5">
        <dgm:presLayoutVars>
          <dgm:chMax val="0"/>
          <dgm:bulletEnabled val="1"/>
        </dgm:presLayoutVars>
      </dgm:prSet>
      <dgm:spPr/>
      <dgm:t>
        <a:bodyPr/>
        <a:lstStyle/>
        <a:p>
          <a:endParaRPr lang="zh-CN" altLang="en-US"/>
        </a:p>
      </dgm:t>
    </dgm:pt>
  </dgm:ptLst>
  <dgm:cxnLst>
    <dgm:cxn modelId="{D26D43FF-10C7-4BFA-9E8A-29B5470EDAC8}" srcId="{24294D85-23D9-4012-801E-714A4CA89703}" destId="{262AC97B-E72E-4A63-8EE3-E62DDBDDA476}" srcOrd="0" destOrd="0" parTransId="{7204D27D-169B-4EB5-B0A1-89F326A21699}" sibTransId="{7D8D53C6-1B46-4AC3-B34B-BEC4D8E0071F}"/>
    <dgm:cxn modelId="{5D1E3F8B-354B-4527-8028-034D348A6370}" type="presOf" srcId="{77484132-F6D3-4230-A916-BC61E63060FD}" destId="{81511B6A-4568-422F-9E49-3E14BDC01438}" srcOrd="0" destOrd="0" presId="urn:microsoft.com/office/officeart/2005/8/layout/vList2"/>
    <dgm:cxn modelId="{64525C9C-204B-4C8E-A279-283A497CB5A7}" srcId="{24294D85-23D9-4012-801E-714A4CA89703}" destId="{C241CBBD-6DC1-4862-9C5D-E946628D5979}" srcOrd="2" destOrd="0" parTransId="{7B09ADBC-F673-4101-920D-0BCE0A255C41}" sibTransId="{3067602E-F62C-46E0-9B4C-AEC7B515E73D}"/>
    <dgm:cxn modelId="{4C12D534-B484-4064-A83A-F11D85EEC8B9}" type="presOf" srcId="{C241CBBD-6DC1-4862-9C5D-E946628D5979}" destId="{C202C531-B3E6-4232-82E9-83BD9001994D}" srcOrd="0" destOrd="0" presId="urn:microsoft.com/office/officeart/2005/8/layout/vList2"/>
    <dgm:cxn modelId="{61E61BE6-8036-4322-B0A7-6BDF2372C11C}" type="presOf" srcId="{262AC97B-E72E-4A63-8EE3-E62DDBDDA476}" destId="{1E6A0E05-D148-489D-A865-AAEE72A33F4D}" srcOrd="0" destOrd="0" presId="urn:microsoft.com/office/officeart/2005/8/layout/vList2"/>
    <dgm:cxn modelId="{3E815B4F-E93B-4605-B376-225F59E597FF}" srcId="{24294D85-23D9-4012-801E-714A4CA89703}" destId="{076C6C34-3A00-4C88-80D7-C2F4E52988E4}" srcOrd="1" destOrd="0" parTransId="{A6AF447F-003F-4E29-9B77-71D0D98DECDF}" sibTransId="{17E4ED7B-399F-43E4-B9FC-E207CACEAFF1}"/>
    <dgm:cxn modelId="{5CE0614B-5D90-4A12-AF53-CB6C321A8730}" type="presOf" srcId="{076C6C34-3A00-4C88-80D7-C2F4E52988E4}" destId="{D565E9D1-E3FF-4D4C-B894-9C6794C7FF4C}" srcOrd="0" destOrd="0" presId="urn:microsoft.com/office/officeart/2005/8/layout/vList2"/>
    <dgm:cxn modelId="{A32CC352-3026-4A0D-8D3C-6277274F294D}" srcId="{24294D85-23D9-4012-801E-714A4CA89703}" destId="{77484132-F6D3-4230-A916-BC61E63060FD}" srcOrd="3" destOrd="0" parTransId="{3584A037-3B92-42A3-AC67-275699C0BF85}" sibTransId="{26C264F2-FF39-4636-99E6-98110CEA210A}"/>
    <dgm:cxn modelId="{737D5FD6-9ED0-4DA7-ADC5-FFEE46EA3819}" srcId="{24294D85-23D9-4012-801E-714A4CA89703}" destId="{17731CCA-08CE-404F-BC21-A7B25945B19F}" srcOrd="4" destOrd="0" parTransId="{22F4E0A4-94F4-445B-80E5-CBFB7C3CAA19}" sibTransId="{46D42645-CCFF-49AF-88B8-6FC85AF39C3E}"/>
    <dgm:cxn modelId="{9B7B9E5C-C5E5-4BC1-82F9-7C5D0C53CE31}" type="presOf" srcId="{24294D85-23D9-4012-801E-714A4CA89703}" destId="{30679D8B-5674-4F70-A13E-C3494E77B200}" srcOrd="0" destOrd="0" presId="urn:microsoft.com/office/officeart/2005/8/layout/vList2"/>
    <dgm:cxn modelId="{1A96CFF7-B96F-40E2-BC41-B4FFE7DFF372}" type="presOf" srcId="{17731CCA-08CE-404F-BC21-A7B25945B19F}" destId="{5D7B3165-AF66-4EB1-B3D2-7D17EC7A263B}" srcOrd="0" destOrd="0" presId="urn:microsoft.com/office/officeart/2005/8/layout/vList2"/>
    <dgm:cxn modelId="{FF41AA1A-E62F-4D64-AC53-A999607BBE69}" type="presParOf" srcId="{30679D8B-5674-4F70-A13E-C3494E77B200}" destId="{1E6A0E05-D148-489D-A865-AAEE72A33F4D}" srcOrd="0" destOrd="0" presId="urn:microsoft.com/office/officeart/2005/8/layout/vList2"/>
    <dgm:cxn modelId="{9C4B44CA-808E-453D-9011-4F15565B95B7}" type="presParOf" srcId="{30679D8B-5674-4F70-A13E-C3494E77B200}" destId="{173DE4E5-EF08-4286-8CF1-7FD7448AF446}" srcOrd="1" destOrd="0" presId="urn:microsoft.com/office/officeart/2005/8/layout/vList2"/>
    <dgm:cxn modelId="{37EDB3AD-6847-4BF4-A9A8-5DA07776E102}" type="presParOf" srcId="{30679D8B-5674-4F70-A13E-C3494E77B200}" destId="{D565E9D1-E3FF-4D4C-B894-9C6794C7FF4C}" srcOrd="2" destOrd="0" presId="urn:microsoft.com/office/officeart/2005/8/layout/vList2"/>
    <dgm:cxn modelId="{417DE036-7B2A-4E14-A19E-2885053072E3}" type="presParOf" srcId="{30679D8B-5674-4F70-A13E-C3494E77B200}" destId="{9957B27A-F688-465E-BC9C-3D9941147B1F}" srcOrd="3" destOrd="0" presId="urn:microsoft.com/office/officeart/2005/8/layout/vList2"/>
    <dgm:cxn modelId="{6F48E25D-A1B9-4CDA-AEFB-839853AD59C3}" type="presParOf" srcId="{30679D8B-5674-4F70-A13E-C3494E77B200}" destId="{C202C531-B3E6-4232-82E9-83BD9001994D}" srcOrd="4" destOrd="0" presId="urn:microsoft.com/office/officeart/2005/8/layout/vList2"/>
    <dgm:cxn modelId="{B1B431B4-D931-4CF8-95D3-266D6558C67A}" type="presParOf" srcId="{30679D8B-5674-4F70-A13E-C3494E77B200}" destId="{AB592B71-4A84-448D-A7FF-018A3A037CA3}" srcOrd="5" destOrd="0" presId="urn:microsoft.com/office/officeart/2005/8/layout/vList2"/>
    <dgm:cxn modelId="{4604E3B1-B977-41DF-AB70-8528954B5492}" type="presParOf" srcId="{30679D8B-5674-4F70-A13E-C3494E77B200}" destId="{81511B6A-4568-422F-9E49-3E14BDC01438}" srcOrd="6" destOrd="0" presId="urn:microsoft.com/office/officeart/2005/8/layout/vList2"/>
    <dgm:cxn modelId="{2BC90DCC-9F22-435C-9FD8-527B13AE57D1}" type="presParOf" srcId="{30679D8B-5674-4F70-A13E-C3494E77B200}" destId="{5DF98669-0302-4D1C-BE08-92937002B0C0}" srcOrd="7" destOrd="0" presId="urn:microsoft.com/office/officeart/2005/8/layout/vList2"/>
    <dgm:cxn modelId="{02653E27-5995-4173-8036-11C1824A9C14}" type="presParOf" srcId="{30679D8B-5674-4F70-A13E-C3494E77B200}" destId="{5D7B3165-AF66-4EB1-B3D2-7D17EC7A263B}" srcOrd="8"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CECE7A7-1E40-42A6-9B9E-7B8B437C466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381358AC-762E-4636-8E08-183F35641E19}">
      <dgm:prSet custT="1"/>
      <dgm:spPr>
        <a:solidFill>
          <a:srgbClr val="C00000"/>
        </a:solidFill>
      </dgm:spPr>
      <dgm:t>
        <a:bodyPr/>
        <a:lstStyle/>
        <a:p>
          <a:r>
            <a:rPr lang="zh-CN" altLang="en-US" sz="2800" b="1" dirty="0" smtClean="0">
              <a:latin typeface="微软雅黑" panose="020B0503020204020204" pitchFamily="34" charset="-122"/>
              <a:ea typeface="微软雅黑" panose="020B0503020204020204" pitchFamily="34" charset="-122"/>
            </a:rPr>
            <a:t>       建</a:t>
          </a:r>
          <a:r>
            <a:rPr lang="zh-CN" altLang="en-US" sz="2800" b="1" dirty="0">
              <a:latin typeface="微软雅黑" panose="020B0503020204020204" pitchFamily="34" charset="-122"/>
              <a:ea typeface="微软雅黑" panose="020B0503020204020204" pitchFamily="34" charset="-122"/>
            </a:rPr>
            <a:t>设具有强大凝聚力和引领力的社会主义意识形态，是全党特别是宣传思想战线必须担负起的一个</a:t>
          </a:r>
          <a:r>
            <a:rPr lang="zh-CN" altLang="en-US" sz="3200" b="1" dirty="0">
              <a:solidFill>
                <a:srgbClr val="FFFF00"/>
              </a:solidFill>
              <a:latin typeface="微软雅黑" panose="020B0503020204020204" pitchFamily="34" charset="-122"/>
              <a:ea typeface="微软雅黑" panose="020B0503020204020204" pitchFamily="34" charset="-122"/>
            </a:rPr>
            <a:t>战略任务</a:t>
          </a:r>
          <a:r>
            <a:rPr lang="zh-CN" altLang="en-US" sz="2800" b="1" dirty="0">
              <a:latin typeface="微软雅黑" panose="020B0503020204020204" pitchFamily="34" charset="-122"/>
              <a:ea typeface="微软雅黑" panose="020B0503020204020204" pitchFamily="34" charset="-122"/>
            </a:rPr>
            <a:t>。</a:t>
          </a:r>
        </a:p>
      </dgm:t>
    </dgm:pt>
    <dgm:pt modelId="{93A52FBA-ED72-430A-B42A-209C9798FFCB}" type="parTrans" cxnId="{6CF027CC-0B73-4520-8060-A4970266E9F9}">
      <dgm:prSet/>
      <dgm:spPr/>
      <dgm:t>
        <a:bodyPr/>
        <a:lstStyle/>
        <a:p>
          <a:endParaRPr lang="zh-CN" altLang="en-US">
            <a:latin typeface="微软雅黑" panose="020B0503020204020204" pitchFamily="34" charset="-122"/>
            <a:ea typeface="微软雅黑" panose="020B0503020204020204" pitchFamily="34" charset="-122"/>
          </a:endParaRPr>
        </a:p>
      </dgm:t>
    </dgm:pt>
    <dgm:pt modelId="{D602F32D-A0BA-4E94-B211-7E374EBD066A}" type="sibTrans" cxnId="{6CF027CC-0B73-4520-8060-A4970266E9F9}">
      <dgm:prSet/>
      <dgm:spPr/>
      <dgm:t>
        <a:bodyPr/>
        <a:lstStyle/>
        <a:p>
          <a:endParaRPr lang="zh-CN" altLang="en-US">
            <a:latin typeface="微软雅黑" panose="020B0503020204020204" pitchFamily="34" charset="-122"/>
            <a:ea typeface="微软雅黑" panose="020B0503020204020204" pitchFamily="34" charset="-122"/>
          </a:endParaRPr>
        </a:p>
      </dgm:t>
    </dgm:pt>
    <dgm:pt modelId="{E5925E23-FA7F-4816-A165-E5287BD3DD01}">
      <dgm:prSet custT="1"/>
      <dgm:spPr>
        <a:solidFill>
          <a:srgbClr val="C00000"/>
        </a:solidFill>
      </dgm:spPr>
      <dgm:t>
        <a:bodyPr/>
        <a:lstStyle/>
        <a:p>
          <a:r>
            <a:rPr lang="en-US" altLang="zh-CN" sz="2800" b="1" kern="1200" dirty="0" smtClean="0">
              <a:solidFill>
                <a:prstClr val="white"/>
              </a:solidFill>
              <a:latin typeface="微软雅黑" panose="020B0503020204020204" pitchFamily="34" charset="-122"/>
              <a:ea typeface="微软雅黑" panose="020B0503020204020204" pitchFamily="34" charset="-122"/>
              <a:cs typeface="+mn-cs"/>
            </a:rPr>
            <a:t>       </a:t>
          </a:r>
          <a:r>
            <a:rPr lang="zh-CN" sz="2800" b="1" kern="1200" dirty="0" smtClean="0">
              <a:solidFill>
                <a:prstClr val="white"/>
              </a:solidFill>
              <a:latin typeface="微软雅黑" panose="020B0503020204020204" pitchFamily="34" charset="-122"/>
              <a:ea typeface="微软雅黑" panose="020B0503020204020204" pitchFamily="34" charset="-122"/>
              <a:cs typeface="+mn-cs"/>
            </a:rPr>
            <a:t>宣</a:t>
          </a:r>
          <a:r>
            <a:rPr lang="zh-CN" sz="2800" b="1" kern="1200" dirty="0">
              <a:solidFill>
                <a:prstClr val="white"/>
              </a:solidFill>
              <a:latin typeface="微软雅黑" panose="020B0503020204020204" pitchFamily="34" charset="-122"/>
              <a:ea typeface="微软雅黑" panose="020B0503020204020204" pitchFamily="34" charset="-122"/>
              <a:cs typeface="+mn-cs"/>
            </a:rPr>
            <a:t>传思想工作是做人的工作的，要把培养担当民族复兴大任的时代新人作为</a:t>
          </a:r>
          <a:r>
            <a:rPr lang="zh-CN" sz="3200" b="1" kern="1200" dirty="0">
              <a:solidFill>
                <a:srgbClr val="FFFF00"/>
              </a:solidFill>
              <a:latin typeface="微软雅黑" panose="020B0503020204020204" pitchFamily="34" charset="-122"/>
              <a:ea typeface="微软雅黑" panose="020B0503020204020204" pitchFamily="34" charset="-122"/>
              <a:cs typeface="+mn-cs"/>
            </a:rPr>
            <a:t>重要职责</a:t>
          </a:r>
          <a:r>
            <a:rPr lang="zh-CN" sz="2800" b="1" kern="1200" dirty="0">
              <a:solidFill>
                <a:prstClr val="white"/>
              </a:solidFill>
              <a:latin typeface="微软雅黑" panose="020B0503020204020204" pitchFamily="34" charset="-122"/>
              <a:ea typeface="微软雅黑" panose="020B0503020204020204" pitchFamily="34" charset="-122"/>
              <a:cs typeface="+mn-cs"/>
            </a:rPr>
            <a:t>。</a:t>
          </a:r>
          <a:endParaRPr lang="zh-CN" altLang="en-US" sz="2800" b="1" kern="1200" dirty="0">
            <a:solidFill>
              <a:prstClr val="white"/>
            </a:solidFill>
            <a:latin typeface="微软雅黑" panose="020B0503020204020204" pitchFamily="34" charset="-122"/>
            <a:ea typeface="微软雅黑" panose="020B0503020204020204" pitchFamily="34" charset="-122"/>
            <a:cs typeface="+mn-cs"/>
          </a:endParaRPr>
        </a:p>
      </dgm:t>
    </dgm:pt>
    <dgm:pt modelId="{541DDE8A-C0B1-49BE-BF19-9E07BF2A8048}" type="parTrans" cxnId="{2A051EA8-C045-47D9-BA7D-0C93EBA5F537}">
      <dgm:prSet/>
      <dgm:spPr/>
      <dgm:t>
        <a:bodyPr/>
        <a:lstStyle/>
        <a:p>
          <a:endParaRPr lang="zh-CN" altLang="en-US">
            <a:latin typeface="微软雅黑" panose="020B0503020204020204" pitchFamily="34" charset="-122"/>
            <a:ea typeface="微软雅黑" panose="020B0503020204020204" pitchFamily="34" charset="-122"/>
          </a:endParaRPr>
        </a:p>
      </dgm:t>
    </dgm:pt>
    <dgm:pt modelId="{76DB9584-C27F-48B2-ABB7-AE12609848C5}" type="sibTrans" cxnId="{2A051EA8-C045-47D9-BA7D-0C93EBA5F537}">
      <dgm:prSet/>
      <dgm:spPr/>
      <dgm:t>
        <a:bodyPr/>
        <a:lstStyle/>
        <a:p>
          <a:endParaRPr lang="zh-CN" altLang="en-US">
            <a:latin typeface="微软雅黑" panose="020B0503020204020204" pitchFamily="34" charset="-122"/>
            <a:ea typeface="微软雅黑" panose="020B0503020204020204" pitchFamily="34" charset="-122"/>
          </a:endParaRPr>
        </a:p>
      </dgm:t>
    </dgm:pt>
    <dgm:pt modelId="{434F73D8-E349-4033-B7C0-C928C2E572E4}" type="pres">
      <dgm:prSet presAssocID="{7CECE7A7-1E40-42A6-9B9E-7B8B437C4669}" presName="linear" presStyleCnt="0">
        <dgm:presLayoutVars>
          <dgm:animLvl val="lvl"/>
          <dgm:resizeHandles val="exact"/>
        </dgm:presLayoutVars>
      </dgm:prSet>
      <dgm:spPr/>
      <dgm:t>
        <a:bodyPr/>
        <a:lstStyle/>
        <a:p>
          <a:endParaRPr lang="zh-CN" altLang="en-US"/>
        </a:p>
      </dgm:t>
    </dgm:pt>
    <dgm:pt modelId="{7723FC87-77F4-4F6E-892D-84DD3EFDA415}" type="pres">
      <dgm:prSet presAssocID="{381358AC-762E-4636-8E08-183F35641E19}" presName="parentText" presStyleLbl="node1" presStyleIdx="0" presStyleCnt="2" custLinFactY="-9323" custLinFactNeighborY="-100000">
        <dgm:presLayoutVars>
          <dgm:chMax val="0"/>
          <dgm:bulletEnabled val="1"/>
        </dgm:presLayoutVars>
      </dgm:prSet>
      <dgm:spPr/>
      <dgm:t>
        <a:bodyPr/>
        <a:lstStyle/>
        <a:p>
          <a:endParaRPr lang="zh-CN" altLang="en-US"/>
        </a:p>
      </dgm:t>
    </dgm:pt>
    <dgm:pt modelId="{462A2579-F636-485B-A9D4-119FBD2FE156}" type="pres">
      <dgm:prSet presAssocID="{D602F32D-A0BA-4E94-B211-7E374EBD066A}" presName="spacer" presStyleCnt="0"/>
      <dgm:spPr/>
    </dgm:pt>
    <dgm:pt modelId="{982A0FCD-95DB-4494-855E-EECDF01D343D}" type="pres">
      <dgm:prSet presAssocID="{E5925E23-FA7F-4816-A165-E5287BD3DD01}" presName="parentText" presStyleLbl="node1" presStyleIdx="1" presStyleCnt="2" custLinFactNeighborY="19029">
        <dgm:presLayoutVars>
          <dgm:chMax val="0"/>
          <dgm:bulletEnabled val="1"/>
        </dgm:presLayoutVars>
      </dgm:prSet>
      <dgm:spPr/>
      <dgm:t>
        <a:bodyPr/>
        <a:lstStyle/>
        <a:p>
          <a:endParaRPr lang="zh-CN" altLang="en-US"/>
        </a:p>
      </dgm:t>
    </dgm:pt>
  </dgm:ptLst>
  <dgm:cxnLst>
    <dgm:cxn modelId="{42268BC6-34F7-417A-9573-7C7F3E687595}" type="presOf" srcId="{381358AC-762E-4636-8E08-183F35641E19}" destId="{7723FC87-77F4-4F6E-892D-84DD3EFDA415}" srcOrd="0" destOrd="0" presId="urn:microsoft.com/office/officeart/2005/8/layout/vList2"/>
    <dgm:cxn modelId="{6CF027CC-0B73-4520-8060-A4970266E9F9}" srcId="{7CECE7A7-1E40-42A6-9B9E-7B8B437C4669}" destId="{381358AC-762E-4636-8E08-183F35641E19}" srcOrd="0" destOrd="0" parTransId="{93A52FBA-ED72-430A-B42A-209C9798FFCB}" sibTransId="{D602F32D-A0BA-4E94-B211-7E374EBD066A}"/>
    <dgm:cxn modelId="{2A051EA8-C045-47D9-BA7D-0C93EBA5F537}" srcId="{7CECE7A7-1E40-42A6-9B9E-7B8B437C4669}" destId="{E5925E23-FA7F-4816-A165-E5287BD3DD01}" srcOrd="1" destOrd="0" parTransId="{541DDE8A-C0B1-49BE-BF19-9E07BF2A8048}" sibTransId="{76DB9584-C27F-48B2-ABB7-AE12609848C5}"/>
    <dgm:cxn modelId="{E45A2CB8-8090-48A8-BF55-16ADF767891C}" type="presOf" srcId="{7CECE7A7-1E40-42A6-9B9E-7B8B437C4669}" destId="{434F73D8-E349-4033-B7C0-C928C2E572E4}" srcOrd="0" destOrd="0" presId="urn:microsoft.com/office/officeart/2005/8/layout/vList2"/>
    <dgm:cxn modelId="{F11B880E-ECDC-4411-A775-077FD5AD724F}" type="presOf" srcId="{E5925E23-FA7F-4816-A165-E5287BD3DD01}" destId="{982A0FCD-95DB-4494-855E-EECDF01D343D}" srcOrd="0" destOrd="0" presId="urn:microsoft.com/office/officeart/2005/8/layout/vList2"/>
    <dgm:cxn modelId="{8A36E44A-6973-4D17-90C5-322B0AA70B44}" type="presParOf" srcId="{434F73D8-E349-4033-B7C0-C928C2E572E4}" destId="{7723FC87-77F4-4F6E-892D-84DD3EFDA415}" srcOrd="0" destOrd="0" presId="urn:microsoft.com/office/officeart/2005/8/layout/vList2"/>
    <dgm:cxn modelId="{D7EA83BD-ACE2-4E77-81BB-85152675219D}" type="presParOf" srcId="{434F73D8-E349-4033-B7C0-C928C2E572E4}" destId="{462A2579-F636-485B-A9D4-119FBD2FE156}" srcOrd="1" destOrd="0" presId="urn:microsoft.com/office/officeart/2005/8/layout/vList2"/>
    <dgm:cxn modelId="{0B81F502-56E5-4A41-AA60-30E40C66656B}" type="presParOf" srcId="{434F73D8-E349-4033-B7C0-C928C2E572E4}" destId="{982A0FCD-95DB-4494-855E-EECDF01D343D}" srcOrd="2"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B9F8B0D-78D9-412C-BFAB-91FC1121CC1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4A8AEC0E-62CE-47C0-A1B0-0AEDCFC73B24}">
      <dgm:prSet custT="1"/>
      <dgm:spPr>
        <a:solidFill>
          <a:srgbClr val="C00000"/>
        </a:solidFill>
      </dgm:spPr>
      <dgm:t>
        <a:bodyPr/>
        <a:lstStyle/>
        <a:p>
          <a:r>
            <a:rPr lang="zh-CN" altLang="en-US" sz="2400" b="1" dirty="0">
              <a:solidFill>
                <a:srgbClr val="FFFF00"/>
              </a:solidFill>
              <a:latin typeface="微软雅黑" panose="020B0503020204020204" pitchFamily="34" charset="-122"/>
              <a:ea typeface="微软雅黑" panose="020B0503020204020204" pitchFamily="34" charset="-122"/>
            </a:rPr>
            <a:t>必</a:t>
          </a:r>
          <a:r>
            <a:rPr lang="zh-CN" altLang="en-US" sz="2400" b="1" dirty="0" smtClean="0">
              <a:solidFill>
                <a:srgbClr val="FFFF00"/>
              </a:solidFill>
              <a:latin typeface="微软雅黑" panose="020B0503020204020204" pitchFamily="34" charset="-122"/>
              <a:ea typeface="微软雅黑" panose="020B0503020204020204" pitchFamily="34" charset="-122"/>
            </a:rPr>
            <a:t>须 </a:t>
          </a:r>
          <a:r>
            <a:rPr lang="zh-CN" altLang="en-US" sz="2000" b="1" dirty="0" smtClean="0">
              <a:latin typeface="微软雅黑" panose="020B0503020204020204" pitchFamily="34" charset="-122"/>
              <a:ea typeface="微软雅黑" panose="020B0503020204020204" pitchFamily="34" charset="-122"/>
            </a:rPr>
            <a:t>把</a:t>
          </a:r>
          <a:r>
            <a:rPr lang="zh-CN" altLang="en-US" sz="2000" b="1" dirty="0">
              <a:latin typeface="微软雅黑" panose="020B0503020204020204" pitchFamily="34" charset="-122"/>
              <a:ea typeface="微软雅黑" panose="020B0503020204020204" pitchFamily="34" charset="-122"/>
            </a:rPr>
            <a:t>人民对美好生活的向往作为我们的奋斗目标，既解决实际问题又解决思想问题，更好强信心、聚民心、暖人心、筑同心</a:t>
          </a:r>
          <a:r>
            <a:rPr lang="zh-CN" altLang="en-US" sz="24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dgm:t>
    </dgm:pt>
    <dgm:pt modelId="{DE213434-40A5-45B5-94D5-70F7A73DE29A}" type="parTrans" cxnId="{93C3A728-B744-4C61-9EA5-0CF3F809FA40}">
      <dgm:prSet/>
      <dgm:spPr/>
      <dgm:t>
        <a:bodyPr/>
        <a:lstStyle/>
        <a:p>
          <a:endParaRPr lang="zh-CN" altLang="en-US">
            <a:latin typeface="微软雅黑" panose="020B0503020204020204" pitchFamily="34" charset="-122"/>
            <a:ea typeface="微软雅黑" panose="020B0503020204020204" pitchFamily="34" charset="-122"/>
          </a:endParaRPr>
        </a:p>
      </dgm:t>
    </dgm:pt>
    <dgm:pt modelId="{C6315989-8313-4CDB-81E4-BE813987E098}" type="sibTrans" cxnId="{93C3A728-B744-4C61-9EA5-0CF3F809FA40}">
      <dgm:prSet/>
      <dgm:spPr/>
      <dgm:t>
        <a:bodyPr/>
        <a:lstStyle/>
        <a:p>
          <a:endParaRPr lang="zh-CN" altLang="en-US">
            <a:latin typeface="微软雅黑" panose="020B0503020204020204" pitchFamily="34" charset="-122"/>
            <a:ea typeface="微软雅黑" panose="020B0503020204020204" pitchFamily="34" charset="-122"/>
          </a:endParaRPr>
        </a:p>
      </dgm:t>
    </dgm:pt>
    <dgm:pt modelId="{C0A7A367-DB13-48CB-8F30-B54B8FE311EA}">
      <dgm:prSet custT="1"/>
      <dgm:spPr>
        <a:solidFill>
          <a:srgbClr val="C00000"/>
        </a:solidFill>
      </dgm:spPr>
      <dgm:t>
        <a:bodyPr/>
        <a:lstStyle/>
        <a:p>
          <a:r>
            <a:rPr lang="zh-CN" altLang="en-US" sz="2800" b="1" dirty="0">
              <a:solidFill>
                <a:srgbClr val="FFFF00"/>
              </a:solidFill>
              <a:latin typeface="微软雅黑" panose="020B0503020204020204" pitchFamily="34" charset="-122"/>
              <a:ea typeface="微软雅黑" panose="020B0503020204020204" pitchFamily="34" charset="-122"/>
            </a:rPr>
            <a:t>必</a:t>
          </a:r>
          <a:r>
            <a:rPr lang="zh-CN" altLang="en-US" sz="2800" b="1" dirty="0" smtClean="0">
              <a:solidFill>
                <a:srgbClr val="FFFF00"/>
              </a:solidFill>
              <a:latin typeface="微软雅黑" panose="020B0503020204020204" pitchFamily="34" charset="-122"/>
              <a:ea typeface="微软雅黑" panose="020B0503020204020204" pitchFamily="34" charset="-122"/>
            </a:rPr>
            <a:t>须 </a:t>
          </a:r>
          <a:r>
            <a:rPr lang="zh-CN" altLang="en-US" sz="2400" b="1" dirty="0" smtClean="0">
              <a:latin typeface="微软雅黑" panose="020B0503020204020204" pitchFamily="34" charset="-122"/>
              <a:ea typeface="微软雅黑" panose="020B0503020204020204" pitchFamily="34" charset="-122"/>
            </a:rPr>
            <a:t>既</a:t>
          </a:r>
          <a:r>
            <a:rPr lang="zh-CN" altLang="en-US" sz="2400" b="1" dirty="0">
              <a:latin typeface="微软雅黑" panose="020B0503020204020204" pitchFamily="34" charset="-122"/>
              <a:ea typeface="微软雅黑" panose="020B0503020204020204" pitchFamily="34" charset="-122"/>
            </a:rPr>
            <a:t>积极主动阐释好中国道路、中国特色，又有效维护我国政治安全和文化安全。</a:t>
          </a:r>
        </a:p>
      </dgm:t>
    </dgm:pt>
    <dgm:pt modelId="{21630517-9F3C-46F0-82B6-B62CD5245D2A}" type="parTrans" cxnId="{C168C82C-3955-436F-8DA3-F3CCF32E5810}">
      <dgm:prSet/>
      <dgm:spPr/>
      <dgm:t>
        <a:bodyPr/>
        <a:lstStyle/>
        <a:p>
          <a:endParaRPr lang="zh-CN" altLang="en-US">
            <a:latin typeface="微软雅黑" panose="020B0503020204020204" pitchFamily="34" charset="-122"/>
            <a:ea typeface="微软雅黑" panose="020B0503020204020204" pitchFamily="34" charset="-122"/>
          </a:endParaRPr>
        </a:p>
      </dgm:t>
    </dgm:pt>
    <dgm:pt modelId="{FB202A2F-D1CF-482D-B402-00080BBD2DF0}" type="sibTrans" cxnId="{C168C82C-3955-436F-8DA3-F3CCF32E5810}">
      <dgm:prSet/>
      <dgm:spPr/>
      <dgm:t>
        <a:bodyPr/>
        <a:lstStyle/>
        <a:p>
          <a:endParaRPr lang="zh-CN" altLang="en-US">
            <a:latin typeface="微软雅黑" panose="020B0503020204020204" pitchFamily="34" charset="-122"/>
            <a:ea typeface="微软雅黑" panose="020B0503020204020204" pitchFamily="34" charset="-122"/>
          </a:endParaRPr>
        </a:p>
      </dgm:t>
    </dgm:pt>
    <dgm:pt modelId="{0E077175-00D0-4A9B-9A57-3DD045943841}">
      <dgm:prSet custT="1"/>
      <dgm:spPr>
        <a:solidFill>
          <a:srgbClr val="C00000"/>
        </a:solidFill>
      </dgm:spPr>
      <dgm:t>
        <a:bodyPr/>
        <a:lstStyle/>
        <a:p>
          <a:r>
            <a:rPr lang="zh-CN" altLang="en-US" sz="2800" b="1" dirty="0">
              <a:solidFill>
                <a:srgbClr val="FFFF00"/>
              </a:solidFill>
              <a:latin typeface="微软雅黑" panose="020B0503020204020204" pitchFamily="34" charset="-122"/>
              <a:ea typeface="微软雅黑" panose="020B0503020204020204" pitchFamily="34" charset="-122"/>
            </a:rPr>
            <a:t>必</a:t>
          </a:r>
          <a:r>
            <a:rPr lang="zh-CN" altLang="en-US" sz="2800" b="1" dirty="0" smtClean="0">
              <a:solidFill>
                <a:srgbClr val="FFFF00"/>
              </a:solidFill>
              <a:latin typeface="微软雅黑" panose="020B0503020204020204" pitchFamily="34" charset="-122"/>
              <a:ea typeface="微软雅黑" panose="020B0503020204020204" pitchFamily="34" charset="-122"/>
            </a:rPr>
            <a:t>须 </a:t>
          </a:r>
          <a:r>
            <a:rPr lang="zh-CN" altLang="en-US" sz="2400" b="1" dirty="0" smtClean="0">
              <a:latin typeface="微软雅黑" panose="020B0503020204020204" pitchFamily="34" charset="-122"/>
              <a:ea typeface="微软雅黑" panose="020B0503020204020204" pitchFamily="34" charset="-122"/>
            </a:rPr>
            <a:t>坚</a:t>
          </a:r>
          <a:r>
            <a:rPr lang="zh-CN" altLang="en-US" sz="2400" b="1" dirty="0">
              <a:latin typeface="微软雅黑" panose="020B0503020204020204" pitchFamily="34" charset="-122"/>
              <a:ea typeface="微软雅黑" panose="020B0503020204020204" pitchFamily="34" charset="-122"/>
            </a:rPr>
            <a:t>持以立为本、立破并举，不断增强社会主义意识形态的凝聚力和引领力。</a:t>
          </a:r>
          <a:endParaRPr lang="zh-CN" altLang="en-US" sz="2000" b="1" dirty="0">
            <a:latin typeface="微软雅黑" panose="020B0503020204020204" pitchFamily="34" charset="-122"/>
            <a:ea typeface="微软雅黑" panose="020B0503020204020204" pitchFamily="34" charset="-122"/>
          </a:endParaRPr>
        </a:p>
      </dgm:t>
    </dgm:pt>
    <dgm:pt modelId="{82820957-B58B-43E3-BFA1-4495905228DC}" type="parTrans" cxnId="{F7DD5AEA-DC21-4F86-9314-58D4C695956B}">
      <dgm:prSet/>
      <dgm:spPr/>
      <dgm:t>
        <a:bodyPr/>
        <a:lstStyle/>
        <a:p>
          <a:endParaRPr lang="zh-CN" altLang="en-US">
            <a:latin typeface="微软雅黑" panose="020B0503020204020204" pitchFamily="34" charset="-122"/>
            <a:ea typeface="微软雅黑" panose="020B0503020204020204" pitchFamily="34" charset="-122"/>
          </a:endParaRPr>
        </a:p>
      </dgm:t>
    </dgm:pt>
    <dgm:pt modelId="{205BFEFE-B571-43CB-8C3C-FD22FC9E3421}" type="sibTrans" cxnId="{F7DD5AEA-DC21-4F86-9314-58D4C695956B}">
      <dgm:prSet/>
      <dgm:spPr/>
      <dgm:t>
        <a:bodyPr/>
        <a:lstStyle/>
        <a:p>
          <a:endParaRPr lang="zh-CN" altLang="en-US">
            <a:latin typeface="微软雅黑" panose="020B0503020204020204" pitchFamily="34" charset="-122"/>
            <a:ea typeface="微软雅黑" panose="020B0503020204020204" pitchFamily="34" charset="-122"/>
          </a:endParaRPr>
        </a:p>
      </dgm:t>
    </dgm:pt>
    <dgm:pt modelId="{75286F59-B95D-4F61-88FF-E7C96380154D}">
      <dgm:prSet custT="1"/>
      <dgm:spPr>
        <a:solidFill>
          <a:srgbClr val="C00000"/>
        </a:solidFill>
      </dgm:spPr>
      <dgm:t>
        <a:bodyPr/>
        <a:lstStyle/>
        <a:p>
          <a:r>
            <a:rPr lang="zh-CN" altLang="en-US" sz="2800" b="1" dirty="0">
              <a:solidFill>
                <a:srgbClr val="FFFF00"/>
              </a:solidFill>
              <a:latin typeface="微软雅黑" panose="020B0503020204020204" pitchFamily="34" charset="-122"/>
              <a:ea typeface="微软雅黑" panose="020B0503020204020204" pitchFamily="34" charset="-122"/>
            </a:rPr>
            <a:t>必</a:t>
          </a:r>
          <a:r>
            <a:rPr lang="zh-CN" altLang="en-US" sz="2800" b="1" dirty="0" smtClean="0">
              <a:solidFill>
                <a:srgbClr val="FFFF00"/>
              </a:solidFill>
              <a:latin typeface="微软雅黑" panose="020B0503020204020204" pitchFamily="34" charset="-122"/>
              <a:ea typeface="微软雅黑" panose="020B0503020204020204" pitchFamily="34" charset="-122"/>
            </a:rPr>
            <a:t>须 </a:t>
          </a:r>
          <a:r>
            <a:rPr lang="zh-CN" altLang="en-US" sz="2400" b="1" dirty="0" smtClean="0">
              <a:latin typeface="微软雅黑" panose="020B0503020204020204" pitchFamily="34" charset="-122"/>
              <a:ea typeface="微软雅黑" panose="020B0503020204020204" pitchFamily="34" charset="-122"/>
            </a:rPr>
            <a:t>科</a:t>
          </a:r>
          <a:r>
            <a:rPr lang="zh-CN" altLang="en-US" sz="2400" b="1" dirty="0">
              <a:latin typeface="微软雅黑" panose="020B0503020204020204" pitchFamily="34" charset="-122"/>
              <a:ea typeface="微软雅黑" panose="020B0503020204020204" pitchFamily="34" charset="-122"/>
            </a:rPr>
            <a:t>学认识网络传播规律，提高用网治网水平，使互联网这个最大变量变成事业发展的最大增量。</a:t>
          </a:r>
          <a:endParaRPr lang="zh-CN" altLang="en-US" sz="2000" b="1" dirty="0">
            <a:latin typeface="微软雅黑" panose="020B0503020204020204" pitchFamily="34" charset="-122"/>
            <a:ea typeface="微软雅黑" panose="020B0503020204020204" pitchFamily="34" charset="-122"/>
          </a:endParaRPr>
        </a:p>
      </dgm:t>
    </dgm:pt>
    <dgm:pt modelId="{8059A2AF-AEE8-4493-ACB4-ED20779509CC}" type="parTrans" cxnId="{71E0868D-C6C4-4FBF-9889-A5A14401BCEE}">
      <dgm:prSet/>
      <dgm:spPr/>
      <dgm:t>
        <a:bodyPr/>
        <a:lstStyle/>
        <a:p>
          <a:endParaRPr lang="zh-CN" altLang="en-US">
            <a:latin typeface="微软雅黑" panose="020B0503020204020204" pitchFamily="34" charset="-122"/>
            <a:ea typeface="微软雅黑" panose="020B0503020204020204" pitchFamily="34" charset="-122"/>
          </a:endParaRPr>
        </a:p>
      </dgm:t>
    </dgm:pt>
    <dgm:pt modelId="{78AC4220-7D50-4354-8B30-12AB835B9FDE}" type="sibTrans" cxnId="{71E0868D-C6C4-4FBF-9889-A5A14401BCEE}">
      <dgm:prSet/>
      <dgm:spPr/>
      <dgm:t>
        <a:bodyPr/>
        <a:lstStyle/>
        <a:p>
          <a:endParaRPr lang="zh-CN" altLang="en-US">
            <a:latin typeface="微软雅黑" panose="020B0503020204020204" pitchFamily="34" charset="-122"/>
            <a:ea typeface="微软雅黑" panose="020B0503020204020204" pitchFamily="34" charset="-122"/>
          </a:endParaRPr>
        </a:p>
      </dgm:t>
    </dgm:pt>
    <dgm:pt modelId="{5053C892-FFD9-43EB-ACFB-A36218F4E23C}" type="pres">
      <dgm:prSet presAssocID="{9B9F8B0D-78D9-412C-BFAB-91FC1121CC1F}" presName="linear" presStyleCnt="0">
        <dgm:presLayoutVars>
          <dgm:animLvl val="lvl"/>
          <dgm:resizeHandles val="exact"/>
        </dgm:presLayoutVars>
      </dgm:prSet>
      <dgm:spPr/>
      <dgm:t>
        <a:bodyPr/>
        <a:lstStyle/>
        <a:p>
          <a:endParaRPr lang="zh-CN" altLang="en-US"/>
        </a:p>
      </dgm:t>
    </dgm:pt>
    <dgm:pt modelId="{AAD0D7B2-6B26-4939-8141-8DBA87A28547}" type="pres">
      <dgm:prSet presAssocID="{4A8AEC0E-62CE-47C0-A1B0-0AEDCFC73B24}" presName="parentText" presStyleLbl="node1" presStyleIdx="0" presStyleCnt="4">
        <dgm:presLayoutVars>
          <dgm:chMax val="0"/>
          <dgm:bulletEnabled val="1"/>
        </dgm:presLayoutVars>
      </dgm:prSet>
      <dgm:spPr/>
      <dgm:t>
        <a:bodyPr/>
        <a:lstStyle/>
        <a:p>
          <a:endParaRPr lang="zh-CN" altLang="en-US"/>
        </a:p>
      </dgm:t>
    </dgm:pt>
    <dgm:pt modelId="{177417B7-57AB-4B08-8FBC-DBB2EC346217}" type="pres">
      <dgm:prSet presAssocID="{C6315989-8313-4CDB-81E4-BE813987E098}" presName="spacer" presStyleCnt="0"/>
      <dgm:spPr/>
    </dgm:pt>
    <dgm:pt modelId="{6E192030-73CE-41F7-A19E-4F2513FF5B4E}" type="pres">
      <dgm:prSet presAssocID="{C0A7A367-DB13-48CB-8F30-B54B8FE311EA}" presName="parentText" presStyleLbl="node1" presStyleIdx="1" presStyleCnt="4">
        <dgm:presLayoutVars>
          <dgm:chMax val="0"/>
          <dgm:bulletEnabled val="1"/>
        </dgm:presLayoutVars>
      </dgm:prSet>
      <dgm:spPr/>
      <dgm:t>
        <a:bodyPr/>
        <a:lstStyle/>
        <a:p>
          <a:endParaRPr lang="zh-CN" altLang="en-US"/>
        </a:p>
      </dgm:t>
    </dgm:pt>
    <dgm:pt modelId="{6F4E7BA5-F7E5-4B0D-824A-573B5F90BC1A}" type="pres">
      <dgm:prSet presAssocID="{FB202A2F-D1CF-482D-B402-00080BBD2DF0}" presName="spacer" presStyleCnt="0"/>
      <dgm:spPr/>
    </dgm:pt>
    <dgm:pt modelId="{C585F1EE-F1D9-4BFC-990B-4515000C0F7A}" type="pres">
      <dgm:prSet presAssocID="{0E077175-00D0-4A9B-9A57-3DD045943841}" presName="parentText" presStyleLbl="node1" presStyleIdx="2" presStyleCnt="4">
        <dgm:presLayoutVars>
          <dgm:chMax val="0"/>
          <dgm:bulletEnabled val="1"/>
        </dgm:presLayoutVars>
      </dgm:prSet>
      <dgm:spPr/>
      <dgm:t>
        <a:bodyPr/>
        <a:lstStyle/>
        <a:p>
          <a:endParaRPr lang="zh-CN" altLang="en-US"/>
        </a:p>
      </dgm:t>
    </dgm:pt>
    <dgm:pt modelId="{C848F58D-2C88-4AE1-A496-2BA83C1803D5}" type="pres">
      <dgm:prSet presAssocID="{205BFEFE-B571-43CB-8C3C-FD22FC9E3421}" presName="spacer" presStyleCnt="0"/>
      <dgm:spPr/>
    </dgm:pt>
    <dgm:pt modelId="{856F3CE9-EF2C-48A2-A373-18AAC6D24058}" type="pres">
      <dgm:prSet presAssocID="{75286F59-B95D-4F61-88FF-E7C96380154D}" presName="parentText" presStyleLbl="node1" presStyleIdx="3" presStyleCnt="4">
        <dgm:presLayoutVars>
          <dgm:chMax val="0"/>
          <dgm:bulletEnabled val="1"/>
        </dgm:presLayoutVars>
      </dgm:prSet>
      <dgm:spPr/>
      <dgm:t>
        <a:bodyPr/>
        <a:lstStyle/>
        <a:p>
          <a:endParaRPr lang="zh-CN" altLang="en-US"/>
        </a:p>
      </dgm:t>
    </dgm:pt>
  </dgm:ptLst>
  <dgm:cxnLst>
    <dgm:cxn modelId="{610AF6BC-C2D3-4D38-8BB3-ADDAC0BB40FF}" type="presOf" srcId="{C0A7A367-DB13-48CB-8F30-B54B8FE311EA}" destId="{6E192030-73CE-41F7-A19E-4F2513FF5B4E}" srcOrd="0" destOrd="0" presId="urn:microsoft.com/office/officeart/2005/8/layout/vList2"/>
    <dgm:cxn modelId="{C168C82C-3955-436F-8DA3-F3CCF32E5810}" srcId="{9B9F8B0D-78D9-412C-BFAB-91FC1121CC1F}" destId="{C0A7A367-DB13-48CB-8F30-B54B8FE311EA}" srcOrd="1" destOrd="0" parTransId="{21630517-9F3C-46F0-82B6-B62CD5245D2A}" sibTransId="{FB202A2F-D1CF-482D-B402-00080BBD2DF0}"/>
    <dgm:cxn modelId="{F7DD5AEA-DC21-4F86-9314-58D4C695956B}" srcId="{9B9F8B0D-78D9-412C-BFAB-91FC1121CC1F}" destId="{0E077175-00D0-4A9B-9A57-3DD045943841}" srcOrd="2" destOrd="0" parTransId="{82820957-B58B-43E3-BFA1-4495905228DC}" sibTransId="{205BFEFE-B571-43CB-8C3C-FD22FC9E3421}"/>
    <dgm:cxn modelId="{4BFBD9CA-01B7-45EA-A1E4-1CB8CEF3BD43}" type="presOf" srcId="{0E077175-00D0-4A9B-9A57-3DD045943841}" destId="{C585F1EE-F1D9-4BFC-990B-4515000C0F7A}" srcOrd="0" destOrd="0" presId="urn:microsoft.com/office/officeart/2005/8/layout/vList2"/>
    <dgm:cxn modelId="{93C3A728-B744-4C61-9EA5-0CF3F809FA40}" srcId="{9B9F8B0D-78D9-412C-BFAB-91FC1121CC1F}" destId="{4A8AEC0E-62CE-47C0-A1B0-0AEDCFC73B24}" srcOrd="0" destOrd="0" parTransId="{DE213434-40A5-45B5-94D5-70F7A73DE29A}" sibTransId="{C6315989-8313-4CDB-81E4-BE813987E098}"/>
    <dgm:cxn modelId="{32B4FB6F-1863-4ED4-9F57-F63E7AF5F004}" type="presOf" srcId="{4A8AEC0E-62CE-47C0-A1B0-0AEDCFC73B24}" destId="{AAD0D7B2-6B26-4939-8141-8DBA87A28547}" srcOrd="0" destOrd="0" presId="urn:microsoft.com/office/officeart/2005/8/layout/vList2"/>
    <dgm:cxn modelId="{978C0F9C-31A4-4152-87F1-BD9FD50A304C}" type="presOf" srcId="{75286F59-B95D-4F61-88FF-E7C96380154D}" destId="{856F3CE9-EF2C-48A2-A373-18AAC6D24058}" srcOrd="0" destOrd="0" presId="urn:microsoft.com/office/officeart/2005/8/layout/vList2"/>
    <dgm:cxn modelId="{71E0868D-C6C4-4FBF-9889-A5A14401BCEE}" srcId="{9B9F8B0D-78D9-412C-BFAB-91FC1121CC1F}" destId="{75286F59-B95D-4F61-88FF-E7C96380154D}" srcOrd="3" destOrd="0" parTransId="{8059A2AF-AEE8-4493-ACB4-ED20779509CC}" sibTransId="{78AC4220-7D50-4354-8B30-12AB835B9FDE}"/>
    <dgm:cxn modelId="{FCC4F4F3-E810-4F1A-9E0F-27279C4C4923}" type="presOf" srcId="{9B9F8B0D-78D9-412C-BFAB-91FC1121CC1F}" destId="{5053C892-FFD9-43EB-ACFB-A36218F4E23C}" srcOrd="0" destOrd="0" presId="urn:microsoft.com/office/officeart/2005/8/layout/vList2"/>
    <dgm:cxn modelId="{4EB92325-603F-4306-8835-79ABAA23D17D}" type="presParOf" srcId="{5053C892-FFD9-43EB-ACFB-A36218F4E23C}" destId="{AAD0D7B2-6B26-4939-8141-8DBA87A28547}" srcOrd="0" destOrd="0" presId="urn:microsoft.com/office/officeart/2005/8/layout/vList2"/>
    <dgm:cxn modelId="{024F1166-D01A-4A7A-938A-558DED2B8A58}" type="presParOf" srcId="{5053C892-FFD9-43EB-ACFB-A36218F4E23C}" destId="{177417B7-57AB-4B08-8FBC-DBB2EC346217}" srcOrd="1" destOrd="0" presId="urn:microsoft.com/office/officeart/2005/8/layout/vList2"/>
    <dgm:cxn modelId="{A46AAF5F-2CDA-4EEE-BF17-974840C95B6A}" type="presParOf" srcId="{5053C892-FFD9-43EB-ACFB-A36218F4E23C}" destId="{6E192030-73CE-41F7-A19E-4F2513FF5B4E}" srcOrd="2" destOrd="0" presId="urn:microsoft.com/office/officeart/2005/8/layout/vList2"/>
    <dgm:cxn modelId="{67B2FDB9-63EB-403A-AE16-1C249C117F44}" type="presParOf" srcId="{5053C892-FFD9-43EB-ACFB-A36218F4E23C}" destId="{6F4E7BA5-F7E5-4B0D-824A-573B5F90BC1A}" srcOrd="3" destOrd="0" presId="urn:microsoft.com/office/officeart/2005/8/layout/vList2"/>
    <dgm:cxn modelId="{5192D447-F1EB-4510-ACB7-7462656CB143}" type="presParOf" srcId="{5053C892-FFD9-43EB-ACFB-A36218F4E23C}" destId="{C585F1EE-F1D9-4BFC-990B-4515000C0F7A}" srcOrd="4" destOrd="0" presId="urn:microsoft.com/office/officeart/2005/8/layout/vList2"/>
    <dgm:cxn modelId="{6319497C-1B6E-4C7C-981E-DF638A1D9210}" type="presParOf" srcId="{5053C892-FFD9-43EB-ACFB-A36218F4E23C}" destId="{C848F58D-2C88-4AE1-A496-2BA83C1803D5}" srcOrd="5" destOrd="0" presId="urn:microsoft.com/office/officeart/2005/8/layout/vList2"/>
    <dgm:cxn modelId="{F92F36FB-D466-485C-B355-B7B9BFC0728D}" type="presParOf" srcId="{5053C892-FFD9-43EB-ACFB-A36218F4E23C}" destId="{856F3CE9-EF2C-48A2-A373-18AAC6D24058}" srcOrd="6"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E755787-8953-48AB-838A-C45EAC902AD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E65FB980-4A25-4F76-85B9-EC0E7A68CE15}">
      <dgm:prSet custT="1"/>
      <dgm:spPr>
        <a:solidFill>
          <a:srgbClr val="C00000"/>
        </a:solidFill>
      </dgm:spPr>
      <dgm:t>
        <a:bodyPr/>
        <a:lstStyle/>
        <a:p>
          <a:r>
            <a:rPr lang="zh-CN" altLang="en-US" sz="2400" b="1" dirty="0" smtClean="0">
              <a:latin typeface="微软雅黑" panose="020B0503020204020204" pitchFamily="34" charset="-122"/>
              <a:ea typeface="微软雅黑" panose="020B0503020204020204" pitchFamily="34" charset="-122"/>
            </a:rPr>
            <a:t>       要</a:t>
          </a:r>
          <a:r>
            <a:rPr lang="zh-CN" altLang="en-US" sz="2400" b="1" dirty="0">
              <a:latin typeface="微软雅黑" panose="020B0503020204020204" pitchFamily="34" charset="-122"/>
              <a:ea typeface="微软雅黑" panose="020B0503020204020204" pitchFamily="34" charset="-122"/>
            </a:rPr>
            <a:t>引导广大文化文艺工作者深入生活、扎根人民，把提高质量作为文艺作品的生命线，用心用情用功抒写伟大时代，不断推出</a:t>
          </a:r>
          <a:r>
            <a:rPr lang="zh-CN" altLang="en-US" sz="2800" b="1" dirty="0">
              <a:solidFill>
                <a:srgbClr val="FFFF00"/>
              </a:solidFill>
              <a:latin typeface="微软雅黑" panose="020B0503020204020204" pitchFamily="34" charset="-122"/>
              <a:ea typeface="微软雅黑" panose="020B0503020204020204" pitchFamily="34" charset="-122"/>
            </a:rPr>
            <a:t>讴歌党、讴歌祖国、讴歌人民、讴歌英雄</a:t>
          </a:r>
          <a:r>
            <a:rPr lang="zh-CN" altLang="en-US" sz="2400" b="1" dirty="0">
              <a:latin typeface="微软雅黑" panose="020B0503020204020204" pitchFamily="34" charset="-122"/>
              <a:ea typeface="微软雅黑" panose="020B0503020204020204" pitchFamily="34" charset="-122"/>
            </a:rPr>
            <a:t>的精品力作，书写中华民族新史诗。</a:t>
          </a:r>
        </a:p>
      </dgm:t>
    </dgm:pt>
    <dgm:pt modelId="{95D49FE8-4513-43B6-A871-FAA798462FA7}" type="parTrans" cxnId="{4C0CD176-49B7-433F-A032-614F84C6C21F}">
      <dgm:prSet/>
      <dgm:spPr/>
      <dgm:t>
        <a:bodyPr/>
        <a:lstStyle/>
        <a:p>
          <a:endParaRPr lang="zh-CN" altLang="en-US">
            <a:latin typeface="微软雅黑" panose="020B0503020204020204" pitchFamily="34" charset="-122"/>
            <a:ea typeface="微软雅黑" panose="020B0503020204020204" pitchFamily="34" charset="-122"/>
          </a:endParaRPr>
        </a:p>
      </dgm:t>
    </dgm:pt>
    <dgm:pt modelId="{623A2CDE-676B-47C0-AA74-DBFF3E8B4B3E}" type="sibTrans" cxnId="{4C0CD176-49B7-433F-A032-614F84C6C21F}">
      <dgm:prSet/>
      <dgm:spPr/>
      <dgm:t>
        <a:bodyPr/>
        <a:lstStyle/>
        <a:p>
          <a:endParaRPr lang="zh-CN" altLang="en-US">
            <a:latin typeface="微软雅黑" panose="020B0503020204020204" pitchFamily="34" charset="-122"/>
            <a:ea typeface="微软雅黑" panose="020B0503020204020204" pitchFamily="34" charset="-122"/>
          </a:endParaRPr>
        </a:p>
      </dgm:t>
    </dgm:pt>
    <dgm:pt modelId="{35045B6D-A844-41FD-BCF9-F2EBB689AC21}">
      <dgm:prSet custT="1"/>
      <dgm:spPr>
        <a:solidFill>
          <a:srgbClr val="C00000"/>
        </a:solidFill>
      </dgm:spPr>
      <dgm:t>
        <a:bodyPr/>
        <a:lstStyle/>
        <a:p>
          <a:r>
            <a:rPr lang="zh-CN" altLang="en-US" sz="1800" b="1" dirty="0" smtClean="0">
              <a:latin typeface="微软雅黑" panose="020B0503020204020204" pitchFamily="34" charset="-122"/>
              <a:ea typeface="微软雅黑" panose="020B0503020204020204" pitchFamily="34" charset="-122"/>
            </a:rPr>
            <a:t>        要</a:t>
          </a:r>
          <a:r>
            <a:rPr lang="zh-CN" altLang="en-US" sz="1800" b="1" dirty="0">
              <a:latin typeface="微软雅黑" panose="020B0503020204020204" pitchFamily="34" charset="-122"/>
              <a:ea typeface="微软雅黑" panose="020B0503020204020204" pitchFamily="34" charset="-122"/>
            </a:rPr>
            <a:t>坚持把社会效益放在首位，引导文艺工作者树立正确的</a:t>
          </a:r>
          <a:r>
            <a:rPr lang="zh-CN" altLang="en-US" sz="2400" b="1" dirty="0">
              <a:solidFill>
                <a:srgbClr val="FFFF00"/>
              </a:solidFill>
              <a:latin typeface="微软雅黑" panose="020B0503020204020204" pitchFamily="34" charset="-122"/>
              <a:ea typeface="微软雅黑" panose="020B0503020204020204" pitchFamily="34" charset="-122"/>
            </a:rPr>
            <a:t>历史观、民族观、国家观、文化观</a:t>
          </a:r>
          <a:r>
            <a:rPr lang="zh-CN" altLang="en-US" sz="1800" b="1" dirty="0">
              <a:latin typeface="微软雅黑" panose="020B0503020204020204" pitchFamily="34" charset="-122"/>
              <a:ea typeface="微软雅黑" panose="020B0503020204020204" pitchFamily="34" charset="-122"/>
            </a:rPr>
            <a:t>，自觉</a:t>
          </a:r>
          <a:r>
            <a:rPr lang="zh-CN" altLang="en-US" sz="2400" b="1" dirty="0">
              <a:solidFill>
                <a:srgbClr val="FFFF00"/>
              </a:solidFill>
              <a:latin typeface="微软雅黑" panose="020B0503020204020204" pitchFamily="34" charset="-122"/>
              <a:ea typeface="微软雅黑" panose="020B0503020204020204" pitchFamily="34" charset="-122"/>
            </a:rPr>
            <a:t>讲品位、讲格调、讲责任</a:t>
          </a:r>
          <a:r>
            <a:rPr lang="zh-CN" altLang="en-US" sz="1800" b="1" dirty="0">
              <a:latin typeface="微软雅黑" panose="020B0503020204020204" pitchFamily="34" charset="-122"/>
              <a:ea typeface="微软雅黑" panose="020B0503020204020204" pitchFamily="34" charset="-122"/>
            </a:rPr>
            <a:t>，自觉遵守国家法律法规，加强道德品质修养，坚决抵制低俗庸俗媚俗，用健康向上的文艺作品和做人处事陶冶情操、启迪心智、引领风尚。</a:t>
          </a:r>
        </a:p>
      </dgm:t>
    </dgm:pt>
    <dgm:pt modelId="{28D6F5A2-E505-46B6-8E25-C4A7F5A584A1}" type="parTrans" cxnId="{AEA55AAB-1E31-4AFA-8BC8-38BCAD182703}">
      <dgm:prSet/>
      <dgm:spPr/>
      <dgm:t>
        <a:bodyPr/>
        <a:lstStyle/>
        <a:p>
          <a:endParaRPr lang="zh-CN" altLang="en-US">
            <a:latin typeface="微软雅黑" panose="020B0503020204020204" pitchFamily="34" charset="-122"/>
            <a:ea typeface="微软雅黑" panose="020B0503020204020204" pitchFamily="34" charset="-122"/>
          </a:endParaRPr>
        </a:p>
      </dgm:t>
    </dgm:pt>
    <dgm:pt modelId="{5E330E39-9C3A-474A-82D5-B22266048E97}" type="sibTrans" cxnId="{AEA55AAB-1E31-4AFA-8BC8-38BCAD182703}">
      <dgm:prSet/>
      <dgm:spPr/>
      <dgm:t>
        <a:bodyPr/>
        <a:lstStyle/>
        <a:p>
          <a:endParaRPr lang="zh-CN" altLang="en-US">
            <a:latin typeface="微软雅黑" panose="020B0503020204020204" pitchFamily="34" charset="-122"/>
            <a:ea typeface="微软雅黑" panose="020B0503020204020204" pitchFamily="34" charset="-122"/>
          </a:endParaRPr>
        </a:p>
      </dgm:t>
    </dgm:pt>
    <dgm:pt modelId="{95CE50A1-DE3C-4BB5-81FC-7699C9DA6815}" type="pres">
      <dgm:prSet presAssocID="{3E755787-8953-48AB-838A-C45EAC902AD7}" presName="linear" presStyleCnt="0">
        <dgm:presLayoutVars>
          <dgm:animLvl val="lvl"/>
          <dgm:resizeHandles val="exact"/>
        </dgm:presLayoutVars>
      </dgm:prSet>
      <dgm:spPr/>
      <dgm:t>
        <a:bodyPr/>
        <a:lstStyle/>
        <a:p>
          <a:endParaRPr lang="zh-CN" altLang="en-US"/>
        </a:p>
      </dgm:t>
    </dgm:pt>
    <dgm:pt modelId="{B3CB0F8D-68D2-4692-9B68-0ECB1C6B7A1A}" type="pres">
      <dgm:prSet presAssocID="{E65FB980-4A25-4F76-85B9-EC0E7A68CE15}" presName="parentText" presStyleLbl="node1" presStyleIdx="0" presStyleCnt="2" custLinFactNeighborX="332" custLinFactNeighborY="84699">
        <dgm:presLayoutVars>
          <dgm:chMax val="0"/>
          <dgm:bulletEnabled val="1"/>
        </dgm:presLayoutVars>
      </dgm:prSet>
      <dgm:spPr/>
      <dgm:t>
        <a:bodyPr/>
        <a:lstStyle/>
        <a:p>
          <a:endParaRPr lang="zh-CN" altLang="en-US"/>
        </a:p>
      </dgm:t>
    </dgm:pt>
    <dgm:pt modelId="{49D8B609-08C5-4059-A0B9-C2CC3D52AC61}" type="pres">
      <dgm:prSet presAssocID="{623A2CDE-676B-47C0-AA74-DBFF3E8B4B3E}" presName="spacer" presStyleCnt="0"/>
      <dgm:spPr/>
    </dgm:pt>
    <dgm:pt modelId="{C94FDDBB-E8AC-4F64-9D17-40FDE7B121F5}" type="pres">
      <dgm:prSet presAssocID="{35045B6D-A844-41FD-BCF9-F2EBB689AC21}" presName="parentText" presStyleLbl="node1" presStyleIdx="1" presStyleCnt="2" custLinFactY="6125" custLinFactNeighborY="100000">
        <dgm:presLayoutVars>
          <dgm:chMax val="0"/>
          <dgm:bulletEnabled val="1"/>
        </dgm:presLayoutVars>
      </dgm:prSet>
      <dgm:spPr/>
      <dgm:t>
        <a:bodyPr/>
        <a:lstStyle/>
        <a:p>
          <a:endParaRPr lang="zh-CN" altLang="en-US"/>
        </a:p>
      </dgm:t>
    </dgm:pt>
  </dgm:ptLst>
  <dgm:cxnLst>
    <dgm:cxn modelId="{AEA55AAB-1E31-4AFA-8BC8-38BCAD182703}" srcId="{3E755787-8953-48AB-838A-C45EAC902AD7}" destId="{35045B6D-A844-41FD-BCF9-F2EBB689AC21}" srcOrd="1" destOrd="0" parTransId="{28D6F5A2-E505-46B6-8E25-C4A7F5A584A1}" sibTransId="{5E330E39-9C3A-474A-82D5-B22266048E97}"/>
    <dgm:cxn modelId="{7344F879-4948-48CE-BCAA-5BBB3D7186F1}" type="presOf" srcId="{E65FB980-4A25-4F76-85B9-EC0E7A68CE15}" destId="{B3CB0F8D-68D2-4692-9B68-0ECB1C6B7A1A}" srcOrd="0" destOrd="0" presId="urn:microsoft.com/office/officeart/2005/8/layout/vList2"/>
    <dgm:cxn modelId="{4C0CD176-49B7-433F-A032-614F84C6C21F}" srcId="{3E755787-8953-48AB-838A-C45EAC902AD7}" destId="{E65FB980-4A25-4F76-85B9-EC0E7A68CE15}" srcOrd="0" destOrd="0" parTransId="{95D49FE8-4513-43B6-A871-FAA798462FA7}" sibTransId="{623A2CDE-676B-47C0-AA74-DBFF3E8B4B3E}"/>
    <dgm:cxn modelId="{53C5E7EB-EBE0-4E1B-8E9C-0E62CEEC1314}" type="presOf" srcId="{3E755787-8953-48AB-838A-C45EAC902AD7}" destId="{95CE50A1-DE3C-4BB5-81FC-7699C9DA6815}" srcOrd="0" destOrd="0" presId="urn:microsoft.com/office/officeart/2005/8/layout/vList2"/>
    <dgm:cxn modelId="{8916CB00-4855-44C6-B6A6-27EF81482653}" type="presOf" srcId="{35045B6D-A844-41FD-BCF9-F2EBB689AC21}" destId="{C94FDDBB-E8AC-4F64-9D17-40FDE7B121F5}" srcOrd="0" destOrd="0" presId="urn:microsoft.com/office/officeart/2005/8/layout/vList2"/>
    <dgm:cxn modelId="{8993CFBD-5ECC-4834-8FC4-4FE6F9952051}" type="presParOf" srcId="{95CE50A1-DE3C-4BB5-81FC-7699C9DA6815}" destId="{B3CB0F8D-68D2-4692-9B68-0ECB1C6B7A1A}" srcOrd="0" destOrd="0" presId="urn:microsoft.com/office/officeart/2005/8/layout/vList2"/>
    <dgm:cxn modelId="{6E6FE3BE-C9B9-4A95-A7F2-B60539555DDD}" type="presParOf" srcId="{95CE50A1-DE3C-4BB5-81FC-7699C9DA6815}" destId="{49D8B609-08C5-4059-A0B9-C2CC3D52AC61}" srcOrd="1" destOrd="0" presId="urn:microsoft.com/office/officeart/2005/8/layout/vList2"/>
    <dgm:cxn modelId="{525BAAB7-B4F5-4B90-9474-83A1C618A883}" type="presParOf" srcId="{95CE50A1-DE3C-4BB5-81FC-7699C9DA6815}" destId="{C94FDDBB-E8AC-4F64-9D17-40FDE7B121F5}" srcOrd="2"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839E41C-5E9D-4098-989C-2C2304660E4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F2A08B61-9DA0-420B-AAF5-F554BDA63C0D}">
      <dgm:prSet custT="1"/>
      <dgm:spPr>
        <a:solidFill>
          <a:srgbClr val="C00000"/>
        </a:solidFill>
      </dgm:spPr>
      <dgm:t>
        <a:bodyPr/>
        <a:lstStyle/>
        <a:p>
          <a:r>
            <a:rPr lang="zh-CN" altLang="en-US" sz="1900" b="1" dirty="0" smtClean="0">
              <a:latin typeface="微软雅黑" pitchFamily="34" charset="-122"/>
              <a:ea typeface="微软雅黑" pitchFamily="34" charset="-122"/>
            </a:rPr>
            <a:t>       不</a:t>
          </a:r>
          <a:r>
            <a:rPr lang="zh-CN" altLang="en-US" sz="1900" b="1" dirty="0">
              <a:latin typeface="微软雅黑" pitchFamily="34" charset="-122"/>
              <a:ea typeface="微软雅黑" pitchFamily="34" charset="-122"/>
            </a:rPr>
            <a:t>断提升中华文化影响力，把握大势、区分对象、精准施策，主动宣介新时代中国特色社会主义思想，主动讲好中</a:t>
          </a:r>
          <a:r>
            <a:rPr lang="zh-CN" altLang="en-US" sz="2400" b="1" dirty="0">
              <a:solidFill>
                <a:srgbClr val="FFFF00"/>
              </a:solidFill>
              <a:latin typeface="微软雅黑" pitchFamily="34" charset="-122"/>
              <a:ea typeface="微软雅黑" pitchFamily="34" charset="-122"/>
            </a:rPr>
            <a:t>国共产党治国理政的故事、中国人民奋斗圆梦的故事、中国坚持和平发展合作共赢的故事</a:t>
          </a:r>
          <a:r>
            <a:rPr lang="zh-CN" altLang="en-US" sz="1900" b="1" dirty="0">
              <a:latin typeface="微软雅黑" pitchFamily="34" charset="-122"/>
              <a:ea typeface="微软雅黑" pitchFamily="34" charset="-122"/>
            </a:rPr>
            <a:t>，让世界更好了解中国。</a:t>
          </a:r>
        </a:p>
      </dgm:t>
    </dgm:pt>
    <dgm:pt modelId="{ECDF7537-09B2-4442-9DDE-061CEBA1F130}" type="parTrans" cxnId="{E91DEFA4-FABB-41A9-9615-7B94225AB834}">
      <dgm:prSet/>
      <dgm:spPr/>
      <dgm:t>
        <a:bodyPr/>
        <a:lstStyle/>
        <a:p>
          <a:endParaRPr lang="zh-CN" altLang="en-US"/>
        </a:p>
      </dgm:t>
    </dgm:pt>
    <dgm:pt modelId="{7ECE9F8F-F13E-453C-9338-88745D4EAD93}" type="sibTrans" cxnId="{E91DEFA4-FABB-41A9-9615-7B94225AB834}">
      <dgm:prSet/>
      <dgm:spPr/>
      <dgm:t>
        <a:bodyPr/>
        <a:lstStyle/>
        <a:p>
          <a:endParaRPr lang="zh-CN" altLang="en-US"/>
        </a:p>
      </dgm:t>
    </dgm:pt>
    <dgm:pt modelId="{DF99D4C0-A7D6-4502-895A-31B085C7DD15}">
      <dgm:prSet custT="1"/>
      <dgm:spPr>
        <a:solidFill>
          <a:srgbClr val="C00000"/>
        </a:solidFill>
      </dgm:spPr>
      <dgm:t>
        <a:bodyPr/>
        <a:lstStyle/>
        <a:p>
          <a:r>
            <a:rPr lang="zh-CN" altLang="en-US" sz="2400" b="1" dirty="0" smtClean="0">
              <a:latin typeface="微软雅黑" pitchFamily="34" charset="-122"/>
              <a:ea typeface="微软雅黑" pitchFamily="34" charset="-122"/>
            </a:rPr>
            <a:t>       要弘扬新风正气，推进移风易俗，培育</a:t>
          </a:r>
          <a:r>
            <a:rPr lang="zh-CN" altLang="en-US" sz="2400" b="1" dirty="0" smtClean="0">
              <a:solidFill>
                <a:srgbClr val="FFFF00"/>
              </a:solidFill>
              <a:latin typeface="微软雅黑" pitchFamily="34" charset="-122"/>
              <a:ea typeface="微软雅黑" pitchFamily="34" charset="-122"/>
            </a:rPr>
            <a:t>文明乡风、良好家风、淳朴民风</a:t>
          </a:r>
          <a:r>
            <a:rPr lang="zh-CN" altLang="en-US" sz="2400" b="1" dirty="0" smtClean="0">
              <a:latin typeface="微软雅黑" pitchFamily="34" charset="-122"/>
              <a:ea typeface="微软雅黑" pitchFamily="34" charset="-122"/>
            </a:rPr>
            <a:t>，焕发乡村文明新气象。</a:t>
          </a:r>
          <a:endParaRPr lang="zh-CN" altLang="en-US" sz="2400" b="1" dirty="0">
            <a:latin typeface="微软雅黑" pitchFamily="34" charset="-122"/>
            <a:ea typeface="微软雅黑" pitchFamily="34" charset="-122"/>
          </a:endParaRPr>
        </a:p>
      </dgm:t>
    </dgm:pt>
    <dgm:pt modelId="{53C32117-B17A-4144-B822-DBA718A7FB11}" type="parTrans" cxnId="{3EA22ED2-2015-4DCC-BBDB-CFFC88754AE8}">
      <dgm:prSet/>
      <dgm:spPr/>
      <dgm:t>
        <a:bodyPr/>
        <a:lstStyle/>
        <a:p>
          <a:endParaRPr lang="zh-CN" altLang="en-US"/>
        </a:p>
      </dgm:t>
    </dgm:pt>
    <dgm:pt modelId="{0D834289-F6A3-4269-B2DA-C2A3489F8A1D}" type="sibTrans" cxnId="{3EA22ED2-2015-4DCC-BBDB-CFFC88754AE8}">
      <dgm:prSet/>
      <dgm:spPr/>
      <dgm:t>
        <a:bodyPr/>
        <a:lstStyle/>
        <a:p>
          <a:endParaRPr lang="zh-CN" altLang="en-US"/>
        </a:p>
      </dgm:t>
    </dgm:pt>
    <dgm:pt modelId="{194EADF1-C56E-4B5E-983C-EFE0EA023049}" type="pres">
      <dgm:prSet presAssocID="{4839E41C-5E9D-4098-989C-2C2304660E44}" presName="linear" presStyleCnt="0">
        <dgm:presLayoutVars>
          <dgm:animLvl val="lvl"/>
          <dgm:resizeHandles val="exact"/>
        </dgm:presLayoutVars>
      </dgm:prSet>
      <dgm:spPr/>
      <dgm:t>
        <a:bodyPr/>
        <a:lstStyle/>
        <a:p>
          <a:endParaRPr lang="zh-CN" altLang="en-US"/>
        </a:p>
      </dgm:t>
    </dgm:pt>
    <dgm:pt modelId="{83BE0E57-299E-4EF0-A87F-A0B5962F7D5E}" type="pres">
      <dgm:prSet presAssocID="{DF99D4C0-A7D6-4502-895A-31B085C7DD15}" presName="parentText" presStyleLbl="node1" presStyleIdx="0" presStyleCnt="2" custScaleY="80818" custLinFactY="-10382" custLinFactNeighborY="-100000">
        <dgm:presLayoutVars>
          <dgm:chMax val="0"/>
          <dgm:bulletEnabled val="1"/>
        </dgm:presLayoutVars>
      </dgm:prSet>
      <dgm:spPr/>
      <dgm:t>
        <a:bodyPr/>
        <a:lstStyle/>
        <a:p>
          <a:endParaRPr lang="zh-CN" altLang="en-US"/>
        </a:p>
      </dgm:t>
    </dgm:pt>
    <dgm:pt modelId="{083BA1D1-0170-48D8-AF12-59594A824040}" type="pres">
      <dgm:prSet presAssocID="{0D834289-F6A3-4269-B2DA-C2A3489F8A1D}" presName="spacer" presStyleCnt="0"/>
      <dgm:spPr/>
    </dgm:pt>
    <dgm:pt modelId="{7DBFF2DB-961D-4B81-B91E-348771F5327E}" type="pres">
      <dgm:prSet presAssocID="{F2A08B61-9DA0-420B-AAF5-F554BDA63C0D}" presName="parentText" presStyleLbl="node1" presStyleIdx="1" presStyleCnt="2" custScaleY="112219">
        <dgm:presLayoutVars>
          <dgm:chMax val="0"/>
          <dgm:bulletEnabled val="1"/>
        </dgm:presLayoutVars>
      </dgm:prSet>
      <dgm:spPr/>
      <dgm:t>
        <a:bodyPr/>
        <a:lstStyle/>
        <a:p>
          <a:endParaRPr lang="zh-CN" altLang="en-US"/>
        </a:p>
      </dgm:t>
    </dgm:pt>
  </dgm:ptLst>
  <dgm:cxnLst>
    <dgm:cxn modelId="{36D19270-ADA4-4A88-A0AF-61C93C6A3D74}" type="presOf" srcId="{DF99D4C0-A7D6-4502-895A-31B085C7DD15}" destId="{83BE0E57-299E-4EF0-A87F-A0B5962F7D5E}" srcOrd="0" destOrd="0" presId="urn:microsoft.com/office/officeart/2005/8/layout/vList2"/>
    <dgm:cxn modelId="{E91DEFA4-FABB-41A9-9615-7B94225AB834}" srcId="{4839E41C-5E9D-4098-989C-2C2304660E44}" destId="{F2A08B61-9DA0-420B-AAF5-F554BDA63C0D}" srcOrd="1" destOrd="0" parTransId="{ECDF7537-09B2-4442-9DDE-061CEBA1F130}" sibTransId="{7ECE9F8F-F13E-453C-9338-88745D4EAD93}"/>
    <dgm:cxn modelId="{B7EAF24A-EED6-484A-AFA0-7722ABB5E21B}" type="presOf" srcId="{4839E41C-5E9D-4098-989C-2C2304660E44}" destId="{194EADF1-C56E-4B5E-983C-EFE0EA023049}" srcOrd="0" destOrd="0" presId="urn:microsoft.com/office/officeart/2005/8/layout/vList2"/>
    <dgm:cxn modelId="{3EA22ED2-2015-4DCC-BBDB-CFFC88754AE8}" srcId="{4839E41C-5E9D-4098-989C-2C2304660E44}" destId="{DF99D4C0-A7D6-4502-895A-31B085C7DD15}" srcOrd="0" destOrd="0" parTransId="{53C32117-B17A-4144-B822-DBA718A7FB11}" sibTransId="{0D834289-F6A3-4269-B2DA-C2A3489F8A1D}"/>
    <dgm:cxn modelId="{5427CE52-2EDA-4513-9772-C3C4962AABBE}" type="presOf" srcId="{F2A08B61-9DA0-420B-AAF5-F554BDA63C0D}" destId="{7DBFF2DB-961D-4B81-B91E-348771F5327E}" srcOrd="0" destOrd="0" presId="urn:microsoft.com/office/officeart/2005/8/layout/vList2"/>
    <dgm:cxn modelId="{0BF2A534-1D5B-4611-81B2-3A1F36E2118D}" type="presParOf" srcId="{194EADF1-C56E-4B5E-983C-EFE0EA023049}" destId="{83BE0E57-299E-4EF0-A87F-A0B5962F7D5E}" srcOrd="0" destOrd="0" presId="urn:microsoft.com/office/officeart/2005/8/layout/vList2"/>
    <dgm:cxn modelId="{7D1D7943-8372-4FF1-ACFA-AB60EE35BA6D}" type="presParOf" srcId="{194EADF1-C56E-4B5E-983C-EFE0EA023049}" destId="{083BA1D1-0170-48D8-AF12-59594A824040}" srcOrd="1" destOrd="0" presId="urn:microsoft.com/office/officeart/2005/8/layout/vList2"/>
    <dgm:cxn modelId="{10F1CFE3-B59A-4DAD-AF10-9B0BB2A13F49}" type="presParOf" srcId="{194EADF1-C56E-4B5E-983C-EFE0EA023049}" destId="{7DBFF2DB-961D-4B81-B91E-348771F5327E}" srcOrd="2"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424BD5D-0B19-45A4-A49A-D821D59A9992}" type="doc">
      <dgm:prSet loTypeId="urn:microsoft.com/office/officeart/2005/8/layout/vList2#1" loCatId="list" qsTypeId="urn:microsoft.com/office/officeart/2005/8/quickstyle/simple1" qsCatId="simple" csTypeId="urn:microsoft.com/office/officeart/2005/8/colors/colorful3#1" csCatId="accent1" phldr="1"/>
      <dgm:spPr/>
      <dgm:t>
        <a:bodyPr/>
        <a:lstStyle/>
        <a:p>
          <a:endParaRPr lang="zh-CN" altLang="en-US"/>
        </a:p>
      </dgm:t>
    </dgm:pt>
    <dgm:pt modelId="{B6852CD2-EA59-4407-BB16-8B0654B15F55}">
      <dgm:prSet phldr="0" custT="1">
        <dgm:style>
          <a:lnRef idx="2">
            <a:schemeClr val="accent6">
              <a:shade val="50000"/>
            </a:schemeClr>
          </a:lnRef>
          <a:fillRef idx="1">
            <a:schemeClr val="accent6"/>
          </a:fillRef>
          <a:effectRef idx="0">
            <a:schemeClr val="accent6"/>
          </a:effectRef>
          <a:fontRef idx="minor">
            <a:schemeClr val="lt1"/>
          </a:fontRef>
        </dgm:style>
      </dgm:prSet>
      <dgm:spPr>
        <a:solidFill>
          <a:srgbClr val="C00000"/>
        </a:solidFill>
      </dgm:spPr>
      <dgm:t>
        <a:bodyPr vert="horz" wrap="square"/>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a:lnSpc>
              <a:spcPct val="100000"/>
            </a:lnSpc>
            <a:spcBef>
              <a:spcPct val="0"/>
            </a:spcBef>
            <a:spcAft>
              <a:spcPct val="35000"/>
            </a:spcAft>
          </a:pPr>
          <a:r>
            <a:rPr lang="zh-CN" altLang="en-US" sz="2800" b="1" dirty="0" smtClean="0">
              <a:latin typeface="宋体" panose="02010600030101010101" pitchFamily="2" charset="-122"/>
              <a:ea typeface="宋体" panose="02010600030101010101" pitchFamily="2" charset="-122"/>
              <a:cs typeface="宋体" panose="02010600030101010101" pitchFamily="2" charset="-122"/>
            </a:rPr>
            <a:t>准确把握总体要求</a:t>
          </a:r>
          <a:endParaRPr lang="zh-CN" altLang="en-US" sz="2800" b="1" dirty="0"/>
        </a:p>
      </dgm:t>
    </dgm:pt>
    <dgm:pt modelId="{980CBC32-C1B1-45B1-A264-B8134CEDB7E7}" type="parTrans" cxnId="{FD8ED8C3-77A4-4CD0-BFAA-656121D62259}">
      <dgm:prSet/>
      <dgm:spPr/>
      <dgm:t>
        <a:bodyPr/>
        <a:lstStyle/>
        <a:p>
          <a:endParaRPr lang="zh-CN" altLang="en-US" sz="2000"/>
        </a:p>
      </dgm:t>
    </dgm:pt>
    <dgm:pt modelId="{D8FBF3CD-C16C-4BD7-8CEA-FFC03E600B32}" type="sibTrans" cxnId="{FD8ED8C3-77A4-4CD0-BFAA-656121D62259}">
      <dgm:prSet/>
      <dgm:spPr/>
      <dgm:t>
        <a:bodyPr/>
        <a:lstStyle/>
        <a:p>
          <a:endParaRPr lang="zh-CN" altLang="en-US" sz="2000"/>
        </a:p>
      </dgm:t>
    </dgm:pt>
    <dgm:pt modelId="{14BC8DDE-1994-425E-BA30-431FA4D9204F}">
      <dgm:prSet phldr="0" custT="1">
        <dgm:style>
          <a:lnRef idx="2">
            <a:schemeClr val="accent6">
              <a:shade val="50000"/>
            </a:schemeClr>
          </a:lnRef>
          <a:fillRef idx="1">
            <a:schemeClr val="accent6"/>
          </a:fillRef>
          <a:effectRef idx="0">
            <a:schemeClr val="accent6"/>
          </a:effectRef>
          <a:fontRef idx="minor">
            <a:schemeClr val="lt1"/>
          </a:fontRef>
        </dgm:style>
      </dgm:prSet>
      <dgm:spPr>
        <a:solidFill>
          <a:srgbClr val="C00000"/>
        </a:solidFill>
      </dgm:spPr>
      <dgm:t>
        <a:bodyPr vert="horz" wrap="square"/>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a:lnSpc>
              <a:spcPct val="100000"/>
            </a:lnSpc>
            <a:spcBef>
              <a:spcPct val="0"/>
            </a:spcBef>
            <a:spcAft>
              <a:spcPct val="35000"/>
            </a:spcAft>
          </a:pPr>
          <a:r>
            <a:rPr lang="zh-CN" altLang="en-US" sz="2800" b="1" dirty="0" smtClean="0">
              <a:latin typeface="宋体" panose="02010600030101010101" pitchFamily="2" charset="-122"/>
              <a:ea typeface="宋体" panose="02010600030101010101" pitchFamily="2" charset="-122"/>
              <a:cs typeface="宋体" panose="02010600030101010101" pitchFamily="2" charset="-122"/>
            </a:rPr>
            <a:t>准确把握督导要求</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dgm:t>
    </dgm:pt>
    <dgm:pt modelId="{641CD970-7587-466E-8D55-A4BE4688666A}" type="parTrans" cxnId="{4949A5BA-5901-48D7-859A-5C01EA1AB64E}">
      <dgm:prSet/>
      <dgm:spPr/>
      <dgm:t>
        <a:bodyPr/>
        <a:lstStyle/>
        <a:p>
          <a:endParaRPr lang="zh-CN" altLang="en-US" sz="2000"/>
        </a:p>
      </dgm:t>
    </dgm:pt>
    <dgm:pt modelId="{F2FC574F-9051-4AA6-B7B5-2BA4F3F06757}" type="sibTrans" cxnId="{4949A5BA-5901-48D7-859A-5C01EA1AB64E}">
      <dgm:prSet/>
      <dgm:spPr/>
      <dgm:t>
        <a:bodyPr/>
        <a:lstStyle/>
        <a:p>
          <a:endParaRPr lang="zh-CN" altLang="en-US" sz="2000"/>
        </a:p>
      </dgm:t>
    </dgm:pt>
    <dgm:pt modelId="{9A3349E9-B311-4363-9A28-0D05A3E377E8}">
      <dgm:prSet phldr="0" custT="1">
        <dgm:style>
          <a:lnRef idx="2">
            <a:schemeClr val="accent6">
              <a:shade val="50000"/>
            </a:schemeClr>
          </a:lnRef>
          <a:fillRef idx="1">
            <a:schemeClr val="accent6"/>
          </a:fillRef>
          <a:effectRef idx="0">
            <a:schemeClr val="accent6"/>
          </a:effectRef>
          <a:fontRef idx="minor">
            <a:schemeClr val="lt1"/>
          </a:fontRef>
        </dgm:style>
      </dgm:prSet>
      <dgm:spPr>
        <a:solidFill>
          <a:srgbClr val="C00000"/>
        </a:solidFill>
      </dgm:spPr>
      <dgm:t>
        <a:bodyPr vert="horz" wrap="square"/>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a:lnSpc>
              <a:spcPct val="100000"/>
            </a:lnSpc>
            <a:spcBef>
              <a:spcPct val="0"/>
            </a:spcBef>
            <a:spcAft>
              <a:spcPct val="35000"/>
            </a:spcAft>
          </a:pPr>
          <a:r>
            <a:rPr lang="zh-CN" altLang="en-US" sz="2800" b="1" dirty="0" smtClean="0">
              <a:latin typeface="宋体" panose="02010600030101010101" pitchFamily="2" charset="-122"/>
              <a:ea typeface="宋体" panose="02010600030101010101" pitchFamily="2" charset="-122"/>
              <a:cs typeface="宋体" panose="02010600030101010101" pitchFamily="2" charset="-122"/>
            </a:rPr>
            <a:t>准确把握责任追究办法</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dgm:t>
    </dgm:pt>
    <dgm:pt modelId="{405C317A-90EC-47B4-B3DA-2953AF4B4B51}" type="parTrans" cxnId="{1D9F0D61-2433-49E3-849D-8769004BFA2E}">
      <dgm:prSet/>
      <dgm:spPr/>
      <dgm:t>
        <a:bodyPr/>
        <a:lstStyle/>
        <a:p>
          <a:endParaRPr lang="zh-CN" altLang="en-US"/>
        </a:p>
      </dgm:t>
    </dgm:pt>
    <dgm:pt modelId="{1C35FA1D-4161-4555-82D6-ECB30E76CA54}" type="sibTrans" cxnId="{1D9F0D61-2433-49E3-849D-8769004BFA2E}">
      <dgm:prSet/>
      <dgm:spPr/>
      <dgm:t>
        <a:bodyPr/>
        <a:lstStyle/>
        <a:p>
          <a:endParaRPr lang="zh-CN" altLang="en-US"/>
        </a:p>
      </dgm:t>
    </dgm:pt>
    <dgm:pt modelId="{48F7CEDB-D111-4077-A937-43AAD0397EEA}">
      <dgm:prSet phldr="0" custT="1">
        <dgm:style>
          <a:lnRef idx="2">
            <a:schemeClr val="accent6">
              <a:shade val="50000"/>
            </a:schemeClr>
          </a:lnRef>
          <a:fillRef idx="1">
            <a:schemeClr val="accent6"/>
          </a:fillRef>
          <a:effectRef idx="0">
            <a:schemeClr val="accent6"/>
          </a:effectRef>
          <a:fontRef idx="minor">
            <a:schemeClr val="lt1"/>
          </a:fontRef>
        </dgm:style>
      </dgm:prSet>
      <dgm:spPr>
        <a:solidFill>
          <a:srgbClr val="C00000"/>
        </a:solidFill>
      </dgm:spPr>
      <dgm:t>
        <a:bodyPr vert="horz" wrap="square"/>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a:lnSpc>
              <a:spcPct val="100000"/>
            </a:lnSpc>
            <a:spcBef>
              <a:spcPct val="0"/>
            </a:spcBef>
            <a:spcAft>
              <a:spcPct val="35000"/>
            </a:spcAft>
          </a:pPr>
          <a:r>
            <a:rPr lang="zh-CN" altLang="en-US" sz="2800" b="1" dirty="0" smtClean="0">
              <a:latin typeface="宋体" panose="02010600030101010101" pitchFamily="2" charset="-122"/>
              <a:ea typeface="宋体" panose="02010600030101010101" pitchFamily="2" charset="-122"/>
              <a:cs typeface="宋体" panose="02010600030101010101" pitchFamily="2" charset="-122"/>
            </a:rPr>
            <a:t>准确把握程序步骤</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dgm:t>
    </dgm:pt>
    <dgm:pt modelId="{9AB79D1D-4E53-428F-9BE1-D54464EFF0DD}" type="sibTrans" cxnId="{3F119339-61DA-4B75-AF22-F5BA80AE16C6}">
      <dgm:prSet/>
      <dgm:spPr/>
      <dgm:t>
        <a:bodyPr/>
        <a:lstStyle/>
        <a:p>
          <a:endParaRPr lang="zh-CN" altLang="en-US"/>
        </a:p>
      </dgm:t>
    </dgm:pt>
    <dgm:pt modelId="{052D5C36-ECC8-466C-9176-0B3E96146E6A}" type="parTrans" cxnId="{3F119339-61DA-4B75-AF22-F5BA80AE16C6}">
      <dgm:prSet/>
      <dgm:spPr/>
      <dgm:t>
        <a:bodyPr/>
        <a:lstStyle/>
        <a:p>
          <a:endParaRPr lang="zh-CN" altLang="en-US"/>
        </a:p>
      </dgm:t>
    </dgm:pt>
    <dgm:pt modelId="{20116089-7864-4A4B-89DD-475F452B9A4A}">
      <dgm:prSet phldr="0" custT="1">
        <dgm:style>
          <a:lnRef idx="2">
            <a:schemeClr val="accent6">
              <a:shade val="50000"/>
            </a:schemeClr>
          </a:lnRef>
          <a:fillRef idx="1">
            <a:schemeClr val="accent6"/>
          </a:fillRef>
          <a:effectRef idx="0">
            <a:schemeClr val="accent6"/>
          </a:effectRef>
          <a:fontRef idx="minor">
            <a:schemeClr val="lt1"/>
          </a:fontRef>
        </dgm:style>
      </dgm:prSet>
      <dgm:spPr>
        <a:solidFill>
          <a:srgbClr val="C00000"/>
        </a:solidFill>
      </dgm:spPr>
      <dgm:t>
        <a:bodyPr vert="horz" wrap="square"/>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a:lnSpc>
              <a:spcPct val="100000"/>
            </a:lnSpc>
            <a:spcBef>
              <a:spcPct val="0"/>
            </a:spcBef>
            <a:spcAft>
              <a:spcPct val="35000"/>
            </a:spcAft>
          </a:pPr>
          <a:r>
            <a:rPr lang="zh-CN" altLang="en-US" sz="2800" b="1" dirty="0" smtClean="0">
              <a:latin typeface="宋体" panose="02010600030101010101" pitchFamily="2" charset="-122"/>
              <a:ea typeface="宋体" panose="02010600030101010101" pitchFamily="2" charset="-122"/>
              <a:cs typeface="宋体" panose="02010600030101010101" pitchFamily="2" charset="-122"/>
            </a:rPr>
            <a:t>准确把握对照检查内容</a:t>
          </a:r>
          <a:endParaRPr lang="zh-CN" altLang="en-US" sz="2800" b="1" dirty="0"/>
        </a:p>
      </dgm:t>
    </dgm:pt>
    <dgm:pt modelId="{18719DB7-EF4A-4E09-B676-4A7912A70F10}" type="sibTrans" cxnId="{4BC6D709-F5CA-4D79-BAA4-0C90C4EEBC52}">
      <dgm:prSet/>
      <dgm:spPr/>
      <dgm:t>
        <a:bodyPr/>
        <a:lstStyle/>
        <a:p>
          <a:endParaRPr lang="zh-CN" altLang="en-US"/>
        </a:p>
      </dgm:t>
    </dgm:pt>
    <dgm:pt modelId="{71A97E26-1855-47DF-9405-166D2A0B6BCC}" type="parTrans" cxnId="{4BC6D709-F5CA-4D79-BAA4-0C90C4EEBC52}">
      <dgm:prSet/>
      <dgm:spPr/>
      <dgm:t>
        <a:bodyPr/>
        <a:lstStyle/>
        <a:p>
          <a:endParaRPr lang="zh-CN" altLang="en-US"/>
        </a:p>
      </dgm:t>
    </dgm:pt>
    <dgm:pt modelId="{BBC39BD3-F52E-47C5-842B-696D2EFBAA6D}" type="pres">
      <dgm:prSet presAssocID="{0424BD5D-0B19-45A4-A49A-D821D59A9992}" presName="linear" presStyleCnt="0">
        <dgm:presLayoutVars>
          <dgm:animLvl val="lvl"/>
          <dgm:resizeHandles val="exact"/>
        </dgm:presLayoutVars>
      </dgm:prSet>
      <dgm:spPr/>
      <dgm:t>
        <a:bodyPr/>
        <a:lstStyle/>
        <a:p>
          <a:endParaRPr lang="zh-CN" altLang="en-US"/>
        </a:p>
      </dgm:t>
    </dgm:pt>
    <dgm:pt modelId="{86500728-7331-494F-9BB8-BBB93EEB5F5E}" type="pres">
      <dgm:prSet presAssocID="{B6852CD2-EA59-4407-BB16-8B0654B15F55}" presName="parentText" presStyleLbl="node1" presStyleIdx="0" presStyleCnt="5" custLinFactY="-5182" custLinFactNeighborX="-839" custLinFactNeighborY="-100000">
        <dgm:presLayoutVars>
          <dgm:chMax val="0"/>
          <dgm:bulletEnabled val="1"/>
        </dgm:presLayoutVars>
      </dgm:prSet>
      <dgm:spPr/>
      <dgm:t>
        <a:bodyPr/>
        <a:lstStyle/>
        <a:p>
          <a:endParaRPr lang="zh-CN" altLang="en-US"/>
        </a:p>
      </dgm:t>
    </dgm:pt>
    <dgm:pt modelId="{D0C9C563-0EC3-4BAA-A0F1-F2594511D89C}" type="pres">
      <dgm:prSet presAssocID="{D8FBF3CD-C16C-4BD7-8CEA-FFC03E600B32}" presName="spacer" presStyleCnt="0"/>
      <dgm:spPr/>
      <dgm:t>
        <a:bodyPr/>
        <a:lstStyle/>
        <a:p>
          <a:endParaRPr lang="zh-CN" altLang="en-US"/>
        </a:p>
      </dgm:t>
    </dgm:pt>
    <dgm:pt modelId="{0960AE58-44D9-4C09-826C-CBAC35B8B701}" type="pres">
      <dgm:prSet presAssocID="{20116089-7864-4A4B-89DD-475F452B9A4A}" presName="parentText" presStyleLbl="node1" presStyleIdx="1" presStyleCnt="5" custLinFactNeighborX="-262" custLinFactNeighborY="-64673">
        <dgm:presLayoutVars>
          <dgm:chMax val="0"/>
          <dgm:bulletEnabled val="1"/>
        </dgm:presLayoutVars>
      </dgm:prSet>
      <dgm:spPr/>
      <dgm:t>
        <a:bodyPr/>
        <a:lstStyle/>
        <a:p>
          <a:endParaRPr lang="zh-CN" altLang="en-US"/>
        </a:p>
      </dgm:t>
    </dgm:pt>
    <dgm:pt modelId="{B21D0E6B-236C-45A1-9A5A-E5131F9B6612}" type="pres">
      <dgm:prSet presAssocID="{18719DB7-EF4A-4E09-B676-4A7912A70F10}" presName="spacer" presStyleCnt="0"/>
      <dgm:spPr/>
      <dgm:t>
        <a:bodyPr/>
        <a:lstStyle/>
        <a:p>
          <a:endParaRPr lang="zh-CN" altLang="en-US"/>
        </a:p>
      </dgm:t>
    </dgm:pt>
    <dgm:pt modelId="{22617A7E-2E97-45D5-AF30-4AE409C79916}" type="pres">
      <dgm:prSet presAssocID="{48F7CEDB-D111-4077-A937-43AAD0397EEA}" presName="parentText" presStyleLbl="node1" presStyleIdx="2" presStyleCnt="5" custLinFactNeighborX="168" custLinFactNeighborY="-70687">
        <dgm:presLayoutVars>
          <dgm:chMax val="0"/>
          <dgm:bulletEnabled val="1"/>
        </dgm:presLayoutVars>
      </dgm:prSet>
      <dgm:spPr/>
      <dgm:t>
        <a:bodyPr/>
        <a:lstStyle/>
        <a:p>
          <a:endParaRPr lang="zh-CN" altLang="en-US"/>
        </a:p>
      </dgm:t>
    </dgm:pt>
    <dgm:pt modelId="{2782A9B6-AA25-425B-B3E9-05D0CF49158F}" type="pres">
      <dgm:prSet presAssocID="{9AB79D1D-4E53-428F-9BE1-D54464EFF0DD}" presName="spacer" presStyleCnt="0"/>
      <dgm:spPr/>
      <dgm:t>
        <a:bodyPr/>
        <a:lstStyle/>
        <a:p>
          <a:endParaRPr lang="zh-CN" altLang="en-US"/>
        </a:p>
      </dgm:t>
    </dgm:pt>
    <dgm:pt modelId="{5BBA3C8A-FC63-405B-9B14-4CD3FFBB9818}" type="pres">
      <dgm:prSet presAssocID="{14BC8DDE-1994-425E-BA30-431FA4D9204F}" presName="parentText" presStyleLbl="node1" presStyleIdx="3" presStyleCnt="5" custScaleY="84030" custLinFactY="-1589" custLinFactNeighborX="-1007" custLinFactNeighborY="-100000">
        <dgm:presLayoutVars>
          <dgm:chMax val="0"/>
          <dgm:bulletEnabled val="1"/>
        </dgm:presLayoutVars>
      </dgm:prSet>
      <dgm:spPr/>
      <dgm:t>
        <a:bodyPr/>
        <a:lstStyle/>
        <a:p>
          <a:endParaRPr lang="zh-CN" altLang="en-US"/>
        </a:p>
      </dgm:t>
    </dgm:pt>
    <dgm:pt modelId="{7CC62D80-F72F-4CF9-A1AE-26F8E6E41305}" type="pres">
      <dgm:prSet presAssocID="{F2FC574F-9051-4AA6-B7B5-2BA4F3F06757}" presName="spacer" presStyleCnt="0"/>
      <dgm:spPr/>
      <dgm:t>
        <a:bodyPr/>
        <a:lstStyle/>
        <a:p>
          <a:endParaRPr lang="zh-CN" altLang="en-US"/>
        </a:p>
      </dgm:t>
    </dgm:pt>
    <dgm:pt modelId="{FEB348C7-E1E0-4480-A465-F193C500B785}" type="pres">
      <dgm:prSet presAssocID="{9A3349E9-B311-4363-9A28-0D05A3E377E8}" presName="parentText" presStyleLbl="node1" presStyleIdx="4" presStyleCnt="5" custLinFactNeighborX="-336" custLinFactNeighborY="-47124">
        <dgm:presLayoutVars>
          <dgm:chMax val="0"/>
          <dgm:bulletEnabled val="1"/>
        </dgm:presLayoutVars>
      </dgm:prSet>
      <dgm:spPr/>
      <dgm:t>
        <a:bodyPr/>
        <a:lstStyle/>
        <a:p>
          <a:endParaRPr lang="zh-CN" altLang="en-US"/>
        </a:p>
      </dgm:t>
    </dgm:pt>
  </dgm:ptLst>
  <dgm:cxnLst>
    <dgm:cxn modelId="{1D9F0D61-2433-49E3-849D-8769004BFA2E}" srcId="{0424BD5D-0B19-45A4-A49A-D821D59A9992}" destId="{9A3349E9-B311-4363-9A28-0D05A3E377E8}" srcOrd="4" destOrd="0" parTransId="{405C317A-90EC-47B4-B3DA-2953AF4B4B51}" sibTransId="{1C35FA1D-4161-4555-82D6-ECB30E76CA54}"/>
    <dgm:cxn modelId="{FD8ED8C3-77A4-4CD0-BFAA-656121D62259}" srcId="{0424BD5D-0B19-45A4-A49A-D821D59A9992}" destId="{B6852CD2-EA59-4407-BB16-8B0654B15F55}" srcOrd="0" destOrd="0" parTransId="{980CBC32-C1B1-45B1-A264-B8134CEDB7E7}" sibTransId="{D8FBF3CD-C16C-4BD7-8CEA-FFC03E600B32}"/>
    <dgm:cxn modelId="{3F119339-61DA-4B75-AF22-F5BA80AE16C6}" srcId="{0424BD5D-0B19-45A4-A49A-D821D59A9992}" destId="{48F7CEDB-D111-4077-A937-43AAD0397EEA}" srcOrd="2" destOrd="0" parTransId="{052D5C36-ECC8-466C-9176-0B3E96146E6A}" sibTransId="{9AB79D1D-4E53-428F-9BE1-D54464EFF0DD}"/>
    <dgm:cxn modelId="{C28363EF-E4BE-4C42-A6DB-95230537A6EE}" type="presOf" srcId="{20116089-7864-4A4B-89DD-475F452B9A4A}" destId="{0960AE58-44D9-4C09-826C-CBAC35B8B701}" srcOrd="0" destOrd="0" presId="urn:microsoft.com/office/officeart/2005/8/layout/vList2#1"/>
    <dgm:cxn modelId="{6D5388AD-0C14-4565-B066-A81DDA9582D2}" type="presOf" srcId="{9A3349E9-B311-4363-9A28-0D05A3E377E8}" destId="{FEB348C7-E1E0-4480-A465-F193C500B785}" srcOrd="0" destOrd="0" presId="urn:microsoft.com/office/officeart/2005/8/layout/vList2#1"/>
    <dgm:cxn modelId="{31CA9962-A0C8-4644-87B7-F41BBD17C395}" type="presOf" srcId="{14BC8DDE-1994-425E-BA30-431FA4D9204F}" destId="{5BBA3C8A-FC63-405B-9B14-4CD3FFBB9818}" srcOrd="0" destOrd="0" presId="urn:microsoft.com/office/officeart/2005/8/layout/vList2#1"/>
    <dgm:cxn modelId="{FF8D589C-7CB9-40BE-BA5C-82DFD72F7542}" type="presOf" srcId="{48F7CEDB-D111-4077-A937-43AAD0397EEA}" destId="{22617A7E-2E97-45D5-AF30-4AE409C79916}" srcOrd="0" destOrd="0" presId="urn:microsoft.com/office/officeart/2005/8/layout/vList2#1"/>
    <dgm:cxn modelId="{4949A5BA-5901-48D7-859A-5C01EA1AB64E}" srcId="{0424BD5D-0B19-45A4-A49A-D821D59A9992}" destId="{14BC8DDE-1994-425E-BA30-431FA4D9204F}" srcOrd="3" destOrd="0" parTransId="{641CD970-7587-466E-8D55-A4BE4688666A}" sibTransId="{F2FC574F-9051-4AA6-B7B5-2BA4F3F06757}"/>
    <dgm:cxn modelId="{E5917B34-D68D-4C28-B90F-8B14FEA6EA03}" type="presOf" srcId="{0424BD5D-0B19-45A4-A49A-D821D59A9992}" destId="{BBC39BD3-F52E-47C5-842B-696D2EFBAA6D}" srcOrd="0" destOrd="0" presId="urn:microsoft.com/office/officeart/2005/8/layout/vList2#1"/>
    <dgm:cxn modelId="{2D9F6AB9-B437-4019-82C4-6077DFB5DFFE}" type="presOf" srcId="{B6852CD2-EA59-4407-BB16-8B0654B15F55}" destId="{86500728-7331-494F-9BB8-BBB93EEB5F5E}" srcOrd="0" destOrd="0" presId="urn:microsoft.com/office/officeart/2005/8/layout/vList2#1"/>
    <dgm:cxn modelId="{4BC6D709-F5CA-4D79-BAA4-0C90C4EEBC52}" srcId="{0424BD5D-0B19-45A4-A49A-D821D59A9992}" destId="{20116089-7864-4A4B-89DD-475F452B9A4A}" srcOrd="1" destOrd="0" parTransId="{71A97E26-1855-47DF-9405-166D2A0B6BCC}" sibTransId="{18719DB7-EF4A-4E09-B676-4A7912A70F10}"/>
    <dgm:cxn modelId="{3F4FA4A6-2501-47F6-9F71-E285BD2F713F}" type="presParOf" srcId="{BBC39BD3-F52E-47C5-842B-696D2EFBAA6D}" destId="{86500728-7331-494F-9BB8-BBB93EEB5F5E}" srcOrd="0" destOrd="0" presId="urn:microsoft.com/office/officeart/2005/8/layout/vList2#1"/>
    <dgm:cxn modelId="{5AC35A2C-9397-44FE-A9FF-0598EDEEECC3}" type="presParOf" srcId="{BBC39BD3-F52E-47C5-842B-696D2EFBAA6D}" destId="{D0C9C563-0EC3-4BAA-A0F1-F2594511D89C}" srcOrd="1" destOrd="0" presId="urn:microsoft.com/office/officeart/2005/8/layout/vList2#1"/>
    <dgm:cxn modelId="{A6C22BE5-FB4E-4467-B39C-34A9EC5704EF}" type="presParOf" srcId="{BBC39BD3-F52E-47C5-842B-696D2EFBAA6D}" destId="{0960AE58-44D9-4C09-826C-CBAC35B8B701}" srcOrd="2" destOrd="0" presId="urn:microsoft.com/office/officeart/2005/8/layout/vList2#1"/>
    <dgm:cxn modelId="{EF23A0AB-DF6A-4EB0-869A-0734C6347C91}" type="presParOf" srcId="{BBC39BD3-F52E-47C5-842B-696D2EFBAA6D}" destId="{B21D0E6B-236C-45A1-9A5A-E5131F9B6612}" srcOrd="3" destOrd="0" presId="urn:microsoft.com/office/officeart/2005/8/layout/vList2#1"/>
    <dgm:cxn modelId="{18ED6387-6920-4F03-AFE6-43451CD77C14}" type="presParOf" srcId="{BBC39BD3-F52E-47C5-842B-696D2EFBAA6D}" destId="{22617A7E-2E97-45D5-AF30-4AE409C79916}" srcOrd="4" destOrd="0" presId="urn:microsoft.com/office/officeart/2005/8/layout/vList2#1"/>
    <dgm:cxn modelId="{C74F00E2-1979-4184-9DF3-13CAE7B97FFB}" type="presParOf" srcId="{BBC39BD3-F52E-47C5-842B-696D2EFBAA6D}" destId="{2782A9B6-AA25-425B-B3E9-05D0CF49158F}" srcOrd="5" destOrd="0" presId="urn:microsoft.com/office/officeart/2005/8/layout/vList2#1"/>
    <dgm:cxn modelId="{1E8BACC8-A87A-4845-945F-D8051D2B8650}" type="presParOf" srcId="{BBC39BD3-F52E-47C5-842B-696D2EFBAA6D}" destId="{5BBA3C8A-FC63-405B-9B14-4CD3FFBB9818}" srcOrd="6" destOrd="0" presId="urn:microsoft.com/office/officeart/2005/8/layout/vList2#1"/>
    <dgm:cxn modelId="{111B6D16-D23F-4C89-AED3-DE1BB3DECC4B}" type="presParOf" srcId="{BBC39BD3-F52E-47C5-842B-696D2EFBAA6D}" destId="{7CC62D80-F72F-4CF9-A1AE-26F8E6E41305}" srcOrd="7" destOrd="0" presId="urn:microsoft.com/office/officeart/2005/8/layout/vList2#1"/>
    <dgm:cxn modelId="{99A9C98C-BBCA-4EDD-9F7F-A4B59EC0BD7E}" type="presParOf" srcId="{BBC39BD3-F52E-47C5-842B-696D2EFBAA6D}" destId="{FEB348C7-E1E0-4480-A465-F193C500B785}" srcOrd="8" destOrd="0" presId="urn:microsoft.com/office/officeart/2005/8/layout/vList2#1"/>
  </dgm:cxnLst>
  <dgm:bg>
    <a:no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424BD5D-0B19-45A4-A49A-D821D59A9992}" type="doc">
      <dgm:prSet loTypeId="urn:microsoft.com/office/officeart/2005/8/layout/vList2#1" loCatId="list" qsTypeId="urn:microsoft.com/office/officeart/2005/8/quickstyle/simple1" qsCatId="simple" csTypeId="urn:microsoft.com/office/officeart/2005/8/colors/accent1_2" csCatId="accent1" phldr="1"/>
      <dgm:spPr/>
      <dgm:t>
        <a:bodyPr/>
        <a:lstStyle/>
        <a:p>
          <a:endParaRPr lang="zh-CN" altLang="en-US"/>
        </a:p>
      </dgm:t>
    </dgm:pt>
    <dgm:pt modelId="{B6852CD2-EA59-4407-BB16-8B0654B15F55}">
      <dgm:prSet phldr="0"/>
      <dgm:spPr>
        <a:solidFill>
          <a:srgbClr val="C00000"/>
        </a:solidFill>
      </dgm:spPr>
      <dgm:t>
        <a:bodyPr vert="horz"/>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r>
            <a:rPr lang="zh-CN" dirty="0" smtClean="0"/>
            <a:t>（一）遵守党章，坚定理想信念，贯彻党的理论路线方针政策和决议，执行党的政治纪律和政治规矩，维护党中央权威的情况。</a:t>
          </a:r>
          <a:endParaRPr lang="zh-CN" altLang="en-US" dirty="0"/>
        </a:p>
      </dgm:t>
    </dgm:pt>
    <dgm:pt modelId="{980CBC32-C1B1-45B1-A264-B8134CEDB7E7}" type="parTrans" cxnId="{FD8ED8C3-77A4-4CD0-BFAA-656121D62259}">
      <dgm:prSet/>
      <dgm:spPr/>
      <dgm:t>
        <a:bodyPr/>
        <a:lstStyle/>
        <a:p>
          <a:endParaRPr lang="zh-CN" altLang="en-US"/>
        </a:p>
      </dgm:t>
    </dgm:pt>
    <dgm:pt modelId="{D8FBF3CD-C16C-4BD7-8CEA-FFC03E600B32}" type="sibTrans" cxnId="{FD8ED8C3-77A4-4CD0-BFAA-656121D62259}">
      <dgm:prSet/>
      <dgm:spPr/>
      <dgm:t>
        <a:bodyPr/>
        <a:lstStyle/>
        <a:p>
          <a:endParaRPr lang="zh-CN" altLang="en-US"/>
        </a:p>
      </dgm:t>
    </dgm:pt>
    <dgm:pt modelId="{7B89A715-79D2-4672-A500-7F3184D5B6CF}">
      <dgm:prSet phldr="0"/>
      <dgm:spPr>
        <a:solidFill>
          <a:srgbClr val="C00000"/>
        </a:solidFill>
      </dgm:spPr>
      <dgm:t>
        <a:bodyPr vert="horz"/>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r>
            <a:rPr lang="zh-CN" altLang="en-US" dirty="0" smtClean="0"/>
            <a:t>（二）加强领导班子自身建设，实行民主集中制，维护领导班子团结，严格党的组织生活制度，坚持正确用人导向，开展批评和自我批评的情况。</a:t>
          </a:r>
          <a:endParaRPr lang="zh-CN" altLang="en-US" dirty="0"/>
        </a:p>
      </dgm:t>
    </dgm:pt>
    <dgm:pt modelId="{CF87B8C1-09EC-43DC-8D22-40B66446FE56}" type="parTrans" cxnId="{657095CF-B1D1-4A14-BF8A-E425CF9206F8}">
      <dgm:prSet/>
      <dgm:spPr/>
      <dgm:t>
        <a:bodyPr/>
        <a:lstStyle/>
        <a:p>
          <a:endParaRPr lang="zh-CN" altLang="en-US"/>
        </a:p>
      </dgm:t>
    </dgm:pt>
    <dgm:pt modelId="{B3CD2E50-3133-45B0-9C2F-E83C1BDC39DC}" type="sibTrans" cxnId="{657095CF-B1D1-4A14-BF8A-E425CF9206F8}">
      <dgm:prSet/>
      <dgm:spPr/>
      <dgm:t>
        <a:bodyPr/>
        <a:lstStyle/>
        <a:p>
          <a:endParaRPr lang="zh-CN" altLang="en-US"/>
        </a:p>
      </dgm:t>
    </dgm:pt>
    <dgm:pt modelId="{C7865A4A-88BB-4874-9581-274C2F15F033}">
      <dgm:prSet phldr="0"/>
      <dgm:spPr>
        <a:solidFill>
          <a:srgbClr val="C00000"/>
        </a:solidFill>
      </dgm:spPr>
      <dgm:t>
        <a:bodyPr vert="horz"/>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r>
            <a:rPr lang="zh-CN" altLang="en-US" dirty="0" smtClean="0"/>
            <a:t>（三）正确行使权力，履职尽责、积极作为，坚持科学决策、民主决策、依法决策，反对特权、秉公用权的情况。</a:t>
          </a:r>
          <a:endParaRPr lang="zh-CN" altLang="en-US" dirty="0"/>
        </a:p>
      </dgm:t>
    </dgm:pt>
    <dgm:pt modelId="{9E679261-4165-4CE9-9533-A6EAE258BA82}" type="parTrans" cxnId="{CDD2D0D9-F0E0-4088-909E-F0F233F4F0B4}">
      <dgm:prSet/>
      <dgm:spPr/>
      <dgm:t>
        <a:bodyPr/>
        <a:lstStyle/>
        <a:p>
          <a:endParaRPr lang="zh-CN" altLang="en-US"/>
        </a:p>
      </dgm:t>
    </dgm:pt>
    <dgm:pt modelId="{99C92A83-E040-4184-8BD3-271B40F9B7F0}" type="sibTrans" cxnId="{CDD2D0D9-F0E0-4088-909E-F0F233F4F0B4}">
      <dgm:prSet/>
      <dgm:spPr/>
      <dgm:t>
        <a:bodyPr/>
        <a:lstStyle/>
        <a:p>
          <a:endParaRPr lang="zh-CN" altLang="en-US"/>
        </a:p>
      </dgm:t>
    </dgm:pt>
    <dgm:pt modelId="{B27A1F05-C3FC-4F45-BE47-F1F6099314A2}">
      <dgm:prSet phldr="0"/>
      <dgm:spPr>
        <a:solidFill>
          <a:srgbClr val="C00000"/>
        </a:solidFill>
      </dgm:spPr>
      <dgm:t>
        <a:bodyPr vert="horz"/>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r>
            <a:rPr lang="zh-CN" altLang="en-US" dirty="0" smtClean="0"/>
            <a:t>（四）带头践行社会主义核心价值观，艰苦奋斗，清正廉洁，遵纪守法，注重家庭、家教、家风，教育管理好亲属和身边工作人员的情况。</a:t>
          </a:r>
          <a:endParaRPr lang="zh-CN" altLang="en-US" dirty="0"/>
        </a:p>
      </dgm:t>
    </dgm:pt>
    <dgm:pt modelId="{96FC201B-3F76-46C7-8F02-7A81CD784CCE}" type="parTrans" cxnId="{8F2AB400-2854-422C-B278-6301D2B087B0}">
      <dgm:prSet/>
      <dgm:spPr/>
      <dgm:t>
        <a:bodyPr/>
        <a:lstStyle/>
        <a:p>
          <a:endParaRPr lang="zh-CN" altLang="en-US"/>
        </a:p>
      </dgm:t>
    </dgm:pt>
    <dgm:pt modelId="{2B207459-D5B3-45A7-9E43-1D32581A3719}" type="sibTrans" cxnId="{8F2AB400-2854-422C-B278-6301D2B087B0}">
      <dgm:prSet/>
      <dgm:spPr/>
      <dgm:t>
        <a:bodyPr/>
        <a:lstStyle/>
        <a:p>
          <a:endParaRPr lang="zh-CN" altLang="en-US"/>
        </a:p>
      </dgm:t>
    </dgm:pt>
    <dgm:pt modelId="{2DED22FF-99F9-4FFF-A56B-BCDE315D7A7A}">
      <dgm:prSet phldr="0"/>
      <dgm:spPr>
        <a:solidFill>
          <a:srgbClr val="C00000"/>
        </a:solidFill>
      </dgm:spPr>
      <dgm:t>
        <a:bodyPr vert="horz"/>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r>
            <a:rPr lang="zh-CN" altLang="en-US" dirty="0" smtClean="0"/>
            <a:t>（五）执行党的群众路线，站稳人民立场，改进领导作风，深入调查研究，密切联系群众的情况。</a:t>
          </a:r>
          <a:endParaRPr lang="zh-CN" altLang="en-US" dirty="0"/>
        </a:p>
      </dgm:t>
    </dgm:pt>
    <dgm:pt modelId="{C938F466-85B4-4B9E-AD16-44CEA435D192}" type="parTrans" cxnId="{F35E1C4F-CBCA-47E0-97B9-F9AF10DF7D70}">
      <dgm:prSet/>
      <dgm:spPr/>
      <dgm:t>
        <a:bodyPr/>
        <a:lstStyle/>
        <a:p>
          <a:endParaRPr lang="zh-CN" altLang="en-US"/>
        </a:p>
      </dgm:t>
    </dgm:pt>
    <dgm:pt modelId="{2256B375-0566-4E8B-8141-FE77A1466D55}" type="sibTrans" cxnId="{F35E1C4F-CBCA-47E0-97B9-F9AF10DF7D70}">
      <dgm:prSet/>
      <dgm:spPr/>
      <dgm:t>
        <a:bodyPr/>
        <a:lstStyle/>
        <a:p>
          <a:endParaRPr lang="zh-CN" altLang="en-US"/>
        </a:p>
      </dgm:t>
    </dgm:pt>
    <dgm:pt modelId="{9DA46FC0-26D2-48E2-BCEC-4ADA220B778C}">
      <dgm:prSet phldr="0"/>
      <dgm:spPr>
        <a:solidFill>
          <a:srgbClr val="C00000"/>
        </a:solidFill>
      </dgm:spPr>
      <dgm:t>
        <a:bodyPr vert="horz"/>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r>
            <a:rPr lang="zh-CN" altLang="en-US" dirty="0" smtClean="0"/>
            <a:t>（六）履行全面从严治党主体责任和监督责任，加强党风廉洁建设和反腐败工作的情况。</a:t>
          </a:r>
          <a:endParaRPr lang="zh-CN" altLang="en-US" dirty="0"/>
        </a:p>
      </dgm:t>
    </dgm:pt>
    <dgm:pt modelId="{0D3E5E0C-02CE-4E2C-9F27-56237F4418EE}" type="parTrans" cxnId="{BFE5E876-9922-42F5-99FB-86D4CB53FAA6}">
      <dgm:prSet/>
      <dgm:spPr/>
      <dgm:t>
        <a:bodyPr/>
        <a:lstStyle/>
        <a:p>
          <a:endParaRPr lang="zh-CN" altLang="en-US"/>
        </a:p>
      </dgm:t>
    </dgm:pt>
    <dgm:pt modelId="{ED079B2D-944E-4E35-B10B-BDAD5F329F53}" type="sibTrans" cxnId="{BFE5E876-9922-42F5-99FB-86D4CB53FAA6}">
      <dgm:prSet/>
      <dgm:spPr/>
      <dgm:t>
        <a:bodyPr/>
        <a:lstStyle/>
        <a:p>
          <a:endParaRPr lang="zh-CN" altLang="en-US"/>
        </a:p>
      </dgm:t>
    </dgm:pt>
    <dgm:pt modelId="{BBC39BD3-F52E-47C5-842B-696D2EFBAA6D}" type="pres">
      <dgm:prSet presAssocID="{0424BD5D-0B19-45A4-A49A-D821D59A9992}" presName="linear" presStyleCnt="0">
        <dgm:presLayoutVars>
          <dgm:animLvl val="lvl"/>
          <dgm:resizeHandles val="exact"/>
        </dgm:presLayoutVars>
      </dgm:prSet>
      <dgm:spPr/>
      <dgm:t>
        <a:bodyPr/>
        <a:lstStyle/>
        <a:p>
          <a:endParaRPr lang="zh-CN" altLang="en-US"/>
        </a:p>
      </dgm:t>
    </dgm:pt>
    <dgm:pt modelId="{86500728-7331-494F-9BB8-BBB93EEB5F5E}" type="pres">
      <dgm:prSet presAssocID="{B6852CD2-EA59-4407-BB16-8B0654B15F55}" presName="parentText" presStyleLbl="node1" presStyleIdx="0" presStyleCnt="6">
        <dgm:presLayoutVars>
          <dgm:chMax val="0"/>
          <dgm:bulletEnabled val="1"/>
        </dgm:presLayoutVars>
      </dgm:prSet>
      <dgm:spPr/>
      <dgm:t>
        <a:bodyPr/>
        <a:lstStyle/>
        <a:p>
          <a:endParaRPr lang="zh-CN" altLang="en-US"/>
        </a:p>
      </dgm:t>
    </dgm:pt>
    <dgm:pt modelId="{D0C9C563-0EC3-4BAA-A0F1-F2594511D89C}" type="pres">
      <dgm:prSet presAssocID="{D8FBF3CD-C16C-4BD7-8CEA-FFC03E600B32}" presName="spacer" presStyleCnt="0"/>
      <dgm:spPr/>
      <dgm:t>
        <a:bodyPr/>
        <a:lstStyle/>
        <a:p>
          <a:endParaRPr lang="zh-CN" altLang="en-US"/>
        </a:p>
      </dgm:t>
    </dgm:pt>
    <dgm:pt modelId="{FEC1A696-B2BC-46C4-A902-2F9B977320C4}" type="pres">
      <dgm:prSet presAssocID="{7B89A715-79D2-4672-A500-7F3184D5B6CF}" presName="parentText" presStyleLbl="node1" presStyleIdx="1" presStyleCnt="6">
        <dgm:presLayoutVars>
          <dgm:chMax val="0"/>
          <dgm:bulletEnabled val="1"/>
        </dgm:presLayoutVars>
      </dgm:prSet>
      <dgm:spPr/>
      <dgm:t>
        <a:bodyPr/>
        <a:lstStyle/>
        <a:p>
          <a:endParaRPr lang="zh-CN" altLang="en-US"/>
        </a:p>
      </dgm:t>
    </dgm:pt>
    <dgm:pt modelId="{FD30E96E-5211-4546-B56E-BFDC3F2F6391}" type="pres">
      <dgm:prSet presAssocID="{B3CD2E50-3133-45B0-9C2F-E83C1BDC39DC}" presName="spacer" presStyleCnt="0"/>
      <dgm:spPr/>
      <dgm:t>
        <a:bodyPr/>
        <a:lstStyle/>
        <a:p>
          <a:endParaRPr lang="zh-CN" altLang="en-US"/>
        </a:p>
      </dgm:t>
    </dgm:pt>
    <dgm:pt modelId="{C28992E3-273E-466D-B444-35CF027C2D4C}" type="pres">
      <dgm:prSet presAssocID="{C7865A4A-88BB-4874-9581-274C2F15F033}" presName="parentText" presStyleLbl="node1" presStyleIdx="2" presStyleCnt="6">
        <dgm:presLayoutVars>
          <dgm:chMax val="0"/>
          <dgm:bulletEnabled val="1"/>
        </dgm:presLayoutVars>
      </dgm:prSet>
      <dgm:spPr/>
      <dgm:t>
        <a:bodyPr/>
        <a:lstStyle/>
        <a:p>
          <a:endParaRPr lang="zh-CN" altLang="en-US"/>
        </a:p>
      </dgm:t>
    </dgm:pt>
    <dgm:pt modelId="{D95ED10D-5462-4EBF-9352-FAB0A789DE4C}" type="pres">
      <dgm:prSet presAssocID="{99C92A83-E040-4184-8BD3-271B40F9B7F0}" presName="spacer" presStyleCnt="0"/>
      <dgm:spPr/>
      <dgm:t>
        <a:bodyPr/>
        <a:lstStyle/>
        <a:p>
          <a:endParaRPr lang="zh-CN" altLang="en-US"/>
        </a:p>
      </dgm:t>
    </dgm:pt>
    <dgm:pt modelId="{8F3A7BC8-A553-46D1-B7B8-10B891A88AE2}" type="pres">
      <dgm:prSet presAssocID="{B27A1F05-C3FC-4F45-BE47-F1F6099314A2}" presName="parentText" presStyleLbl="node1" presStyleIdx="3" presStyleCnt="6">
        <dgm:presLayoutVars>
          <dgm:chMax val="0"/>
          <dgm:bulletEnabled val="1"/>
        </dgm:presLayoutVars>
      </dgm:prSet>
      <dgm:spPr/>
      <dgm:t>
        <a:bodyPr/>
        <a:lstStyle/>
        <a:p>
          <a:endParaRPr lang="zh-CN" altLang="en-US"/>
        </a:p>
      </dgm:t>
    </dgm:pt>
    <dgm:pt modelId="{8588B753-331D-4D59-906F-BD4EE45034C9}" type="pres">
      <dgm:prSet presAssocID="{2B207459-D5B3-45A7-9E43-1D32581A3719}" presName="spacer" presStyleCnt="0"/>
      <dgm:spPr/>
      <dgm:t>
        <a:bodyPr/>
        <a:lstStyle/>
        <a:p>
          <a:endParaRPr lang="zh-CN" altLang="en-US"/>
        </a:p>
      </dgm:t>
    </dgm:pt>
    <dgm:pt modelId="{CD916BBC-DC2D-4FA7-A6C1-31ED9BB30DC6}" type="pres">
      <dgm:prSet presAssocID="{2DED22FF-99F9-4FFF-A56B-BCDE315D7A7A}" presName="parentText" presStyleLbl="node1" presStyleIdx="4" presStyleCnt="6">
        <dgm:presLayoutVars>
          <dgm:chMax val="0"/>
          <dgm:bulletEnabled val="1"/>
        </dgm:presLayoutVars>
      </dgm:prSet>
      <dgm:spPr/>
      <dgm:t>
        <a:bodyPr/>
        <a:lstStyle/>
        <a:p>
          <a:endParaRPr lang="zh-CN" altLang="en-US"/>
        </a:p>
      </dgm:t>
    </dgm:pt>
    <dgm:pt modelId="{01105610-FCC6-473D-83BD-02A1D9BB5349}" type="pres">
      <dgm:prSet presAssocID="{2256B375-0566-4E8B-8141-FE77A1466D55}" presName="spacer" presStyleCnt="0"/>
      <dgm:spPr/>
      <dgm:t>
        <a:bodyPr/>
        <a:lstStyle/>
        <a:p>
          <a:endParaRPr lang="zh-CN" altLang="en-US"/>
        </a:p>
      </dgm:t>
    </dgm:pt>
    <dgm:pt modelId="{D195ED3C-7528-4C4F-8361-8E7C9F73C2BB}" type="pres">
      <dgm:prSet presAssocID="{9DA46FC0-26D2-48E2-BCEC-4ADA220B778C}" presName="parentText" presStyleLbl="node1" presStyleIdx="5" presStyleCnt="6">
        <dgm:presLayoutVars>
          <dgm:chMax val="0"/>
          <dgm:bulletEnabled val="1"/>
        </dgm:presLayoutVars>
      </dgm:prSet>
      <dgm:spPr/>
      <dgm:t>
        <a:bodyPr/>
        <a:lstStyle/>
        <a:p>
          <a:endParaRPr lang="zh-CN" altLang="en-US"/>
        </a:p>
      </dgm:t>
    </dgm:pt>
  </dgm:ptLst>
  <dgm:cxnLst>
    <dgm:cxn modelId="{E5D7D509-4E49-4BDA-8DF5-28E8CE8EDB0B}" type="presOf" srcId="{2DED22FF-99F9-4FFF-A56B-BCDE315D7A7A}" destId="{CD916BBC-DC2D-4FA7-A6C1-31ED9BB30DC6}" srcOrd="0" destOrd="0" presId="urn:microsoft.com/office/officeart/2005/8/layout/vList2#1"/>
    <dgm:cxn modelId="{F35E1C4F-CBCA-47E0-97B9-F9AF10DF7D70}" srcId="{0424BD5D-0B19-45A4-A49A-D821D59A9992}" destId="{2DED22FF-99F9-4FFF-A56B-BCDE315D7A7A}" srcOrd="4" destOrd="0" parTransId="{C938F466-85B4-4B9E-AD16-44CEA435D192}" sibTransId="{2256B375-0566-4E8B-8141-FE77A1466D55}"/>
    <dgm:cxn modelId="{FD8ED8C3-77A4-4CD0-BFAA-656121D62259}" srcId="{0424BD5D-0B19-45A4-A49A-D821D59A9992}" destId="{B6852CD2-EA59-4407-BB16-8B0654B15F55}" srcOrd="0" destOrd="0" parTransId="{980CBC32-C1B1-45B1-A264-B8134CEDB7E7}" sibTransId="{D8FBF3CD-C16C-4BD7-8CEA-FFC03E600B32}"/>
    <dgm:cxn modelId="{BFE5E876-9922-42F5-99FB-86D4CB53FAA6}" srcId="{0424BD5D-0B19-45A4-A49A-D821D59A9992}" destId="{9DA46FC0-26D2-48E2-BCEC-4ADA220B778C}" srcOrd="5" destOrd="0" parTransId="{0D3E5E0C-02CE-4E2C-9F27-56237F4418EE}" sibTransId="{ED079B2D-944E-4E35-B10B-BDAD5F329F53}"/>
    <dgm:cxn modelId="{E3F2DAF5-2A6F-4630-9FF2-785A575456AB}" type="presOf" srcId="{9DA46FC0-26D2-48E2-BCEC-4ADA220B778C}" destId="{D195ED3C-7528-4C4F-8361-8E7C9F73C2BB}" srcOrd="0" destOrd="0" presId="urn:microsoft.com/office/officeart/2005/8/layout/vList2#1"/>
    <dgm:cxn modelId="{3ABDAC6F-38E1-4274-8F42-8B70655AEEC3}" type="presOf" srcId="{C7865A4A-88BB-4874-9581-274C2F15F033}" destId="{C28992E3-273E-466D-B444-35CF027C2D4C}" srcOrd="0" destOrd="0" presId="urn:microsoft.com/office/officeart/2005/8/layout/vList2#1"/>
    <dgm:cxn modelId="{CDD2D0D9-F0E0-4088-909E-F0F233F4F0B4}" srcId="{0424BD5D-0B19-45A4-A49A-D821D59A9992}" destId="{C7865A4A-88BB-4874-9581-274C2F15F033}" srcOrd="2" destOrd="0" parTransId="{9E679261-4165-4CE9-9533-A6EAE258BA82}" sibTransId="{99C92A83-E040-4184-8BD3-271B40F9B7F0}"/>
    <dgm:cxn modelId="{8D17A39D-4D9F-48C4-B274-A511CC56535F}" type="presOf" srcId="{0424BD5D-0B19-45A4-A49A-D821D59A9992}" destId="{BBC39BD3-F52E-47C5-842B-696D2EFBAA6D}" srcOrd="0" destOrd="0" presId="urn:microsoft.com/office/officeart/2005/8/layout/vList2#1"/>
    <dgm:cxn modelId="{8F2AB400-2854-422C-B278-6301D2B087B0}" srcId="{0424BD5D-0B19-45A4-A49A-D821D59A9992}" destId="{B27A1F05-C3FC-4F45-BE47-F1F6099314A2}" srcOrd="3" destOrd="0" parTransId="{96FC201B-3F76-46C7-8F02-7A81CD784CCE}" sibTransId="{2B207459-D5B3-45A7-9E43-1D32581A3719}"/>
    <dgm:cxn modelId="{BCD1BB43-E6FF-4B65-ACF9-EB0809101E19}" type="presOf" srcId="{B27A1F05-C3FC-4F45-BE47-F1F6099314A2}" destId="{8F3A7BC8-A553-46D1-B7B8-10B891A88AE2}" srcOrd="0" destOrd="0" presId="urn:microsoft.com/office/officeart/2005/8/layout/vList2#1"/>
    <dgm:cxn modelId="{657095CF-B1D1-4A14-BF8A-E425CF9206F8}" srcId="{0424BD5D-0B19-45A4-A49A-D821D59A9992}" destId="{7B89A715-79D2-4672-A500-7F3184D5B6CF}" srcOrd="1" destOrd="0" parTransId="{CF87B8C1-09EC-43DC-8D22-40B66446FE56}" sibTransId="{B3CD2E50-3133-45B0-9C2F-E83C1BDC39DC}"/>
    <dgm:cxn modelId="{E755DA5B-37F5-405C-91C7-DB9AC01B643A}" type="presOf" srcId="{B6852CD2-EA59-4407-BB16-8B0654B15F55}" destId="{86500728-7331-494F-9BB8-BBB93EEB5F5E}" srcOrd="0" destOrd="0" presId="urn:microsoft.com/office/officeart/2005/8/layout/vList2#1"/>
    <dgm:cxn modelId="{B8877A1C-2C14-47C4-80F2-1C5B0B05CA2C}" type="presOf" srcId="{7B89A715-79D2-4672-A500-7F3184D5B6CF}" destId="{FEC1A696-B2BC-46C4-A902-2F9B977320C4}" srcOrd="0" destOrd="0" presId="urn:microsoft.com/office/officeart/2005/8/layout/vList2#1"/>
    <dgm:cxn modelId="{52988475-77F3-4BB4-87C2-998685BFF826}" type="presParOf" srcId="{BBC39BD3-F52E-47C5-842B-696D2EFBAA6D}" destId="{86500728-7331-494F-9BB8-BBB93EEB5F5E}" srcOrd="0" destOrd="0" presId="urn:microsoft.com/office/officeart/2005/8/layout/vList2#1"/>
    <dgm:cxn modelId="{DD198826-7FFF-42E3-8C1B-73278EE49EF6}" type="presParOf" srcId="{BBC39BD3-F52E-47C5-842B-696D2EFBAA6D}" destId="{D0C9C563-0EC3-4BAA-A0F1-F2594511D89C}" srcOrd="1" destOrd="0" presId="urn:microsoft.com/office/officeart/2005/8/layout/vList2#1"/>
    <dgm:cxn modelId="{8BE8B145-8AD8-4823-A6B7-D2A8BB3600F6}" type="presParOf" srcId="{BBC39BD3-F52E-47C5-842B-696D2EFBAA6D}" destId="{FEC1A696-B2BC-46C4-A902-2F9B977320C4}" srcOrd="2" destOrd="0" presId="urn:microsoft.com/office/officeart/2005/8/layout/vList2#1"/>
    <dgm:cxn modelId="{4E84CB27-CC14-4CAD-935E-695CCCCB75DD}" type="presParOf" srcId="{BBC39BD3-F52E-47C5-842B-696D2EFBAA6D}" destId="{FD30E96E-5211-4546-B56E-BFDC3F2F6391}" srcOrd="3" destOrd="0" presId="urn:microsoft.com/office/officeart/2005/8/layout/vList2#1"/>
    <dgm:cxn modelId="{87711113-9E40-4A27-9D97-1529F287AF5E}" type="presParOf" srcId="{BBC39BD3-F52E-47C5-842B-696D2EFBAA6D}" destId="{C28992E3-273E-466D-B444-35CF027C2D4C}" srcOrd="4" destOrd="0" presId="urn:microsoft.com/office/officeart/2005/8/layout/vList2#1"/>
    <dgm:cxn modelId="{80DADB18-C77B-4D39-A60C-2E4C1D54A9BD}" type="presParOf" srcId="{BBC39BD3-F52E-47C5-842B-696D2EFBAA6D}" destId="{D95ED10D-5462-4EBF-9352-FAB0A789DE4C}" srcOrd="5" destOrd="0" presId="urn:microsoft.com/office/officeart/2005/8/layout/vList2#1"/>
    <dgm:cxn modelId="{475D24B1-938C-4606-9345-6EC9BBB3B297}" type="presParOf" srcId="{BBC39BD3-F52E-47C5-842B-696D2EFBAA6D}" destId="{8F3A7BC8-A553-46D1-B7B8-10B891A88AE2}" srcOrd="6" destOrd="0" presId="urn:microsoft.com/office/officeart/2005/8/layout/vList2#1"/>
    <dgm:cxn modelId="{FEB3D3D7-EF84-4409-96BB-10D23217636B}" type="presParOf" srcId="{BBC39BD3-F52E-47C5-842B-696D2EFBAA6D}" destId="{8588B753-331D-4D59-906F-BD4EE45034C9}" srcOrd="7" destOrd="0" presId="urn:microsoft.com/office/officeart/2005/8/layout/vList2#1"/>
    <dgm:cxn modelId="{0537606A-A499-4AA3-84F9-35FD2EFFAC58}" type="presParOf" srcId="{BBC39BD3-F52E-47C5-842B-696D2EFBAA6D}" destId="{CD916BBC-DC2D-4FA7-A6C1-31ED9BB30DC6}" srcOrd="8" destOrd="0" presId="urn:microsoft.com/office/officeart/2005/8/layout/vList2#1"/>
    <dgm:cxn modelId="{F083A36D-46B6-4E0C-A097-0A96D97107D8}" type="presParOf" srcId="{BBC39BD3-F52E-47C5-842B-696D2EFBAA6D}" destId="{01105610-FCC6-473D-83BD-02A1D9BB5349}" srcOrd="9" destOrd="0" presId="urn:microsoft.com/office/officeart/2005/8/layout/vList2#1"/>
    <dgm:cxn modelId="{F98077D0-C83F-46D9-B0B3-7ED1ABD5A03E}" type="presParOf" srcId="{BBC39BD3-F52E-47C5-842B-696D2EFBAA6D}" destId="{D195ED3C-7528-4C4F-8361-8E7C9F73C2BB}" srcOrd="10" destOrd="0" presId="urn:microsoft.com/office/officeart/2005/8/layout/vList2#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424BD5D-0B19-45A4-A49A-D821D59A9992}" type="doc">
      <dgm:prSet loTypeId="urn:microsoft.com/office/officeart/2005/8/layout/vList2#2" loCatId="list" qsTypeId="urn:microsoft.com/office/officeart/2005/8/quickstyle/simple1#1" qsCatId="simple" csTypeId="urn:microsoft.com/office/officeart/2005/8/colors/colorful3#2" csCatId="accent1" phldr="1"/>
      <dgm:spPr/>
      <dgm:t>
        <a:bodyPr/>
        <a:lstStyle/>
        <a:p>
          <a:endParaRPr lang="zh-CN" altLang="en-US"/>
        </a:p>
      </dgm:t>
    </dgm:pt>
    <dgm:pt modelId="{B6852CD2-EA59-4407-BB16-8B0654B15F55}">
      <dgm:prSet phldr="0" custT="1"/>
      <dgm:spPr>
        <a:solidFill>
          <a:srgbClr val="C00000"/>
        </a:solidFill>
      </dgm:spPr>
      <dgm:t>
        <a:bodyPr vert="horz" wrap="square"/>
        <a:lstStyle>
          <a:lvl1pPr algn="l">
            <a:defRPr sz="26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a:lnSpc>
              <a:spcPct val="100000"/>
            </a:lnSpc>
            <a:spcBef>
              <a:spcPct val="0"/>
            </a:spcBef>
            <a:spcAft>
              <a:spcPct val="35000"/>
            </a:spcAft>
          </a:pPr>
          <a:r>
            <a:rPr lang="zh-CN" altLang="en-US" sz="2000" dirty="0"/>
            <a:t>（一）领导班子成员认真学习党章党规和党的创新理论以及有关文件，提高思想认识，把握标准</a:t>
          </a:r>
          <a:r>
            <a:rPr lang="zh-CN" altLang="en-US" sz="2000" dirty="0" smtClean="0"/>
            <a:t>要求。</a:t>
          </a:r>
          <a:endParaRPr lang="zh-CN" altLang="en-US" sz="2400" dirty="0"/>
        </a:p>
      </dgm:t>
    </dgm:pt>
    <dgm:pt modelId="{980CBC32-C1B1-45B1-A264-B8134CEDB7E7}" type="parTrans" cxnId="{E451FCA0-58CE-4CE4-80C7-7E404FDF7B72}">
      <dgm:prSet/>
      <dgm:spPr/>
      <dgm:t>
        <a:bodyPr/>
        <a:lstStyle/>
        <a:p>
          <a:endParaRPr lang="zh-CN" altLang="en-US" sz="2000"/>
        </a:p>
      </dgm:t>
    </dgm:pt>
    <dgm:pt modelId="{D8FBF3CD-C16C-4BD7-8CEA-FFC03E600B32}" type="sibTrans" cxnId="{E451FCA0-58CE-4CE4-80C7-7E404FDF7B72}">
      <dgm:prSet/>
      <dgm:spPr/>
      <dgm:t>
        <a:bodyPr/>
        <a:lstStyle/>
        <a:p>
          <a:endParaRPr lang="zh-CN" altLang="en-US" sz="2000"/>
        </a:p>
      </dgm:t>
    </dgm:pt>
    <dgm:pt modelId="{142E3DF4-3425-4ED5-AB25-D847601E6218}">
      <dgm:prSet phldr="0" custT="1"/>
      <dgm:spPr>
        <a:solidFill>
          <a:srgbClr val="C00000"/>
        </a:solidFill>
      </dgm:spPr>
      <dgm:t>
        <a:bodyPr vert="horz" wrap="square"/>
        <a:lstStyle>
          <a:lvl1pPr algn="l">
            <a:defRPr sz="26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a:lnSpc>
              <a:spcPct val="100000"/>
            </a:lnSpc>
            <a:spcBef>
              <a:spcPct val="0"/>
            </a:spcBef>
            <a:spcAft>
              <a:spcPct val="35000"/>
            </a:spcAft>
          </a:pPr>
          <a:r>
            <a:rPr sz="1400" dirty="0">
              <a:latin typeface="+mn-ea"/>
              <a:ea typeface="+mn-ea"/>
              <a:sym typeface="+mn-ea"/>
            </a:rPr>
            <a:t>（</a:t>
          </a:r>
          <a:r>
            <a:rPr lang="zh-CN" altLang="en-US" sz="1400" dirty="0">
              <a:latin typeface="+mn-ea"/>
              <a:ea typeface="+mn-ea"/>
              <a:sym typeface="+mn-ea"/>
            </a:rPr>
            <a:t>二）由党委（党组）或者委托组织部门、机关党组织征求党员、干部和群众的意见建议，并如实向领导班子及其成员反馈</a:t>
          </a:r>
          <a:r>
            <a:rPr lang="zh-CN" altLang="en-US" sz="1400" dirty="0" smtClean="0">
              <a:latin typeface="+mn-ea"/>
              <a:ea typeface="+mn-ea"/>
              <a:sym typeface="+mn-ea"/>
            </a:rPr>
            <a:t>。</a:t>
          </a:r>
          <a:r>
            <a:rPr lang="zh-CN" sz="1400" dirty="0" smtClean="0">
              <a:latin typeface="+mn-ea"/>
              <a:ea typeface="+mn-ea"/>
            </a:rPr>
            <a:t>领导班子成员应当就反映本人的有关问题，向组织作出说明。</a:t>
          </a:r>
          <a:endParaRPr lang="zh-CN" altLang="en-US" sz="1400" dirty="0">
            <a:latin typeface="+mn-ea"/>
            <a:ea typeface="+mn-ea"/>
          </a:endParaRPr>
        </a:p>
      </dgm:t>
    </dgm:pt>
    <dgm:pt modelId="{9ED7815A-F6AD-4A7E-9ADD-0301D0ECD8E8}" type="parTrans" cxnId="{784DD0B5-9695-4CF3-857B-B053E0F5090B}">
      <dgm:prSet/>
      <dgm:spPr/>
      <dgm:t>
        <a:bodyPr/>
        <a:lstStyle/>
        <a:p>
          <a:endParaRPr lang="zh-CN" altLang="en-US"/>
        </a:p>
      </dgm:t>
    </dgm:pt>
    <dgm:pt modelId="{B0C47A98-147A-4C67-8CDF-7EFEF4D165E8}" type="sibTrans" cxnId="{784DD0B5-9695-4CF3-857B-B053E0F5090B}">
      <dgm:prSet/>
      <dgm:spPr/>
      <dgm:t>
        <a:bodyPr/>
        <a:lstStyle/>
        <a:p>
          <a:endParaRPr lang="zh-CN" altLang="en-US"/>
        </a:p>
      </dgm:t>
    </dgm:pt>
    <dgm:pt modelId="{BB0F27BE-4F46-4993-B719-2DE633B2B1A2}">
      <dgm:prSet phldr="0" custT="1"/>
      <dgm:spPr>
        <a:solidFill>
          <a:srgbClr val="C00000"/>
        </a:solidFill>
      </dgm:spPr>
      <dgm:t>
        <a:bodyPr vert="horz" wrap="square"/>
        <a:lstStyle>
          <a:lvl1pPr algn="l">
            <a:defRPr sz="26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a:lnSpc>
              <a:spcPct val="100000"/>
            </a:lnSpc>
            <a:spcBef>
              <a:spcPct val="0"/>
            </a:spcBef>
            <a:spcAft>
              <a:spcPct val="35000"/>
            </a:spcAft>
          </a:pPr>
          <a:r>
            <a:rPr sz="1800" dirty="0">
              <a:sym typeface="+mn-ea"/>
            </a:rPr>
            <a:t>（</a:t>
          </a:r>
          <a:r>
            <a:rPr lang="zh-CN" altLang="en-US" sz="1800" dirty="0">
              <a:sym typeface="+mn-ea"/>
            </a:rPr>
            <a:t>三）领导班子成员之间互相谈心谈话，交流思想，交换意见，并与分管单位主要负责人谈心，也应当接受党员、干部约谈。</a:t>
          </a:r>
          <a:endParaRPr lang="zh-CN" altLang="en-US" sz="1800" dirty="0"/>
        </a:p>
      </dgm:t>
    </dgm:pt>
    <dgm:pt modelId="{A1EED8DB-8481-4243-B04F-1FF874FB827E}" type="parTrans" cxnId="{B3412769-C1C9-48C2-B1D8-0926B7997563}">
      <dgm:prSet/>
      <dgm:spPr/>
      <dgm:t>
        <a:bodyPr/>
        <a:lstStyle/>
        <a:p>
          <a:endParaRPr lang="zh-CN" altLang="en-US"/>
        </a:p>
      </dgm:t>
    </dgm:pt>
    <dgm:pt modelId="{D86688C8-EC2F-4E95-A6DB-0B663E1344F4}" type="sibTrans" cxnId="{B3412769-C1C9-48C2-B1D8-0926B7997563}">
      <dgm:prSet/>
      <dgm:spPr/>
      <dgm:t>
        <a:bodyPr/>
        <a:lstStyle/>
        <a:p>
          <a:endParaRPr lang="zh-CN" altLang="en-US"/>
        </a:p>
      </dgm:t>
    </dgm:pt>
    <dgm:pt modelId="{7B7AD554-CFEE-417F-B646-CE49436CE726}">
      <dgm:prSet phldr="0" custT="1"/>
      <dgm:spPr>
        <a:solidFill>
          <a:srgbClr val="C00000"/>
        </a:solidFill>
      </dgm:spPr>
      <dgm:t>
        <a:bodyPr vert="horz" wrap="square"/>
        <a:lstStyle>
          <a:lvl1pPr algn="l">
            <a:defRPr sz="26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a:lnSpc>
              <a:spcPct val="100000"/>
            </a:lnSpc>
            <a:spcBef>
              <a:spcPct val="0"/>
            </a:spcBef>
            <a:spcAft>
              <a:spcPct val="35000"/>
            </a:spcAft>
          </a:pPr>
          <a:r>
            <a:rPr lang="zh-CN" altLang="en-US" sz="1600" dirty="0"/>
            <a:t>（四）撰写领导班子对照检查材料和个人发言提纲，查摆问题，进行党性分析，提出整改措施</a:t>
          </a:r>
          <a:r>
            <a:rPr lang="zh-CN" altLang="en-US" sz="1600" dirty="0" smtClean="0"/>
            <a:t>。</a:t>
          </a:r>
          <a:r>
            <a:rPr lang="zh-CN" sz="1600" dirty="0" smtClean="0"/>
            <a:t>个人发言提纲应当自己动手撰写，并按规定说明个人有关事项。</a:t>
          </a:r>
          <a:endParaRPr lang="zh-CN" altLang="en-US" sz="1600" dirty="0"/>
        </a:p>
      </dgm:t>
    </dgm:pt>
    <dgm:pt modelId="{900E293F-74AE-44BA-86B9-F5F5F9D19B20}" type="parTrans" cxnId="{9E72DF14-B3DF-4A12-B5C8-E291090C4E3A}">
      <dgm:prSet/>
      <dgm:spPr/>
      <dgm:t>
        <a:bodyPr/>
        <a:lstStyle/>
        <a:p>
          <a:endParaRPr lang="zh-CN" altLang="en-US" sz="2000"/>
        </a:p>
      </dgm:t>
    </dgm:pt>
    <dgm:pt modelId="{9F13B87C-701C-4321-9F25-B124B5768FD4}" type="sibTrans" cxnId="{9E72DF14-B3DF-4A12-B5C8-E291090C4E3A}">
      <dgm:prSet/>
      <dgm:spPr/>
      <dgm:t>
        <a:bodyPr/>
        <a:lstStyle/>
        <a:p>
          <a:endParaRPr lang="zh-CN" altLang="en-US" sz="2000"/>
        </a:p>
      </dgm:t>
    </dgm:pt>
    <dgm:pt modelId="{BBC39BD3-F52E-47C5-842B-696D2EFBAA6D}" type="pres">
      <dgm:prSet presAssocID="{0424BD5D-0B19-45A4-A49A-D821D59A9992}" presName="linear" presStyleCnt="0">
        <dgm:presLayoutVars>
          <dgm:animLvl val="lvl"/>
          <dgm:resizeHandles val="exact"/>
        </dgm:presLayoutVars>
      </dgm:prSet>
      <dgm:spPr/>
      <dgm:t>
        <a:bodyPr/>
        <a:lstStyle/>
        <a:p>
          <a:endParaRPr lang="zh-CN" altLang="en-US"/>
        </a:p>
      </dgm:t>
    </dgm:pt>
    <dgm:pt modelId="{86500728-7331-494F-9BB8-BBB93EEB5F5E}" type="pres">
      <dgm:prSet presAssocID="{B6852CD2-EA59-4407-BB16-8B0654B15F55}" presName="parentText" presStyleLbl="node1" presStyleIdx="0" presStyleCnt="4" custScaleY="89000" custLinFactNeighborY="-14614">
        <dgm:presLayoutVars>
          <dgm:chMax val="0"/>
          <dgm:bulletEnabled val="1"/>
        </dgm:presLayoutVars>
      </dgm:prSet>
      <dgm:spPr/>
      <dgm:t>
        <a:bodyPr/>
        <a:lstStyle/>
        <a:p>
          <a:endParaRPr lang="zh-CN" altLang="en-US"/>
        </a:p>
      </dgm:t>
    </dgm:pt>
    <dgm:pt modelId="{D0C9C563-0EC3-4BAA-A0F1-F2594511D89C}" type="pres">
      <dgm:prSet presAssocID="{D8FBF3CD-C16C-4BD7-8CEA-FFC03E600B32}" presName="spacer" presStyleCnt="0"/>
      <dgm:spPr/>
    </dgm:pt>
    <dgm:pt modelId="{9846375C-7E76-4EF8-9172-EE4ABEB872AC}" type="pres">
      <dgm:prSet presAssocID="{142E3DF4-3425-4ED5-AB25-D847601E6218}" presName="parentText" presStyleLbl="node1" presStyleIdx="1" presStyleCnt="4" custScaleY="85751" custLinFactNeighborY="-91821">
        <dgm:presLayoutVars>
          <dgm:chMax val="0"/>
          <dgm:bulletEnabled val="1"/>
        </dgm:presLayoutVars>
      </dgm:prSet>
      <dgm:spPr/>
      <dgm:t>
        <a:bodyPr/>
        <a:lstStyle/>
        <a:p>
          <a:endParaRPr lang="zh-CN" altLang="en-US"/>
        </a:p>
      </dgm:t>
    </dgm:pt>
    <dgm:pt modelId="{C95D423B-9B39-4980-9C61-E76EE1FED183}" type="pres">
      <dgm:prSet presAssocID="{B0C47A98-147A-4C67-8CDF-7EFEF4D165E8}" presName="spacer" presStyleCnt="0"/>
      <dgm:spPr/>
    </dgm:pt>
    <dgm:pt modelId="{983F77AE-45B0-45EA-980A-B0E407C70F6D}" type="pres">
      <dgm:prSet presAssocID="{BB0F27BE-4F46-4993-B719-2DE633B2B1A2}" presName="parentText" presStyleLbl="node1" presStyleIdx="2" presStyleCnt="4" custScaleY="90969" custLinFactY="-6716" custLinFactNeighborY="-100000">
        <dgm:presLayoutVars>
          <dgm:chMax val="0"/>
          <dgm:bulletEnabled val="1"/>
        </dgm:presLayoutVars>
      </dgm:prSet>
      <dgm:spPr/>
      <dgm:t>
        <a:bodyPr/>
        <a:lstStyle/>
        <a:p>
          <a:endParaRPr lang="zh-CN" altLang="en-US"/>
        </a:p>
      </dgm:t>
    </dgm:pt>
    <dgm:pt modelId="{AF34ED26-F2DA-4D5C-A659-92E25C24B27C}" type="pres">
      <dgm:prSet presAssocID="{D86688C8-EC2F-4E95-A6DB-0B663E1344F4}" presName="spacer" presStyleCnt="0"/>
      <dgm:spPr/>
    </dgm:pt>
    <dgm:pt modelId="{45AB178A-2099-4538-8892-270716422620}" type="pres">
      <dgm:prSet presAssocID="{7B7AD554-CFEE-417F-B646-CE49436CE726}" presName="parentText" presStyleLbl="node1" presStyleIdx="3" presStyleCnt="4" custScaleY="98196" custLinFactY="-13738" custLinFactNeighborX="131" custLinFactNeighborY="-100000">
        <dgm:presLayoutVars>
          <dgm:chMax val="0"/>
          <dgm:bulletEnabled val="1"/>
        </dgm:presLayoutVars>
      </dgm:prSet>
      <dgm:spPr/>
      <dgm:t>
        <a:bodyPr/>
        <a:lstStyle/>
        <a:p>
          <a:endParaRPr lang="zh-CN" altLang="en-US"/>
        </a:p>
      </dgm:t>
    </dgm:pt>
  </dgm:ptLst>
  <dgm:cxnLst>
    <dgm:cxn modelId="{784DD0B5-9695-4CF3-857B-B053E0F5090B}" srcId="{0424BD5D-0B19-45A4-A49A-D821D59A9992}" destId="{142E3DF4-3425-4ED5-AB25-D847601E6218}" srcOrd="1" destOrd="0" parTransId="{9ED7815A-F6AD-4A7E-9ADD-0301D0ECD8E8}" sibTransId="{B0C47A98-147A-4C67-8CDF-7EFEF4D165E8}"/>
    <dgm:cxn modelId="{9E72DF14-B3DF-4A12-B5C8-E291090C4E3A}" srcId="{0424BD5D-0B19-45A4-A49A-D821D59A9992}" destId="{7B7AD554-CFEE-417F-B646-CE49436CE726}" srcOrd="3" destOrd="0" parTransId="{900E293F-74AE-44BA-86B9-F5F5F9D19B20}" sibTransId="{9F13B87C-701C-4321-9F25-B124B5768FD4}"/>
    <dgm:cxn modelId="{E451FCA0-58CE-4CE4-80C7-7E404FDF7B72}" srcId="{0424BD5D-0B19-45A4-A49A-D821D59A9992}" destId="{B6852CD2-EA59-4407-BB16-8B0654B15F55}" srcOrd="0" destOrd="0" parTransId="{980CBC32-C1B1-45B1-A264-B8134CEDB7E7}" sibTransId="{D8FBF3CD-C16C-4BD7-8CEA-FFC03E600B32}"/>
    <dgm:cxn modelId="{351D9F2C-7840-4453-8904-3DC8916A1620}" type="presOf" srcId="{142E3DF4-3425-4ED5-AB25-D847601E6218}" destId="{9846375C-7E76-4EF8-9172-EE4ABEB872AC}" srcOrd="0" destOrd="0" presId="urn:microsoft.com/office/officeart/2005/8/layout/vList2#2"/>
    <dgm:cxn modelId="{B3412769-C1C9-48C2-B1D8-0926B7997563}" srcId="{0424BD5D-0B19-45A4-A49A-D821D59A9992}" destId="{BB0F27BE-4F46-4993-B719-2DE633B2B1A2}" srcOrd="2" destOrd="0" parTransId="{A1EED8DB-8481-4243-B04F-1FF874FB827E}" sibTransId="{D86688C8-EC2F-4E95-A6DB-0B663E1344F4}"/>
    <dgm:cxn modelId="{427F5A7C-F674-4F8B-8657-A09802AB7981}" type="presOf" srcId="{BB0F27BE-4F46-4993-B719-2DE633B2B1A2}" destId="{983F77AE-45B0-45EA-980A-B0E407C70F6D}" srcOrd="0" destOrd="0" presId="urn:microsoft.com/office/officeart/2005/8/layout/vList2#2"/>
    <dgm:cxn modelId="{E134C9E0-C193-4065-A52C-D1BB77DBE5A4}" type="presOf" srcId="{B6852CD2-EA59-4407-BB16-8B0654B15F55}" destId="{86500728-7331-494F-9BB8-BBB93EEB5F5E}" srcOrd="0" destOrd="0" presId="urn:microsoft.com/office/officeart/2005/8/layout/vList2#2"/>
    <dgm:cxn modelId="{5AFE0DF7-7543-4BDE-BDDE-48CED81460BB}" type="presOf" srcId="{7B7AD554-CFEE-417F-B646-CE49436CE726}" destId="{45AB178A-2099-4538-8892-270716422620}" srcOrd="0" destOrd="0" presId="urn:microsoft.com/office/officeart/2005/8/layout/vList2#2"/>
    <dgm:cxn modelId="{C876ABAB-88B1-402A-9B90-7B77F9DDB544}" type="presOf" srcId="{0424BD5D-0B19-45A4-A49A-D821D59A9992}" destId="{BBC39BD3-F52E-47C5-842B-696D2EFBAA6D}" srcOrd="0" destOrd="0" presId="urn:microsoft.com/office/officeart/2005/8/layout/vList2#2"/>
    <dgm:cxn modelId="{5964F8C8-1FAE-4379-BA95-76DE75BD4134}" type="presParOf" srcId="{BBC39BD3-F52E-47C5-842B-696D2EFBAA6D}" destId="{86500728-7331-494F-9BB8-BBB93EEB5F5E}" srcOrd="0" destOrd="0" presId="urn:microsoft.com/office/officeart/2005/8/layout/vList2#2"/>
    <dgm:cxn modelId="{A92C6019-CBF7-4F39-8BAA-A77CA7C30E27}" type="presParOf" srcId="{BBC39BD3-F52E-47C5-842B-696D2EFBAA6D}" destId="{D0C9C563-0EC3-4BAA-A0F1-F2594511D89C}" srcOrd="1" destOrd="0" presId="urn:microsoft.com/office/officeart/2005/8/layout/vList2#2"/>
    <dgm:cxn modelId="{E8D20227-F687-45C0-921D-0A0FAD485F88}" type="presParOf" srcId="{BBC39BD3-F52E-47C5-842B-696D2EFBAA6D}" destId="{9846375C-7E76-4EF8-9172-EE4ABEB872AC}" srcOrd="2" destOrd="0" presId="urn:microsoft.com/office/officeart/2005/8/layout/vList2#2"/>
    <dgm:cxn modelId="{C19F841B-C393-41F2-A209-54E271E1DFC0}" type="presParOf" srcId="{BBC39BD3-F52E-47C5-842B-696D2EFBAA6D}" destId="{C95D423B-9B39-4980-9C61-E76EE1FED183}" srcOrd="3" destOrd="0" presId="urn:microsoft.com/office/officeart/2005/8/layout/vList2#2"/>
    <dgm:cxn modelId="{EF8A3EF0-2E11-4AE7-BE46-E6764019F3E1}" type="presParOf" srcId="{BBC39BD3-F52E-47C5-842B-696D2EFBAA6D}" destId="{983F77AE-45B0-45EA-980A-B0E407C70F6D}" srcOrd="4" destOrd="0" presId="urn:microsoft.com/office/officeart/2005/8/layout/vList2#2"/>
    <dgm:cxn modelId="{50F04701-56CC-4368-8973-F566871FFE77}" type="presParOf" srcId="{BBC39BD3-F52E-47C5-842B-696D2EFBAA6D}" destId="{AF34ED26-F2DA-4D5C-A659-92E25C24B27C}" srcOrd="5" destOrd="0" presId="urn:microsoft.com/office/officeart/2005/8/layout/vList2#2"/>
    <dgm:cxn modelId="{B6433EA0-55D3-4271-810C-8D6ABE69D92E}" type="presParOf" srcId="{BBC39BD3-F52E-47C5-842B-696D2EFBAA6D}" destId="{45AB178A-2099-4538-8892-270716422620}" srcOrd="6" destOrd="0" presId="urn:microsoft.com/office/officeart/2005/8/layout/vList2#2"/>
  </dgm:cxnLst>
  <dgm:bg>
    <a:no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6500728-7331-494F-9BB8-BBB93EEB5F5E}">
      <dsp:nvSpPr>
        <dsp:cNvPr id="0" name=""/>
        <dsp:cNvSpPr/>
      </dsp:nvSpPr>
      <dsp:spPr>
        <a:xfrm>
          <a:off x="0" y="153517"/>
          <a:ext cx="6795653" cy="369773"/>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zh-CN" altLang="en-US" sz="2400" kern="1200" dirty="0"/>
            <a:t>坚持党对意识形态工作的领导权</a:t>
          </a:r>
        </a:p>
      </dsp:txBody>
      <dsp:txXfrm>
        <a:off x="0" y="153517"/>
        <a:ext cx="6795653" cy="369773"/>
      </dsp:txXfrm>
    </dsp:sp>
    <dsp:sp modelId="{C2F2EBCF-80CD-4F6E-B2F2-B0A2696C1349}">
      <dsp:nvSpPr>
        <dsp:cNvPr id="0" name=""/>
        <dsp:cNvSpPr/>
      </dsp:nvSpPr>
      <dsp:spPr>
        <a:xfrm>
          <a:off x="0" y="646639"/>
          <a:ext cx="6795653" cy="369773"/>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zh-CN" altLang="en-US" sz="2400" kern="1200" dirty="0"/>
            <a:t>坚持思想工作“两个巩固”的根本任务</a:t>
          </a:r>
        </a:p>
      </dsp:txBody>
      <dsp:txXfrm>
        <a:off x="0" y="646639"/>
        <a:ext cx="6795653" cy="369773"/>
      </dsp:txXfrm>
    </dsp:sp>
    <dsp:sp modelId="{3EDDB0B1-738E-4AFF-AFBE-FD4250129FEF}">
      <dsp:nvSpPr>
        <dsp:cNvPr id="0" name=""/>
        <dsp:cNvSpPr/>
      </dsp:nvSpPr>
      <dsp:spPr>
        <a:xfrm>
          <a:off x="0" y="1163139"/>
          <a:ext cx="6795653" cy="369773"/>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zh-CN" altLang="en-US" sz="2000" kern="1200" dirty="0"/>
            <a:t>坚持用新时代中国特色社会主义思想武装全党、教育人民</a:t>
          </a:r>
        </a:p>
      </dsp:txBody>
      <dsp:txXfrm>
        <a:off x="0" y="1163139"/>
        <a:ext cx="6795653" cy="369773"/>
      </dsp:txXfrm>
    </dsp:sp>
    <dsp:sp modelId="{054FDF81-8314-4FDE-B06D-479767EC8731}">
      <dsp:nvSpPr>
        <dsp:cNvPr id="0" name=""/>
        <dsp:cNvSpPr/>
      </dsp:nvSpPr>
      <dsp:spPr>
        <a:xfrm>
          <a:off x="0" y="1627097"/>
          <a:ext cx="6795653" cy="369773"/>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zh-CN" altLang="en-US" sz="2400" kern="1200" dirty="0"/>
            <a:t>坚持培育和践行社会主义核心价值观</a:t>
          </a:r>
        </a:p>
      </dsp:txBody>
      <dsp:txXfrm>
        <a:off x="0" y="1627097"/>
        <a:ext cx="6795653" cy="369773"/>
      </dsp:txXfrm>
    </dsp:sp>
    <dsp:sp modelId="{5BBA3C8A-FC63-405B-9B14-4CD3FFBB9818}">
      <dsp:nvSpPr>
        <dsp:cNvPr id="0" name=""/>
        <dsp:cNvSpPr/>
      </dsp:nvSpPr>
      <dsp:spPr>
        <a:xfrm>
          <a:off x="0" y="2197776"/>
          <a:ext cx="6795653" cy="512446"/>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zh-CN" altLang="en-US" sz="1800" kern="1200" dirty="0"/>
            <a:t>坚持文化自信是更基础、更广泛、更深厚的自信，是更基本、更深沉、更持久的力量</a:t>
          </a:r>
        </a:p>
      </dsp:txBody>
      <dsp:txXfrm>
        <a:off x="0" y="2197776"/>
        <a:ext cx="6795653" cy="512446"/>
      </dsp:txXfrm>
    </dsp:sp>
    <dsp:sp modelId="{7803B037-1E4C-4B6A-9015-43DA9BCA6533}">
      <dsp:nvSpPr>
        <dsp:cNvPr id="0" name=""/>
        <dsp:cNvSpPr/>
      </dsp:nvSpPr>
      <dsp:spPr>
        <a:xfrm>
          <a:off x="0" y="2863120"/>
          <a:ext cx="6795653" cy="369773"/>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zh-CN" altLang="en-US" sz="1800" kern="1200" dirty="0"/>
            <a:t>坚持提高新闻舆论传播力、引导力、影响力、公信力</a:t>
          </a:r>
        </a:p>
      </dsp:txBody>
      <dsp:txXfrm>
        <a:off x="0" y="2863120"/>
        <a:ext cx="6795653" cy="369773"/>
      </dsp:txXfrm>
    </dsp:sp>
    <dsp:sp modelId="{492F956A-A1E8-4DF4-AB03-8157B704D58C}">
      <dsp:nvSpPr>
        <dsp:cNvPr id="0" name=""/>
        <dsp:cNvSpPr/>
      </dsp:nvSpPr>
      <dsp:spPr>
        <a:xfrm>
          <a:off x="0" y="3384071"/>
          <a:ext cx="6795653" cy="369773"/>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zh-CN" altLang="en-US" sz="2000" kern="1200" dirty="0"/>
            <a:t>坚持以人民为中心的创作导向</a:t>
          </a:r>
        </a:p>
      </dsp:txBody>
      <dsp:txXfrm>
        <a:off x="0" y="3384071"/>
        <a:ext cx="6795653" cy="369773"/>
      </dsp:txXfrm>
    </dsp:sp>
    <dsp:sp modelId="{45AB178A-2099-4538-8892-270716422620}">
      <dsp:nvSpPr>
        <dsp:cNvPr id="0" name=""/>
        <dsp:cNvSpPr/>
      </dsp:nvSpPr>
      <dsp:spPr>
        <a:xfrm>
          <a:off x="0" y="3844835"/>
          <a:ext cx="6795653" cy="369773"/>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zh-CN" altLang="en-US" sz="2000" kern="1200" dirty="0"/>
            <a:t>坚持营造风清气正的网络空间</a:t>
          </a:r>
        </a:p>
      </dsp:txBody>
      <dsp:txXfrm>
        <a:off x="0" y="3844835"/>
        <a:ext cx="6795653" cy="369773"/>
      </dsp:txXfrm>
    </dsp:sp>
    <dsp:sp modelId="{30A9E385-7425-4407-AE97-187C27DC927B}">
      <dsp:nvSpPr>
        <dsp:cNvPr id="0" name=""/>
        <dsp:cNvSpPr/>
      </dsp:nvSpPr>
      <dsp:spPr>
        <a:xfrm>
          <a:off x="0" y="4326065"/>
          <a:ext cx="6795653" cy="369773"/>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zh-CN" altLang="en-US" sz="2000" kern="1200" dirty="0"/>
            <a:t>坚持讲好中国故事、传播好中国声音</a:t>
          </a:r>
        </a:p>
      </dsp:txBody>
      <dsp:txXfrm>
        <a:off x="0" y="4326065"/>
        <a:ext cx="6795653" cy="369773"/>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6500728-7331-494F-9BB8-BBB93EEB5F5E}">
      <dsp:nvSpPr>
        <dsp:cNvPr id="0" name=""/>
        <dsp:cNvSpPr/>
      </dsp:nvSpPr>
      <dsp:spPr>
        <a:xfrm>
          <a:off x="0" y="0"/>
          <a:ext cx="6795653" cy="974656"/>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100000"/>
            </a:lnSpc>
            <a:spcBef>
              <a:spcPct val="0"/>
            </a:spcBef>
            <a:spcAft>
              <a:spcPct val="35000"/>
            </a:spcAft>
          </a:pPr>
          <a:r>
            <a:rPr lang="zh-CN" altLang="en-US" sz="2400" kern="1200" dirty="0" smtClean="0"/>
            <a:t>（</a:t>
          </a:r>
          <a:r>
            <a:rPr lang="zh-CN" sz="2400" kern="1200" dirty="0" smtClean="0"/>
            <a:t>一）通报上一次民主生活会整改措施落实情况和本次民主生活会征求意见情况。</a:t>
          </a:r>
          <a:endParaRPr lang="zh-CN" altLang="en-US" sz="2400" kern="1200" dirty="0"/>
        </a:p>
      </dsp:txBody>
      <dsp:txXfrm>
        <a:off x="0" y="0"/>
        <a:ext cx="6795653" cy="974656"/>
      </dsp:txXfrm>
    </dsp:sp>
    <dsp:sp modelId="{9846375C-7E76-4EF8-9172-EE4ABEB872AC}">
      <dsp:nvSpPr>
        <dsp:cNvPr id="0" name=""/>
        <dsp:cNvSpPr/>
      </dsp:nvSpPr>
      <dsp:spPr>
        <a:xfrm>
          <a:off x="0" y="1020057"/>
          <a:ext cx="6795653" cy="939076"/>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100000"/>
            </a:lnSpc>
            <a:spcBef>
              <a:spcPct val="0"/>
            </a:spcBef>
            <a:spcAft>
              <a:spcPct val="35000"/>
            </a:spcAft>
          </a:pPr>
          <a:r>
            <a:rPr lang="zh-CN" sz="2400" kern="1200" dirty="0" smtClean="0"/>
            <a:t>（二）主要负责人代表领导班子作对照检查。</a:t>
          </a:r>
          <a:endParaRPr lang="zh-CN" altLang="en-US" sz="2400" kern="1200" dirty="0">
            <a:latin typeface="+mn-ea"/>
            <a:ea typeface="+mn-ea"/>
          </a:endParaRPr>
        </a:p>
      </dsp:txBody>
      <dsp:txXfrm>
        <a:off x="0" y="1020057"/>
        <a:ext cx="6795653" cy="939076"/>
      </dsp:txXfrm>
    </dsp:sp>
    <dsp:sp modelId="{983F77AE-45B0-45EA-980A-B0E407C70F6D}">
      <dsp:nvSpPr>
        <dsp:cNvPr id="0" name=""/>
        <dsp:cNvSpPr/>
      </dsp:nvSpPr>
      <dsp:spPr>
        <a:xfrm>
          <a:off x="0" y="2031785"/>
          <a:ext cx="6795653" cy="996219"/>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100000"/>
            </a:lnSpc>
            <a:spcBef>
              <a:spcPct val="0"/>
            </a:spcBef>
            <a:spcAft>
              <a:spcPct val="35000"/>
            </a:spcAft>
          </a:pPr>
          <a:r>
            <a:rPr lang="zh-CN" sz="2400" kern="1200" dirty="0" smtClean="0"/>
            <a:t>（三）领导班子成员逐一进行对照检查，作自我批评，其他成员对其提出批评意见。</a:t>
          </a:r>
          <a:endParaRPr lang="zh-CN" altLang="en-US" sz="2400" kern="1200" dirty="0"/>
        </a:p>
      </dsp:txBody>
      <dsp:txXfrm>
        <a:off x="0" y="2031785"/>
        <a:ext cx="6795653" cy="996219"/>
      </dsp:txXfrm>
    </dsp:sp>
    <dsp:sp modelId="{45AB178A-2099-4538-8892-270716422620}">
      <dsp:nvSpPr>
        <dsp:cNvPr id="0" name=""/>
        <dsp:cNvSpPr/>
      </dsp:nvSpPr>
      <dsp:spPr>
        <a:xfrm>
          <a:off x="0" y="3222873"/>
          <a:ext cx="6795653" cy="1075364"/>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100000"/>
            </a:lnSpc>
            <a:spcBef>
              <a:spcPct val="0"/>
            </a:spcBef>
            <a:spcAft>
              <a:spcPct val="35000"/>
            </a:spcAft>
          </a:pPr>
          <a:r>
            <a:rPr lang="zh-CN" sz="2400" kern="1200" dirty="0" smtClean="0"/>
            <a:t>（四）主要负责人总结会议情况，提出整改工作要求。</a:t>
          </a:r>
          <a:endParaRPr lang="zh-CN" altLang="en-US" sz="2400" kern="1200" dirty="0"/>
        </a:p>
      </dsp:txBody>
      <dsp:txXfrm>
        <a:off x="0" y="3222873"/>
        <a:ext cx="6795653" cy="1075364"/>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E6A0E05-D148-489D-A865-AAEE72A33F4D}">
      <dsp:nvSpPr>
        <dsp:cNvPr id="0" name=""/>
        <dsp:cNvSpPr/>
      </dsp:nvSpPr>
      <dsp:spPr>
        <a:xfrm>
          <a:off x="0" y="29034"/>
          <a:ext cx="8211788" cy="789750"/>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zh-CN" sz="1500" b="1" kern="1200" dirty="0">
              <a:solidFill>
                <a:srgbClr val="FFFF00"/>
              </a:solidFill>
              <a:latin typeface="微软雅黑" panose="020B0503020204020204" pitchFamily="34" charset="-122"/>
              <a:ea typeface="微软雅黑" panose="020B0503020204020204" pitchFamily="34" charset="-122"/>
            </a:rPr>
            <a:t>举旗帜，</a:t>
          </a:r>
          <a:r>
            <a:rPr lang="zh-CN" sz="1500" b="1" kern="1200" dirty="0">
              <a:latin typeface="微软雅黑" panose="020B0503020204020204" pitchFamily="34" charset="-122"/>
              <a:ea typeface="微软雅黑" panose="020B0503020204020204" pitchFamily="34" charset="-122"/>
            </a:rPr>
            <a:t>就是要高举马克思主义、中国特色社会主义的旗帜，完成好用习近平新时代中国特色社会主义思想武装全党、教育人民、推动工作的战略任务；</a:t>
          </a:r>
        </a:p>
      </dsp:txBody>
      <dsp:txXfrm>
        <a:off x="0" y="29034"/>
        <a:ext cx="8211788" cy="789750"/>
      </dsp:txXfrm>
    </dsp:sp>
    <dsp:sp modelId="{D565E9D1-E3FF-4D4C-B894-9C6794C7FF4C}">
      <dsp:nvSpPr>
        <dsp:cNvPr id="0" name=""/>
        <dsp:cNvSpPr/>
      </dsp:nvSpPr>
      <dsp:spPr>
        <a:xfrm>
          <a:off x="0" y="861984"/>
          <a:ext cx="8211788" cy="789750"/>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zh-CN" sz="1500" b="1" kern="1200" dirty="0">
              <a:solidFill>
                <a:srgbClr val="FFFF00"/>
              </a:solidFill>
              <a:latin typeface="微软雅黑" panose="020B0503020204020204" pitchFamily="34" charset="-122"/>
              <a:ea typeface="微软雅黑" panose="020B0503020204020204" pitchFamily="34" charset="-122"/>
            </a:rPr>
            <a:t>聚民心，</a:t>
          </a:r>
          <a:r>
            <a:rPr lang="zh-CN" sz="1500" b="1" kern="1200" dirty="0">
              <a:latin typeface="微软雅黑" panose="020B0503020204020204" pitchFamily="34" charset="-122"/>
              <a:ea typeface="微软雅黑" panose="020B0503020204020204" pitchFamily="34" charset="-122"/>
            </a:rPr>
            <a:t>就是要唱响主旋律、壮大正能量，把全党全国人民士气鼓舞起来、精神振奋起来；</a:t>
          </a:r>
        </a:p>
      </dsp:txBody>
      <dsp:txXfrm>
        <a:off x="0" y="861984"/>
        <a:ext cx="8211788" cy="789750"/>
      </dsp:txXfrm>
    </dsp:sp>
    <dsp:sp modelId="{C202C531-B3E6-4232-82E9-83BD9001994D}">
      <dsp:nvSpPr>
        <dsp:cNvPr id="0" name=""/>
        <dsp:cNvSpPr/>
      </dsp:nvSpPr>
      <dsp:spPr>
        <a:xfrm>
          <a:off x="0" y="1694935"/>
          <a:ext cx="8211788" cy="789750"/>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zh-CN" sz="1500" b="1" kern="1200" dirty="0">
              <a:solidFill>
                <a:srgbClr val="FFFF00"/>
              </a:solidFill>
              <a:latin typeface="微软雅黑" panose="020B0503020204020204" pitchFamily="34" charset="-122"/>
              <a:ea typeface="微软雅黑" panose="020B0503020204020204" pitchFamily="34" charset="-122"/>
            </a:rPr>
            <a:t>育新人，</a:t>
          </a:r>
          <a:r>
            <a:rPr lang="zh-CN" sz="1500" b="1" kern="1200" dirty="0">
              <a:latin typeface="微软雅黑" panose="020B0503020204020204" pitchFamily="34" charset="-122"/>
              <a:ea typeface="微软雅黑" panose="020B0503020204020204" pitchFamily="34" charset="-122"/>
            </a:rPr>
            <a:t>就是要坚持立德树人、以文化人，履行好培养担当民族复兴大任的时代新人的重要职责；</a:t>
          </a:r>
        </a:p>
      </dsp:txBody>
      <dsp:txXfrm>
        <a:off x="0" y="1694935"/>
        <a:ext cx="8211788" cy="789750"/>
      </dsp:txXfrm>
    </dsp:sp>
    <dsp:sp modelId="{81511B6A-4568-422F-9E49-3E14BDC01438}">
      <dsp:nvSpPr>
        <dsp:cNvPr id="0" name=""/>
        <dsp:cNvSpPr/>
      </dsp:nvSpPr>
      <dsp:spPr>
        <a:xfrm>
          <a:off x="0" y="2527885"/>
          <a:ext cx="8211788" cy="789750"/>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zh-CN" sz="1500" b="1" kern="1200" dirty="0">
              <a:solidFill>
                <a:srgbClr val="FFFF00"/>
              </a:solidFill>
              <a:latin typeface="微软雅黑" panose="020B0503020204020204" pitchFamily="34" charset="-122"/>
              <a:ea typeface="微软雅黑" panose="020B0503020204020204" pitchFamily="34" charset="-122"/>
            </a:rPr>
            <a:t>兴文化，</a:t>
          </a:r>
          <a:r>
            <a:rPr lang="zh-CN" sz="1500" b="1" kern="1200" dirty="0">
              <a:latin typeface="微软雅黑" panose="020B0503020204020204" pitchFamily="34" charset="-122"/>
              <a:ea typeface="微软雅黑" panose="020B0503020204020204" pitchFamily="34" charset="-122"/>
            </a:rPr>
            <a:t>就是要坚持中国特色社会主义文化发展道路，激发全民族文化创新创造活力，建设社会主义文化强国；</a:t>
          </a:r>
        </a:p>
      </dsp:txBody>
      <dsp:txXfrm>
        <a:off x="0" y="2527885"/>
        <a:ext cx="8211788" cy="789750"/>
      </dsp:txXfrm>
    </dsp:sp>
    <dsp:sp modelId="{5D7B3165-AF66-4EB1-B3D2-7D17EC7A263B}">
      <dsp:nvSpPr>
        <dsp:cNvPr id="0" name=""/>
        <dsp:cNvSpPr/>
      </dsp:nvSpPr>
      <dsp:spPr>
        <a:xfrm>
          <a:off x="0" y="3360835"/>
          <a:ext cx="8211788" cy="789750"/>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zh-CN" sz="1500" b="1" kern="1200" dirty="0">
              <a:solidFill>
                <a:srgbClr val="FFFF00"/>
              </a:solidFill>
              <a:latin typeface="微软雅黑" panose="020B0503020204020204" pitchFamily="34" charset="-122"/>
              <a:ea typeface="微软雅黑" panose="020B0503020204020204" pitchFamily="34" charset="-122"/>
            </a:rPr>
            <a:t>展形象，</a:t>
          </a:r>
          <a:r>
            <a:rPr lang="zh-CN" sz="1500" b="1" kern="1200" dirty="0">
              <a:latin typeface="微软雅黑" panose="020B0503020204020204" pitchFamily="34" charset="-122"/>
              <a:ea typeface="微软雅黑" panose="020B0503020204020204" pitchFamily="34" charset="-122"/>
            </a:rPr>
            <a:t>就是要讲好中国故事、传播好中国声音，向世界展现真实、立体、全面的中国，提高国家文化软实力和中华文化影响力。</a:t>
          </a:r>
        </a:p>
      </dsp:txBody>
      <dsp:txXfrm>
        <a:off x="0" y="3360835"/>
        <a:ext cx="8211788" cy="78975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723FC87-77F4-4F6E-892D-84DD3EFDA415}">
      <dsp:nvSpPr>
        <dsp:cNvPr id="0" name=""/>
        <dsp:cNvSpPr/>
      </dsp:nvSpPr>
      <dsp:spPr>
        <a:xfrm>
          <a:off x="0" y="0"/>
          <a:ext cx="7196447" cy="1737849"/>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altLang="en-US" sz="2800" b="1" kern="1200" dirty="0" smtClean="0">
              <a:latin typeface="微软雅黑" panose="020B0503020204020204" pitchFamily="34" charset="-122"/>
              <a:ea typeface="微软雅黑" panose="020B0503020204020204" pitchFamily="34" charset="-122"/>
            </a:rPr>
            <a:t>       建</a:t>
          </a:r>
          <a:r>
            <a:rPr lang="zh-CN" altLang="en-US" sz="2800" b="1" kern="1200" dirty="0">
              <a:latin typeface="微软雅黑" panose="020B0503020204020204" pitchFamily="34" charset="-122"/>
              <a:ea typeface="微软雅黑" panose="020B0503020204020204" pitchFamily="34" charset="-122"/>
            </a:rPr>
            <a:t>设具有强大凝聚力和引领力的社会主义意识形态，是全党特别是宣传思想战线必须担负起的一个</a:t>
          </a:r>
          <a:r>
            <a:rPr lang="zh-CN" altLang="en-US" sz="3200" b="1" kern="1200" dirty="0">
              <a:solidFill>
                <a:srgbClr val="FFFF00"/>
              </a:solidFill>
              <a:latin typeface="微软雅黑" panose="020B0503020204020204" pitchFamily="34" charset="-122"/>
              <a:ea typeface="微软雅黑" panose="020B0503020204020204" pitchFamily="34" charset="-122"/>
            </a:rPr>
            <a:t>战略任务</a:t>
          </a:r>
          <a:r>
            <a:rPr lang="zh-CN" altLang="en-US" sz="2800" b="1" kern="1200" dirty="0">
              <a:latin typeface="微软雅黑" panose="020B0503020204020204" pitchFamily="34" charset="-122"/>
              <a:ea typeface="微软雅黑" panose="020B0503020204020204" pitchFamily="34" charset="-122"/>
            </a:rPr>
            <a:t>。</a:t>
          </a:r>
        </a:p>
      </dsp:txBody>
      <dsp:txXfrm>
        <a:off x="0" y="0"/>
        <a:ext cx="7196447" cy="1737849"/>
      </dsp:txXfrm>
    </dsp:sp>
    <dsp:sp modelId="{982A0FCD-95DB-4494-855E-EECDF01D343D}">
      <dsp:nvSpPr>
        <dsp:cNvPr id="0" name=""/>
        <dsp:cNvSpPr/>
      </dsp:nvSpPr>
      <dsp:spPr>
        <a:xfrm>
          <a:off x="0" y="1752319"/>
          <a:ext cx="7196447" cy="1737849"/>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b="1" kern="1200" dirty="0" smtClean="0">
              <a:solidFill>
                <a:prstClr val="white"/>
              </a:solidFill>
              <a:latin typeface="微软雅黑" panose="020B0503020204020204" pitchFamily="34" charset="-122"/>
              <a:ea typeface="微软雅黑" panose="020B0503020204020204" pitchFamily="34" charset="-122"/>
              <a:cs typeface="+mn-cs"/>
            </a:rPr>
            <a:t>       </a:t>
          </a:r>
          <a:r>
            <a:rPr lang="zh-CN" sz="2800" b="1" kern="1200" dirty="0" smtClean="0">
              <a:solidFill>
                <a:prstClr val="white"/>
              </a:solidFill>
              <a:latin typeface="微软雅黑" panose="020B0503020204020204" pitchFamily="34" charset="-122"/>
              <a:ea typeface="微软雅黑" panose="020B0503020204020204" pitchFamily="34" charset="-122"/>
              <a:cs typeface="+mn-cs"/>
            </a:rPr>
            <a:t>宣</a:t>
          </a:r>
          <a:r>
            <a:rPr lang="zh-CN" sz="2800" b="1" kern="1200" dirty="0">
              <a:solidFill>
                <a:prstClr val="white"/>
              </a:solidFill>
              <a:latin typeface="微软雅黑" panose="020B0503020204020204" pitchFamily="34" charset="-122"/>
              <a:ea typeface="微软雅黑" panose="020B0503020204020204" pitchFamily="34" charset="-122"/>
              <a:cs typeface="+mn-cs"/>
            </a:rPr>
            <a:t>传思想工作是做人的工作的，要把培养担当民族复兴大任的时代新人作为</a:t>
          </a:r>
          <a:r>
            <a:rPr lang="zh-CN" sz="3200" b="1" kern="1200" dirty="0">
              <a:solidFill>
                <a:srgbClr val="FFFF00"/>
              </a:solidFill>
              <a:latin typeface="微软雅黑" panose="020B0503020204020204" pitchFamily="34" charset="-122"/>
              <a:ea typeface="微软雅黑" panose="020B0503020204020204" pitchFamily="34" charset="-122"/>
              <a:cs typeface="+mn-cs"/>
            </a:rPr>
            <a:t>重要职责</a:t>
          </a:r>
          <a:r>
            <a:rPr lang="zh-CN" sz="2800" b="1" kern="1200" dirty="0">
              <a:solidFill>
                <a:prstClr val="white"/>
              </a:solidFill>
              <a:latin typeface="微软雅黑" panose="020B0503020204020204" pitchFamily="34" charset="-122"/>
              <a:ea typeface="微软雅黑" panose="020B0503020204020204" pitchFamily="34" charset="-122"/>
              <a:cs typeface="+mn-cs"/>
            </a:rPr>
            <a:t>。</a:t>
          </a:r>
          <a:endParaRPr lang="zh-CN" altLang="en-US" sz="2800" b="1" kern="1200" dirty="0">
            <a:solidFill>
              <a:prstClr val="white"/>
            </a:solidFill>
            <a:latin typeface="微软雅黑" panose="020B0503020204020204" pitchFamily="34" charset="-122"/>
            <a:ea typeface="微软雅黑" panose="020B0503020204020204" pitchFamily="34" charset="-122"/>
            <a:cs typeface="+mn-cs"/>
          </a:endParaRPr>
        </a:p>
      </dsp:txBody>
      <dsp:txXfrm>
        <a:off x="0" y="1752319"/>
        <a:ext cx="7196447" cy="1737849"/>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AD0D7B2-6B26-4939-8141-8DBA87A28547}">
      <dsp:nvSpPr>
        <dsp:cNvPr id="0" name=""/>
        <dsp:cNvSpPr/>
      </dsp:nvSpPr>
      <dsp:spPr>
        <a:xfrm>
          <a:off x="0" y="2681"/>
          <a:ext cx="8389916" cy="1062190"/>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zh-CN" altLang="en-US" sz="2400" b="1" kern="1200" dirty="0">
              <a:solidFill>
                <a:srgbClr val="FFFF00"/>
              </a:solidFill>
              <a:latin typeface="微软雅黑" panose="020B0503020204020204" pitchFamily="34" charset="-122"/>
              <a:ea typeface="微软雅黑" panose="020B0503020204020204" pitchFamily="34" charset="-122"/>
            </a:rPr>
            <a:t>必</a:t>
          </a:r>
          <a:r>
            <a:rPr lang="zh-CN" altLang="en-US" sz="2400" b="1" kern="1200" dirty="0" smtClean="0">
              <a:solidFill>
                <a:srgbClr val="FFFF00"/>
              </a:solidFill>
              <a:latin typeface="微软雅黑" panose="020B0503020204020204" pitchFamily="34" charset="-122"/>
              <a:ea typeface="微软雅黑" panose="020B0503020204020204" pitchFamily="34" charset="-122"/>
            </a:rPr>
            <a:t>须 </a:t>
          </a:r>
          <a:r>
            <a:rPr lang="zh-CN" altLang="en-US" sz="2000" b="1" kern="1200" dirty="0" smtClean="0">
              <a:latin typeface="微软雅黑" panose="020B0503020204020204" pitchFamily="34" charset="-122"/>
              <a:ea typeface="微软雅黑" panose="020B0503020204020204" pitchFamily="34" charset="-122"/>
            </a:rPr>
            <a:t>把</a:t>
          </a:r>
          <a:r>
            <a:rPr lang="zh-CN" altLang="en-US" sz="2000" b="1" kern="1200" dirty="0">
              <a:latin typeface="微软雅黑" panose="020B0503020204020204" pitchFamily="34" charset="-122"/>
              <a:ea typeface="微软雅黑" panose="020B0503020204020204" pitchFamily="34" charset="-122"/>
            </a:rPr>
            <a:t>人民对美好生活的向往作为我们的奋斗目标，既解决实际问题又解决思想问题，更好强信心、聚民心、暖人心、筑同心</a:t>
          </a:r>
          <a:r>
            <a:rPr lang="zh-CN" altLang="en-US" sz="2400" b="1" kern="1200" dirty="0">
              <a:latin typeface="微软雅黑" panose="020B0503020204020204" pitchFamily="34" charset="-122"/>
              <a:ea typeface="微软雅黑" panose="020B0503020204020204" pitchFamily="34" charset="-122"/>
            </a:rPr>
            <a:t>。</a:t>
          </a:r>
          <a:endParaRPr lang="zh-CN" altLang="en-US" sz="2000" b="1" kern="1200" dirty="0">
            <a:latin typeface="微软雅黑" panose="020B0503020204020204" pitchFamily="34" charset="-122"/>
            <a:ea typeface="微软雅黑" panose="020B0503020204020204" pitchFamily="34" charset="-122"/>
          </a:endParaRPr>
        </a:p>
      </dsp:txBody>
      <dsp:txXfrm>
        <a:off x="0" y="2681"/>
        <a:ext cx="8389916" cy="1062190"/>
      </dsp:txXfrm>
    </dsp:sp>
    <dsp:sp modelId="{6E192030-73CE-41F7-A19E-4F2513FF5B4E}">
      <dsp:nvSpPr>
        <dsp:cNvPr id="0" name=""/>
        <dsp:cNvSpPr/>
      </dsp:nvSpPr>
      <dsp:spPr>
        <a:xfrm>
          <a:off x="0" y="1075939"/>
          <a:ext cx="8389916" cy="1062190"/>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altLang="en-US" sz="2800" b="1" kern="1200" dirty="0">
              <a:solidFill>
                <a:srgbClr val="FFFF00"/>
              </a:solidFill>
              <a:latin typeface="微软雅黑" panose="020B0503020204020204" pitchFamily="34" charset="-122"/>
              <a:ea typeface="微软雅黑" panose="020B0503020204020204" pitchFamily="34" charset="-122"/>
            </a:rPr>
            <a:t>必</a:t>
          </a:r>
          <a:r>
            <a:rPr lang="zh-CN" altLang="en-US" sz="2800" b="1" kern="1200" dirty="0" smtClean="0">
              <a:solidFill>
                <a:srgbClr val="FFFF00"/>
              </a:solidFill>
              <a:latin typeface="微软雅黑" panose="020B0503020204020204" pitchFamily="34" charset="-122"/>
              <a:ea typeface="微软雅黑" panose="020B0503020204020204" pitchFamily="34" charset="-122"/>
            </a:rPr>
            <a:t>须 </a:t>
          </a:r>
          <a:r>
            <a:rPr lang="zh-CN" altLang="en-US" sz="2400" b="1" kern="1200" dirty="0" smtClean="0">
              <a:latin typeface="微软雅黑" panose="020B0503020204020204" pitchFamily="34" charset="-122"/>
              <a:ea typeface="微软雅黑" panose="020B0503020204020204" pitchFamily="34" charset="-122"/>
            </a:rPr>
            <a:t>既</a:t>
          </a:r>
          <a:r>
            <a:rPr lang="zh-CN" altLang="en-US" sz="2400" b="1" kern="1200" dirty="0">
              <a:latin typeface="微软雅黑" panose="020B0503020204020204" pitchFamily="34" charset="-122"/>
              <a:ea typeface="微软雅黑" panose="020B0503020204020204" pitchFamily="34" charset="-122"/>
            </a:rPr>
            <a:t>积极主动阐释好中国道路、中国特色，又有效维护我国政治安全和文化安全。</a:t>
          </a:r>
        </a:p>
      </dsp:txBody>
      <dsp:txXfrm>
        <a:off x="0" y="1075939"/>
        <a:ext cx="8389916" cy="1062190"/>
      </dsp:txXfrm>
    </dsp:sp>
    <dsp:sp modelId="{C585F1EE-F1D9-4BFC-990B-4515000C0F7A}">
      <dsp:nvSpPr>
        <dsp:cNvPr id="0" name=""/>
        <dsp:cNvSpPr/>
      </dsp:nvSpPr>
      <dsp:spPr>
        <a:xfrm>
          <a:off x="0" y="2149197"/>
          <a:ext cx="8389916" cy="1062190"/>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altLang="en-US" sz="2800" b="1" kern="1200" dirty="0">
              <a:solidFill>
                <a:srgbClr val="FFFF00"/>
              </a:solidFill>
              <a:latin typeface="微软雅黑" panose="020B0503020204020204" pitchFamily="34" charset="-122"/>
              <a:ea typeface="微软雅黑" panose="020B0503020204020204" pitchFamily="34" charset="-122"/>
            </a:rPr>
            <a:t>必</a:t>
          </a:r>
          <a:r>
            <a:rPr lang="zh-CN" altLang="en-US" sz="2800" b="1" kern="1200" dirty="0" smtClean="0">
              <a:solidFill>
                <a:srgbClr val="FFFF00"/>
              </a:solidFill>
              <a:latin typeface="微软雅黑" panose="020B0503020204020204" pitchFamily="34" charset="-122"/>
              <a:ea typeface="微软雅黑" panose="020B0503020204020204" pitchFamily="34" charset="-122"/>
            </a:rPr>
            <a:t>须 </a:t>
          </a:r>
          <a:r>
            <a:rPr lang="zh-CN" altLang="en-US" sz="2400" b="1" kern="1200" dirty="0" smtClean="0">
              <a:latin typeface="微软雅黑" panose="020B0503020204020204" pitchFamily="34" charset="-122"/>
              <a:ea typeface="微软雅黑" panose="020B0503020204020204" pitchFamily="34" charset="-122"/>
            </a:rPr>
            <a:t>坚</a:t>
          </a:r>
          <a:r>
            <a:rPr lang="zh-CN" altLang="en-US" sz="2400" b="1" kern="1200" dirty="0">
              <a:latin typeface="微软雅黑" panose="020B0503020204020204" pitchFamily="34" charset="-122"/>
              <a:ea typeface="微软雅黑" panose="020B0503020204020204" pitchFamily="34" charset="-122"/>
            </a:rPr>
            <a:t>持以立为本、立破并举，不断增强社会主义意识形态的凝聚力和引领力。</a:t>
          </a:r>
          <a:endParaRPr lang="zh-CN" altLang="en-US" sz="2000" b="1" kern="1200" dirty="0">
            <a:latin typeface="微软雅黑" panose="020B0503020204020204" pitchFamily="34" charset="-122"/>
            <a:ea typeface="微软雅黑" panose="020B0503020204020204" pitchFamily="34" charset="-122"/>
          </a:endParaRPr>
        </a:p>
      </dsp:txBody>
      <dsp:txXfrm>
        <a:off x="0" y="2149197"/>
        <a:ext cx="8389916" cy="1062190"/>
      </dsp:txXfrm>
    </dsp:sp>
    <dsp:sp modelId="{856F3CE9-EF2C-48A2-A373-18AAC6D24058}">
      <dsp:nvSpPr>
        <dsp:cNvPr id="0" name=""/>
        <dsp:cNvSpPr/>
      </dsp:nvSpPr>
      <dsp:spPr>
        <a:xfrm>
          <a:off x="0" y="3222455"/>
          <a:ext cx="8389916" cy="1062190"/>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altLang="en-US" sz="2800" b="1" kern="1200" dirty="0">
              <a:solidFill>
                <a:srgbClr val="FFFF00"/>
              </a:solidFill>
              <a:latin typeface="微软雅黑" panose="020B0503020204020204" pitchFamily="34" charset="-122"/>
              <a:ea typeface="微软雅黑" panose="020B0503020204020204" pitchFamily="34" charset="-122"/>
            </a:rPr>
            <a:t>必</a:t>
          </a:r>
          <a:r>
            <a:rPr lang="zh-CN" altLang="en-US" sz="2800" b="1" kern="1200" dirty="0" smtClean="0">
              <a:solidFill>
                <a:srgbClr val="FFFF00"/>
              </a:solidFill>
              <a:latin typeface="微软雅黑" panose="020B0503020204020204" pitchFamily="34" charset="-122"/>
              <a:ea typeface="微软雅黑" panose="020B0503020204020204" pitchFamily="34" charset="-122"/>
            </a:rPr>
            <a:t>须 </a:t>
          </a:r>
          <a:r>
            <a:rPr lang="zh-CN" altLang="en-US" sz="2400" b="1" kern="1200" dirty="0" smtClean="0">
              <a:latin typeface="微软雅黑" panose="020B0503020204020204" pitchFamily="34" charset="-122"/>
              <a:ea typeface="微软雅黑" panose="020B0503020204020204" pitchFamily="34" charset="-122"/>
            </a:rPr>
            <a:t>科</a:t>
          </a:r>
          <a:r>
            <a:rPr lang="zh-CN" altLang="en-US" sz="2400" b="1" kern="1200" dirty="0">
              <a:latin typeface="微软雅黑" panose="020B0503020204020204" pitchFamily="34" charset="-122"/>
              <a:ea typeface="微软雅黑" panose="020B0503020204020204" pitchFamily="34" charset="-122"/>
            </a:rPr>
            <a:t>学认识网络传播规律，提高用网治网水平，使互联网这个最大变量变成事业发展的最大增量。</a:t>
          </a:r>
          <a:endParaRPr lang="zh-CN" altLang="en-US" sz="2000" b="1" kern="1200" dirty="0">
            <a:latin typeface="微软雅黑" panose="020B0503020204020204" pitchFamily="34" charset="-122"/>
            <a:ea typeface="微软雅黑" panose="020B0503020204020204" pitchFamily="34" charset="-122"/>
          </a:endParaRPr>
        </a:p>
      </dsp:txBody>
      <dsp:txXfrm>
        <a:off x="0" y="3222455"/>
        <a:ext cx="8389916" cy="106219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3CB0F8D-68D2-4692-9B68-0ECB1C6B7A1A}">
      <dsp:nvSpPr>
        <dsp:cNvPr id="0" name=""/>
        <dsp:cNvSpPr/>
      </dsp:nvSpPr>
      <dsp:spPr>
        <a:xfrm>
          <a:off x="0" y="10508"/>
          <a:ext cx="7810995" cy="2015325"/>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zh-CN" altLang="en-US" sz="2400" b="1" kern="1200" dirty="0" smtClean="0">
              <a:latin typeface="微软雅黑" panose="020B0503020204020204" pitchFamily="34" charset="-122"/>
              <a:ea typeface="微软雅黑" panose="020B0503020204020204" pitchFamily="34" charset="-122"/>
            </a:rPr>
            <a:t>       要</a:t>
          </a:r>
          <a:r>
            <a:rPr lang="zh-CN" altLang="en-US" sz="2400" b="1" kern="1200" dirty="0">
              <a:latin typeface="微软雅黑" panose="020B0503020204020204" pitchFamily="34" charset="-122"/>
              <a:ea typeface="微软雅黑" panose="020B0503020204020204" pitchFamily="34" charset="-122"/>
            </a:rPr>
            <a:t>引导广大文化文艺工作者深入生活、扎根人民，把提高质量作为文艺作品的生命线，用心用情用功抒写伟大时代，不断推出</a:t>
          </a:r>
          <a:r>
            <a:rPr lang="zh-CN" altLang="en-US" sz="2800" b="1" kern="1200" dirty="0">
              <a:solidFill>
                <a:srgbClr val="FFFF00"/>
              </a:solidFill>
              <a:latin typeface="微软雅黑" panose="020B0503020204020204" pitchFamily="34" charset="-122"/>
              <a:ea typeface="微软雅黑" panose="020B0503020204020204" pitchFamily="34" charset="-122"/>
            </a:rPr>
            <a:t>讴歌党、讴歌祖国、讴歌人民、讴歌英雄</a:t>
          </a:r>
          <a:r>
            <a:rPr lang="zh-CN" altLang="en-US" sz="2400" b="1" kern="1200" dirty="0">
              <a:latin typeface="微软雅黑" panose="020B0503020204020204" pitchFamily="34" charset="-122"/>
              <a:ea typeface="微软雅黑" panose="020B0503020204020204" pitchFamily="34" charset="-122"/>
            </a:rPr>
            <a:t>的精品力作，书写中华民族新史诗。</a:t>
          </a:r>
        </a:p>
      </dsp:txBody>
      <dsp:txXfrm>
        <a:off x="0" y="10508"/>
        <a:ext cx="7810995" cy="2015325"/>
      </dsp:txXfrm>
    </dsp:sp>
    <dsp:sp modelId="{C94FDDBB-E8AC-4F64-9D17-40FDE7B121F5}">
      <dsp:nvSpPr>
        <dsp:cNvPr id="0" name=""/>
        <dsp:cNvSpPr/>
      </dsp:nvSpPr>
      <dsp:spPr>
        <a:xfrm>
          <a:off x="0" y="2028222"/>
          <a:ext cx="7810995" cy="2015325"/>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zh-CN" altLang="en-US" sz="1800" b="1" kern="1200" dirty="0" smtClean="0">
              <a:latin typeface="微软雅黑" panose="020B0503020204020204" pitchFamily="34" charset="-122"/>
              <a:ea typeface="微软雅黑" panose="020B0503020204020204" pitchFamily="34" charset="-122"/>
            </a:rPr>
            <a:t>        要</a:t>
          </a:r>
          <a:r>
            <a:rPr lang="zh-CN" altLang="en-US" sz="1800" b="1" kern="1200" dirty="0">
              <a:latin typeface="微软雅黑" panose="020B0503020204020204" pitchFamily="34" charset="-122"/>
              <a:ea typeface="微软雅黑" panose="020B0503020204020204" pitchFamily="34" charset="-122"/>
            </a:rPr>
            <a:t>坚持把社会效益放在首位，引导文艺工作者树立正确的</a:t>
          </a:r>
          <a:r>
            <a:rPr lang="zh-CN" altLang="en-US" sz="2400" b="1" kern="1200" dirty="0">
              <a:solidFill>
                <a:srgbClr val="FFFF00"/>
              </a:solidFill>
              <a:latin typeface="微软雅黑" panose="020B0503020204020204" pitchFamily="34" charset="-122"/>
              <a:ea typeface="微软雅黑" panose="020B0503020204020204" pitchFamily="34" charset="-122"/>
            </a:rPr>
            <a:t>历史观、民族观、国家观、文化观</a:t>
          </a:r>
          <a:r>
            <a:rPr lang="zh-CN" altLang="en-US" sz="1800" b="1" kern="1200" dirty="0">
              <a:latin typeface="微软雅黑" panose="020B0503020204020204" pitchFamily="34" charset="-122"/>
              <a:ea typeface="微软雅黑" panose="020B0503020204020204" pitchFamily="34" charset="-122"/>
            </a:rPr>
            <a:t>，自觉</a:t>
          </a:r>
          <a:r>
            <a:rPr lang="zh-CN" altLang="en-US" sz="2400" b="1" kern="1200" dirty="0">
              <a:solidFill>
                <a:srgbClr val="FFFF00"/>
              </a:solidFill>
              <a:latin typeface="微软雅黑" panose="020B0503020204020204" pitchFamily="34" charset="-122"/>
              <a:ea typeface="微软雅黑" panose="020B0503020204020204" pitchFamily="34" charset="-122"/>
            </a:rPr>
            <a:t>讲品位、讲格调、讲责任</a:t>
          </a:r>
          <a:r>
            <a:rPr lang="zh-CN" altLang="en-US" sz="1800" b="1" kern="1200" dirty="0">
              <a:latin typeface="微软雅黑" panose="020B0503020204020204" pitchFamily="34" charset="-122"/>
              <a:ea typeface="微软雅黑" panose="020B0503020204020204" pitchFamily="34" charset="-122"/>
            </a:rPr>
            <a:t>，自觉遵守国家法律法规，加强道德品质修养，坚决抵制低俗庸俗媚俗，用健康向上的文艺作品和做人处事陶冶情操、启迪心智、引领风尚。</a:t>
          </a:r>
        </a:p>
      </dsp:txBody>
      <dsp:txXfrm>
        <a:off x="0" y="2028222"/>
        <a:ext cx="7810995" cy="2015325"/>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3BE0E57-299E-4EF0-A87F-A0B5962F7D5E}">
      <dsp:nvSpPr>
        <dsp:cNvPr id="0" name=""/>
        <dsp:cNvSpPr/>
      </dsp:nvSpPr>
      <dsp:spPr>
        <a:xfrm>
          <a:off x="0" y="14759"/>
          <a:ext cx="6688777" cy="1491052"/>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zh-CN" altLang="en-US" sz="2400" b="1" kern="1200" dirty="0" smtClean="0">
              <a:latin typeface="微软雅黑" pitchFamily="34" charset="-122"/>
              <a:ea typeface="微软雅黑" pitchFamily="34" charset="-122"/>
            </a:rPr>
            <a:t>       要弘扬新风正气，推进移风易俗，培育</a:t>
          </a:r>
          <a:r>
            <a:rPr lang="zh-CN" altLang="en-US" sz="2400" b="1" kern="1200" dirty="0" smtClean="0">
              <a:solidFill>
                <a:srgbClr val="FFFF00"/>
              </a:solidFill>
              <a:latin typeface="微软雅黑" pitchFamily="34" charset="-122"/>
              <a:ea typeface="微软雅黑" pitchFamily="34" charset="-122"/>
            </a:rPr>
            <a:t>文明乡风、良好家风、淳朴民风</a:t>
          </a:r>
          <a:r>
            <a:rPr lang="zh-CN" altLang="en-US" sz="2400" b="1" kern="1200" dirty="0" smtClean="0">
              <a:latin typeface="微软雅黑" pitchFamily="34" charset="-122"/>
              <a:ea typeface="微软雅黑" pitchFamily="34" charset="-122"/>
            </a:rPr>
            <a:t>，焕发乡村文明新气象。</a:t>
          </a:r>
          <a:endParaRPr lang="zh-CN" altLang="en-US" sz="2400" b="1" kern="1200" dirty="0">
            <a:latin typeface="微软雅黑" pitchFamily="34" charset="-122"/>
            <a:ea typeface="微软雅黑" pitchFamily="34" charset="-122"/>
          </a:endParaRPr>
        </a:p>
      </dsp:txBody>
      <dsp:txXfrm>
        <a:off x="0" y="14759"/>
        <a:ext cx="6688777" cy="1491052"/>
      </dsp:txXfrm>
    </dsp:sp>
    <dsp:sp modelId="{7DBFF2DB-961D-4B81-B91E-348771F5327E}">
      <dsp:nvSpPr>
        <dsp:cNvPr id="0" name=""/>
        <dsp:cNvSpPr/>
      </dsp:nvSpPr>
      <dsp:spPr>
        <a:xfrm>
          <a:off x="0" y="1721739"/>
          <a:ext cx="6688777" cy="2070385"/>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zh-CN" altLang="en-US" sz="1900" b="1" kern="1200" dirty="0" smtClean="0">
              <a:latin typeface="微软雅黑" pitchFamily="34" charset="-122"/>
              <a:ea typeface="微软雅黑" pitchFamily="34" charset="-122"/>
            </a:rPr>
            <a:t>       不</a:t>
          </a:r>
          <a:r>
            <a:rPr lang="zh-CN" altLang="en-US" sz="1900" b="1" kern="1200" dirty="0">
              <a:latin typeface="微软雅黑" pitchFamily="34" charset="-122"/>
              <a:ea typeface="微软雅黑" pitchFamily="34" charset="-122"/>
            </a:rPr>
            <a:t>断提升中华文化影响力，把握大势、区分对象、精准施策，主动宣介新时代中国特色社会主义思想，主动讲好中</a:t>
          </a:r>
          <a:r>
            <a:rPr lang="zh-CN" altLang="en-US" sz="2400" b="1" kern="1200" dirty="0">
              <a:solidFill>
                <a:srgbClr val="FFFF00"/>
              </a:solidFill>
              <a:latin typeface="微软雅黑" pitchFamily="34" charset="-122"/>
              <a:ea typeface="微软雅黑" pitchFamily="34" charset="-122"/>
            </a:rPr>
            <a:t>国共产党治国理政的故事、中国人民奋斗圆梦的故事、中国坚持和平发展合作共赢的故事</a:t>
          </a:r>
          <a:r>
            <a:rPr lang="zh-CN" altLang="en-US" sz="1900" b="1" kern="1200" dirty="0">
              <a:latin typeface="微软雅黑" pitchFamily="34" charset="-122"/>
              <a:ea typeface="微软雅黑" pitchFamily="34" charset="-122"/>
            </a:rPr>
            <a:t>，让世界更好了解中国。</a:t>
          </a:r>
        </a:p>
      </dsp:txBody>
      <dsp:txXfrm>
        <a:off x="0" y="1721739"/>
        <a:ext cx="6688777" cy="2070385"/>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6500728-7331-494F-9BB8-BBB93EEB5F5E}">
      <dsp:nvSpPr>
        <dsp:cNvPr id="0" name=""/>
        <dsp:cNvSpPr/>
      </dsp:nvSpPr>
      <dsp:spPr>
        <a:xfrm>
          <a:off x="0" y="0"/>
          <a:ext cx="5308412" cy="769859"/>
        </a:xfrm>
        <a:prstGeom prst="roundRect">
          <a:avLst/>
        </a:prstGeom>
        <a:solidFill>
          <a:srgbClr val="C00000"/>
        </a:solidFill>
        <a:ln w="12700" cap="flat" cmpd="sng" algn="ctr">
          <a:solidFill>
            <a:schemeClr val="accent6">
              <a:shade val="50000"/>
            </a:schemeClr>
          </a:solidFill>
          <a:prstDash val="solid"/>
          <a:miter lim="800000"/>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100000"/>
            </a:lnSpc>
            <a:spcBef>
              <a:spcPct val="0"/>
            </a:spcBef>
            <a:spcAft>
              <a:spcPct val="35000"/>
            </a:spcAft>
          </a:pPr>
          <a:r>
            <a:rPr lang="zh-CN" altLang="en-US" sz="2800" b="1" kern="1200" dirty="0" smtClean="0">
              <a:latin typeface="宋体" panose="02010600030101010101" pitchFamily="2" charset="-122"/>
              <a:ea typeface="宋体" panose="02010600030101010101" pitchFamily="2" charset="-122"/>
              <a:cs typeface="宋体" panose="02010600030101010101" pitchFamily="2" charset="-122"/>
            </a:rPr>
            <a:t>准确把握总体要求</a:t>
          </a:r>
          <a:endParaRPr lang="zh-CN" altLang="en-US" sz="2800" b="1" kern="1200" dirty="0"/>
        </a:p>
      </dsp:txBody>
      <dsp:txXfrm>
        <a:off x="0" y="0"/>
        <a:ext cx="5308412" cy="769859"/>
      </dsp:txXfrm>
    </dsp:sp>
    <dsp:sp modelId="{0960AE58-44D9-4C09-826C-CBAC35B8B701}">
      <dsp:nvSpPr>
        <dsp:cNvPr id="0" name=""/>
        <dsp:cNvSpPr/>
      </dsp:nvSpPr>
      <dsp:spPr>
        <a:xfrm>
          <a:off x="0" y="778169"/>
          <a:ext cx="5308412" cy="769859"/>
        </a:xfrm>
        <a:prstGeom prst="roundRect">
          <a:avLst/>
        </a:prstGeom>
        <a:solidFill>
          <a:srgbClr val="C00000"/>
        </a:solidFill>
        <a:ln w="12700" cap="flat" cmpd="sng" algn="ctr">
          <a:solidFill>
            <a:schemeClr val="accent6">
              <a:shade val="50000"/>
            </a:schemeClr>
          </a:solidFill>
          <a:prstDash val="solid"/>
          <a:miter lim="800000"/>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100000"/>
            </a:lnSpc>
            <a:spcBef>
              <a:spcPct val="0"/>
            </a:spcBef>
            <a:spcAft>
              <a:spcPct val="35000"/>
            </a:spcAft>
          </a:pPr>
          <a:r>
            <a:rPr lang="zh-CN" altLang="en-US" sz="2800" b="1" kern="1200" dirty="0" smtClean="0">
              <a:latin typeface="宋体" panose="02010600030101010101" pitchFamily="2" charset="-122"/>
              <a:ea typeface="宋体" panose="02010600030101010101" pitchFamily="2" charset="-122"/>
              <a:cs typeface="宋体" panose="02010600030101010101" pitchFamily="2" charset="-122"/>
            </a:rPr>
            <a:t>准确把握对照检查内容</a:t>
          </a:r>
          <a:endParaRPr lang="zh-CN" altLang="en-US" sz="2800" b="1" kern="1200" dirty="0"/>
        </a:p>
      </dsp:txBody>
      <dsp:txXfrm>
        <a:off x="0" y="778169"/>
        <a:ext cx="5308412" cy="769859"/>
      </dsp:txXfrm>
    </dsp:sp>
    <dsp:sp modelId="{22617A7E-2E97-45D5-AF30-4AE409C79916}">
      <dsp:nvSpPr>
        <dsp:cNvPr id="0" name=""/>
        <dsp:cNvSpPr/>
      </dsp:nvSpPr>
      <dsp:spPr>
        <a:xfrm>
          <a:off x="0" y="1566977"/>
          <a:ext cx="5308412" cy="769859"/>
        </a:xfrm>
        <a:prstGeom prst="roundRect">
          <a:avLst/>
        </a:prstGeom>
        <a:solidFill>
          <a:srgbClr val="C00000"/>
        </a:solidFill>
        <a:ln w="12700" cap="flat" cmpd="sng" algn="ctr">
          <a:solidFill>
            <a:schemeClr val="accent6">
              <a:shade val="50000"/>
            </a:schemeClr>
          </a:solidFill>
          <a:prstDash val="solid"/>
          <a:miter lim="800000"/>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100000"/>
            </a:lnSpc>
            <a:spcBef>
              <a:spcPct val="0"/>
            </a:spcBef>
            <a:spcAft>
              <a:spcPct val="35000"/>
            </a:spcAft>
          </a:pPr>
          <a:r>
            <a:rPr lang="zh-CN" altLang="en-US" sz="2800" b="1" kern="1200" dirty="0" smtClean="0">
              <a:latin typeface="宋体" panose="02010600030101010101" pitchFamily="2" charset="-122"/>
              <a:ea typeface="宋体" panose="02010600030101010101" pitchFamily="2" charset="-122"/>
              <a:cs typeface="宋体" panose="02010600030101010101" pitchFamily="2" charset="-122"/>
            </a:rPr>
            <a:t>准确把握程序步骤</a:t>
          </a:r>
          <a:endParaRPr lang="zh-CN" altLang="en-US" sz="2800" b="1" kern="1200" dirty="0">
            <a:latin typeface="宋体" panose="02010600030101010101" pitchFamily="2" charset="-122"/>
            <a:ea typeface="宋体" panose="02010600030101010101" pitchFamily="2" charset="-122"/>
            <a:cs typeface="宋体" panose="02010600030101010101" pitchFamily="2" charset="-122"/>
          </a:endParaRPr>
        </a:p>
      </dsp:txBody>
      <dsp:txXfrm>
        <a:off x="0" y="1566977"/>
        <a:ext cx="5308412" cy="769859"/>
      </dsp:txXfrm>
    </dsp:sp>
    <dsp:sp modelId="{5BBA3C8A-FC63-405B-9B14-4CD3FFBB9818}">
      <dsp:nvSpPr>
        <dsp:cNvPr id="0" name=""/>
        <dsp:cNvSpPr/>
      </dsp:nvSpPr>
      <dsp:spPr>
        <a:xfrm>
          <a:off x="0" y="2338854"/>
          <a:ext cx="5308412" cy="646913"/>
        </a:xfrm>
        <a:prstGeom prst="roundRect">
          <a:avLst/>
        </a:prstGeom>
        <a:solidFill>
          <a:srgbClr val="C00000"/>
        </a:solidFill>
        <a:ln w="12700" cap="flat" cmpd="sng" algn="ctr">
          <a:solidFill>
            <a:schemeClr val="accent6">
              <a:shade val="50000"/>
            </a:schemeClr>
          </a:solidFill>
          <a:prstDash val="solid"/>
          <a:miter lim="800000"/>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100000"/>
            </a:lnSpc>
            <a:spcBef>
              <a:spcPct val="0"/>
            </a:spcBef>
            <a:spcAft>
              <a:spcPct val="35000"/>
            </a:spcAft>
          </a:pPr>
          <a:r>
            <a:rPr lang="zh-CN" altLang="en-US" sz="2800" b="1" kern="1200" dirty="0" smtClean="0">
              <a:latin typeface="宋体" panose="02010600030101010101" pitchFamily="2" charset="-122"/>
              <a:ea typeface="宋体" panose="02010600030101010101" pitchFamily="2" charset="-122"/>
              <a:cs typeface="宋体" panose="02010600030101010101" pitchFamily="2" charset="-122"/>
            </a:rPr>
            <a:t>准确把握督导要求</a:t>
          </a:r>
          <a:endParaRPr lang="zh-CN" altLang="en-US" sz="2800" b="1" kern="1200" dirty="0">
            <a:latin typeface="宋体" panose="02010600030101010101" pitchFamily="2" charset="-122"/>
            <a:ea typeface="宋体" panose="02010600030101010101" pitchFamily="2" charset="-122"/>
            <a:cs typeface="宋体" panose="02010600030101010101" pitchFamily="2" charset="-122"/>
          </a:endParaRPr>
        </a:p>
      </dsp:txBody>
      <dsp:txXfrm>
        <a:off x="0" y="2338854"/>
        <a:ext cx="5308412" cy="646913"/>
      </dsp:txXfrm>
    </dsp:sp>
    <dsp:sp modelId="{FEB348C7-E1E0-4480-A465-F193C500B785}">
      <dsp:nvSpPr>
        <dsp:cNvPr id="0" name=""/>
        <dsp:cNvSpPr/>
      </dsp:nvSpPr>
      <dsp:spPr>
        <a:xfrm>
          <a:off x="0" y="3028820"/>
          <a:ext cx="5308412" cy="769859"/>
        </a:xfrm>
        <a:prstGeom prst="roundRect">
          <a:avLst/>
        </a:prstGeom>
        <a:solidFill>
          <a:srgbClr val="C00000"/>
        </a:solidFill>
        <a:ln w="12700" cap="flat" cmpd="sng" algn="ctr">
          <a:solidFill>
            <a:schemeClr val="accent6">
              <a:shade val="50000"/>
            </a:schemeClr>
          </a:solidFill>
          <a:prstDash val="solid"/>
          <a:miter lim="800000"/>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100000"/>
            </a:lnSpc>
            <a:spcBef>
              <a:spcPct val="0"/>
            </a:spcBef>
            <a:spcAft>
              <a:spcPct val="35000"/>
            </a:spcAft>
          </a:pPr>
          <a:r>
            <a:rPr lang="zh-CN" altLang="en-US" sz="2800" b="1" kern="1200" dirty="0" smtClean="0">
              <a:latin typeface="宋体" panose="02010600030101010101" pitchFamily="2" charset="-122"/>
              <a:ea typeface="宋体" panose="02010600030101010101" pitchFamily="2" charset="-122"/>
              <a:cs typeface="宋体" panose="02010600030101010101" pitchFamily="2" charset="-122"/>
            </a:rPr>
            <a:t>准确把握责任追究办法</a:t>
          </a:r>
          <a:endParaRPr lang="zh-CN" altLang="en-US" sz="2800" b="1" kern="1200" dirty="0">
            <a:latin typeface="宋体" panose="02010600030101010101" pitchFamily="2" charset="-122"/>
            <a:ea typeface="宋体" panose="02010600030101010101" pitchFamily="2" charset="-122"/>
            <a:cs typeface="宋体" panose="02010600030101010101" pitchFamily="2" charset="-122"/>
          </a:endParaRPr>
        </a:p>
      </dsp:txBody>
      <dsp:txXfrm>
        <a:off x="0" y="3028820"/>
        <a:ext cx="5308412" cy="769859"/>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6500728-7331-494F-9BB8-BBB93EEB5F5E}">
      <dsp:nvSpPr>
        <dsp:cNvPr id="0" name=""/>
        <dsp:cNvSpPr/>
      </dsp:nvSpPr>
      <dsp:spPr>
        <a:xfrm>
          <a:off x="0" y="78258"/>
          <a:ext cx="7403830" cy="673920"/>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zh-CN" sz="1600" kern="1200" dirty="0" smtClean="0"/>
            <a:t>（一）遵守党章，坚定理想信念，贯彻党的理论路线方针政策和决议，执行党的政治纪律和政治规矩，维护党中央权威的情况。</a:t>
          </a:r>
          <a:endParaRPr lang="zh-CN" altLang="en-US" sz="1600" kern="1200" dirty="0"/>
        </a:p>
      </dsp:txBody>
      <dsp:txXfrm>
        <a:off x="0" y="78258"/>
        <a:ext cx="7403830" cy="673920"/>
      </dsp:txXfrm>
    </dsp:sp>
    <dsp:sp modelId="{FEC1A696-B2BC-46C4-A902-2F9B977320C4}">
      <dsp:nvSpPr>
        <dsp:cNvPr id="0" name=""/>
        <dsp:cNvSpPr/>
      </dsp:nvSpPr>
      <dsp:spPr>
        <a:xfrm>
          <a:off x="0" y="798258"/>
          <a:ext cx="7403830" cy="673920"/>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zh-CN" altLang="en-US" sz="1600" kern="1200" dirty="0" smtClean="0"/>
            <a:t>（二）加强领导班子自身建设，实行民主集中制，维护领导班子团结，严格党的组织生活制度，坚持正确用人导向，开展批评和自我批评的情况。</a:t>
          </a:r>
          <a:endParaRPr lang="zh-CN" altLang="en-US" sz="1600" kern="1200" dirty="0"/>
        </a:p>
      </dsp:txBody>
      <dsp:txXfrm>
        <a:off x="0" y="798258"/>
        <a:ext cx="7403830" cy="673920"/>
      </dsp:txXfrm>
    </dsp:sp>
    <dsp:sp modelId="{C28992E3-273E-466D-B444-35CF027C2D4C}">
      <dsp:nvSpPr>
        <dsp:cNvPr id="0" name=""/>
        <dsp:cNvSpPr/>
      </dsp:nvSpPr>
      <dsp:spPr>
        <a:xfrm>
          <a:off x="0" y="1518258"/>
          <a:ext cx="7403830" cy="673920"/>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zh-CN" altLang="en-US" sz="1600" kern="1200" dirty="0" smtClean="0"/>
            <a:t>（三）正确行使权力，履职尽责、积极作为，坚持科学决策、民主决策、依法决策，反对特权、秉公用权的情况。</a:t>
          </a:r>
          <a:endParaRPr lang="zh-CN" altLang="en-US" sz="1600" kern="1200" dirty="0"/>
        </a:p>
      </dsp:txBody>
      <dsp:txXfrm>
        <a:off x="0" y="1518258"/>
        <a:ext cx="7403830" cy="673920"/>
      </dsp:txXfrm>
    </dsp:sp>
    <dsp:sp modelId="{8F3A7BC8-A553-46D1-B7B8-10B891A88AE2}">
      <dsp:nvSpPr>
        <dsp:cNvPr id="0" name=""/>
        <dsp:cNvSpPr/>
      </dsp:nvSpPr>
      <dsp:spPr>
        <a:xfrm>
          <a:off x="0" y="2238258"/>
          <a:ext cx="7403830" cy="673920"/>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zh-CN" altLang="en-US" sz="1600" kern="1200" dirty="0" smtClean="0"/>
            <a:t>（四）带头践行社会主义核心价值观，艰苦奋斗，清正廉洁，遵纪守法，注重家庭、家教、家风，教育管理好亲属和身边工作人员的情况。</a:t>
          </a:r>
          <a:endParaRPr lang="zh-CN" altLang="en-US" sz="1600" kern="1200" dirty="0"/>
        </a:p>
      </dsp:txBody>
      <dsp:txXfrm>
        <a:off x="0" y="2238258"/>
        <a:ext cx="7403830" cy="673920"/>
      </dsp:txXfrm>
    </dsp:sp>
    <dsp:sp modelId="{CD916BBC-DC2D-4FA7-A6C1-31ED9BB30DC6}">
      <dsp:nvSpPr>
        <dsp:cNvPr id="0" name=""/>
        <dsp:cNvSpPr/>
      </dsp:nvSpPr>
      <dsp:spPr>
        <a:xfrm>
          <a:off x="0" y="2958258"/>
          <a:ext cx="7403830" cy="673920"/>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zh-CN" altLang="en-US" sz="1600" kern="1200" dirty="0" smtClean="0"/>
            <a:t>（五）执行党的群众路线，站稳人民立场，改进领导作风，深入调查研究，密切联系群众的情况。</a:t>
          </a:r>
          <a:endParaRPr lang="zh-CN" altLang="en-US" sz="1600" kern="1200" dirty="0"/>
        </a:p>
      </dsp:txBody>
      <dsp:txXfrm>
        <a:off x="0" y="2958258"/>
        <a:ext cx="7403830" cy="673920"/>
      </dsp:txXfrm>
    </dsp:sp>
    <dsp:sp modelId="{D195ED3C-7528-4C4F-8361-8E7C9F73C2BB}">
      <dsp:nvSpPr>
        <dsp:cNvPr id="0" name=""/>
        <dsp:cNvSpPr/>
      </dsp:nvSpPr>
      <dsp:spPr>
        <a:xfrm>
          <a:off x="0" y="3678258"/>
          <a:ext cx="7403830" cy="673920"/>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zh-CN" altLang="en-US" sz="1600" kern="1200" dirty="0" smtClean="0"/>
            <a:t>（六）履行全面从严治党主体责任和监督责任，加强党风廉洁建设和反腐败工作的情况。</a:t>
          </a:r>
          <a:endParaRPr lang="zh-CN" altLang="en-US" sz="1600" kern="1200" dirty="0"/>
        </a:p>
      </dsp:txBody>
      <dsp:txXfrm>
        <a:off x="0" y="3678258"/>
        <a:ext cx="7403830" cy="673920"/>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6500728-7331-494F-9BB8-BBB93EEB5F5E}">
      <dsp:nvSpPr>
        <dsp:cNvPr id="0" name=""/>
        <dsp:cNvSpPr/>
      </dsp:nvSpPr>
      <dsp:spPr>
        <a:xfrm>
          <a:off x="0" y="0"/>
          <a:ext cx="6795653" cy="966326"/>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100000"/>
            </a:lnSpc>
            <a:spcBef>
              <a:spcPct val="0"/>
            </a:spcBef>
            <a:spcAft>
              <a:spcPct val="35000"/>
            </a:spcAft>
          </a:pPr>
          <a:r>
            <a:rPr lang="zh-CN" altLang="en-US" sz="2000" kern="1200" dirty="0"/>
            <a:t>（一）领导班子成员认真学习党章党规和党的创新理论以及有关文件，提高思想认识，把握标准</a:t>
          </a:r>
          <a:r>
            <a:rPr lang="zh-CN" altLang="en-US" sz="2000" kern="1200" dirty="0" smtClean="0"/>
            <a:t>要求。</a:t>
          </a:r>
          <a:endParaRPr lang="zh-CN" altLang="en-US" sz="2400" kern="1200" dirty="0"/>
        </a:p>
      </dsp:txBody>
      <dsp:txXfrm>
        <a:off x="0" y="0"/>
        <a:ext cx="6795653" cy="966326"/>
      </dsp:txXfrm>
    </dsp:sp>
    <dsp:sp modelId="{9846375C-7E76-4EF8-9172-EE4ABEB872AC}">
      <dsp:nvSpPr>
        <dsp:cNvPr id="0" name=""/>
        <dsp:cNvSpPr/>
      </dsp:nvSpPr>
      <dsp:spPr>
        <a:xfrm>
          <a:off x="0" y="996010"/>
          <a:ext cx="6795653" cy="931050"/>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100000"/>
            </a:lnSpc>
            <a:spcBef>
              <a:spcPct val="0"/>
            </a:spcBef>
            <a:spcAft>
              <a:spcPct val="35000"/>
            </a:spcAft>
          </a:pPr>
          <a:r>
            <a:rPr sz="1400" kern="1200" dirty="0">
              <a:latin typeface="+mn-ea"/>
              <a:ea typeface="+mn-ea"/>
              <a:sym typeface="+mn-ea"/>
            </a:rPr>
            <a:t>（</a:t>
          </a:r>
          <a:r>
            <a:rPr lang="zh-CN" altLang="en-US" sz="1400" kern="1200" dirty="0">
              <a:latin typeface="+mn-ea"/>
              <a:ea typeface="+mn-ea"/>
              <a:sym typeface="+mn-ea"/>
            </a:rPr>
            <a:t>二）由党委（党组）或者委托组织部门、机关党组织征求党员、干部和群众的意见建议，并如实向领导班子及其成员反馈</a:t>
          </a:r>
          <a:r>
            <a:rPr lang="zh-CN" altLang="en-US" sz="1400" kern="1200" dirty="0" smtClean="0">
              <a:latin typeface="+mn-ea"/>
              <a:ea typeface="+mn-ea"/>
              <a:sym typeface="+mn-ea"/>
            </a:rPr>
            <a:t>。</a:t>
          </a:r>
          <a:r>
            <a:rPr lang="zh-CN" sz="1400" kern="1200" dirty="0" smtClean="0">
              <a:latin typeface="+mn-ea"/>
              <a:ea typeface="+mn-ea"/>
            </a:rPr>
            <a:t>领导班子成员应当就反映本人的有关问题，向组织作出说明。</a:t>
          </a:r>
          <a:endParaRPr lang="zh-CN" altLang="en-US" sz="1400" kern="1200" dirty="0">
            <a:latin typeface="+mn-ea"/>
            <a:ea typeface="+mn-ea"/>
          </a:endParaRPr>
        </a:p>
      </dsp:txBody>
      <dsp:txXfrm>
        <a:off x="0" y="996010"/>
        <a:ext cx="6795653" cy="931050"/>
      </dsp:txXfrm>
    </dsp:sp>
    <dsp:sp modelId="{983F77AE-45B0-45EA-980A-B0E407C70F6D}">
      <dsp:nvSpPr>
        <dsp:cNvPr id="0" name=""/>
        <dsp:cNvSpPr/>
      </dsp:nvSpPr>
      <dsp:spPr>
        <a:xfrm>
          <a:off x="0" y="2007518"/>
          <a:ext cx="6795653" cy="987705"/>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100000"/>
            </a:lnSpc>
            <a:spcBef>
              <a:spcPct val="0"/>
            </a:spcBef>
            <a:spcAft>
              <a:spcPct val="35000"/>
            </a:spcAft>
          </a:pPr>
          <a:r>
            <a:rPr sz="1800" kern="1200" dirty="0">
              <a:sym typeface="+mn-ea"/>
            </a:rPr>
            <a:t>（</a:t>
          </a:r>
          <a:r>
            <a:rPr lang="zh-CN" altLang="en-US" sz="1800" kern="1200" dirty="0">
              <a:sym typeface="+mn-ea"/>
            </a:rPr>
            <a:t>三）领导班子成员之间互相谈心谈话，交流思想，交换意见，并与分管单位主要负责人谈心，也应当接受党员、干部约谈。</a:t>
          </a:r>
          <a:endParaRPr lang="zh-CN" altLang="en-US" sz="1800" kern="1200" dirty="0"/>
        </a:p>
      </dsp:txBody>
      <dsp:txXfrm>
        <a:off x="0" y="2007518"/>
        <a:ext cx="6795653" cy="987705"/>
      </dsp:txXfrm>
    </dsp:sp>
    <dsp:sp modelId="{45AB178A-2099-4538-8892-270716422620}">
      <dsp:nvSpPr>
        <dsp:cNvPr id="0" name=""/>
        <dsp:cNvSpPr/>
      </dsp:nvSpPr>
      <dsp:spPr>
        <a:xfrm>
          <a:off x="0" y="3086021"/>
          <a:ext cx="6795653" cy="1066172"/>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100000"/>
            </a:lnSpc>
            <a:spcBef>
              <a:spcPct val="0"/>
            </a:spcBef>
            <a:spcAft>
              <a:spcPct val="35000"/>
            </a:spcAft>
          </a:pPr>
          <a:r>
            <a:rPr lang="zh-CN" altLang="en-US" sz="1600" kern="1200" dirty="0"/>
            <a:t>（四）撰写领导班子对照检查材料和个人发言提纲，查摆问题，进行党性分析，提出整改措施</a:t>
          </a:r>
          <a:r>
            <a:rPr lang="zh-CN" altLang="en-US" sz="1600" kern="1200" dirty="0" smtClean="0"/>
            <a:t>。</a:t>
          </a:r>
          <a:r>
            <a:rPr lang="zh-CN" sz="1600" kern="1200" dirty="0" smtClean="0"/>
            <a:t>个人发言提纲应当自己动手撰写，并按规定说明个人有关事项。</a:t>
          </a:r>
          <a:endParaRPr lang="zh-CN" altLang="en-US" sz="1600" kern="1200" dirty="0"/>
        </a:p>
      </dsp:txBody>
      <dsp:txXfrm>
        <a:off x="0" y="3086021"/>
        <a:ext cx="6795653" cy="106617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29837" cy="497126"/>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29761" y="0"/>
            <a:ext cx="2929837" cy="497126"/>
          </a:xfrm>
          <a:prstGeom prst="rect">
            <a:avLst/>
          </a:prstGeom>
        </p:spPr>
        <p:txBody>
          <a:bodyPr vert="horz" lIns="91440" tIns="45720" rIns="91440" bIns="45720" rtlCol="0"/>
          <a:lstStyle>
            <a:lvl1pPr algn="r">
              <a:defRPr sz="1200"/>
            </a:lvl1pPr>
          </a:lstStyle>
          <a:p>
            <a:fld id="{A7840A57-DCD7-4187-9118-5745B7C20CA2}" type="datetimeFigureOut">
              <a:rPr lang="zh-CN" altLang="en-US" smtClean="0"/>
              <a:pPr/>
              <a:t>2018-8-31</a:t>
            </a:fld>
            <a:endParaRPr lang="zh-CN" altLang="en-US"/>
          </a:p>
        </p:txBody>
      </p:sp>
      <p:sp>
        <p:nvSpPr>
          <p:cNvPr id="4" name="页脚占位符 3"/>
          <p:cNvSpPr>
            <a:spLocks noGrp="1"/>
          </p:cNvSpPr>
          <p:nvPr>
            <p:ph type="ftr" sz="quarter" idx="2"/>
          </p:nvPr>
        </p:nvSpPr>
        <p:spPr>
          <a:xfrm>
            <a:off x="0" y="9443662"/>
            <a:ext cx="2929837" cy="497126"/>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29761" y="9443662"/>
            <a:ext cx="2929837" cy="497126"/>
          </a:xfrm>
          <a:prstGeom prst="rect">
            <a:avLst/>
          </a:prstGeom>
        </p:spPr>
        <p:txBody>
          <a:bodyPr vert="horz" lIns="91440" tIns="45720" rIns="91440" bIns="45720" rtlCol="0" anchor="b"/>
          <a:lstStyle>
            <a:lvl1pPr algn="r">
              <a:defRPr sz="1200"/>
            </a:lvl1pPr>
          </a:lstStyle>
          <a:p>
            <a:fld id="{3D2349E6-0666-42A1-B490-D969B5059B2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29837" cy="49885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29761" y="0"/>
            <a:ext cx="2929837" cy="498852"/>
          </a:xfrm>
          <a:prstGeom prst="rect">
            <a:avLst/>
          </a:prstGeom>
        </p:spPr>
        <p:txBody>
          <a:bodyPr vert="horz" lIns="91440" tIns="45720" rIns="91440" bIns="45720" rtlCol="0"/>
          <a:lstStyle>
            <a:lvl1pPr algn="r">
              <a:defRPr sz="1200"/>
            </a:lvl1pPr>
          </a:lstStyle>
          <a:p>
            <a:fld id="{468EF9B0-DA26-410C-9638-D84FC8887DF3}" type="datetimeFigureOut">
              <a:rPr lang="zh-CN" altLang="en-US" smtClean="0"/>
              <a:pPr/>
              <a:t>2018-8-31</a:t>
            </a:fld>
            <a:endParaRPr lang="zh-CN" altLang="en-US"/>
          </a:p>
        </p:txBody>
      </p:sp>
      <p:sp>
        <p:nvSpPr>
          <p:cNvPr id="4" name="幻灯片图像占位符 3"/>
          <p:cNvSpPr>
            <a:spLocks noGrp="1" noRot="1" noChangeAspect="1"/>
          </p:cNvSpPr>
          <p:nvPr>
            <p:ph type="sldImg" idx="2"/>
          </p:nvPr>
        </p:nvSpPr>
        <p:spPr>
          <a:xfrm>
            <a:off x="398463" y="1243013"/>
            <a:ext cx="5964237" cy="33559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6117" y="4784835"/>
            <a:ext cx="5408930" cy="3914864"/>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43662"/>
            <a:ext cx="2929837" cy="49885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29761" y="9443662"/>
            <a:ext cx="2929837" cy="498851"/>
          </a:xfrm>
          <a:prstGeom prst="rect">
            <a:avLst/>
          </a:prstGeom>
        </p:spPr>
        <p:txBody>
          <a:bodyPr vert="horz" lIns="91440" tIns="45720" rIns="91440" bIns="45720" rtlCol="0" anchor="b"/>
          <a:lstStyle>
            <a:lvl1pPr algn="r">
              <a:defRPr sz="1200"/>
            </a:lvl1pPr>
          </a:lstStyle>
          <a:p>
            <a:fld id="{3B61A8C0-5603-47FE-81F5-276698FEC4FA}" type="slidenum">
              <a:rPr lang="zh-CN" altLang="en-US" smtClean="0"/>
              <a:pPr/>
              <a:t>‹#›</a:t>
            </a:fld>
            <a:endParaRPr lang="zh-CN" altLang="en-US"/>
          </a:p>
        </p:txBody>
      </p:sp>
    </p:spTree>
    <p:extLst>
      <p:ext uri="{BB962C8B-B14F-4D97-AF65-F5344CB8AC3E}">
        <p14:creationId xmlns:p14="http://schemas.microsoft.com/office/powerpoint/2010/main" xmlns="" val="1046258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40940F-E02B-4056-81CB-5DDA428A6526}" type="slidenum">
              <a:rPr lang="zh-CN" altLang="en-US" smtClean="0"/>
              <a:pPr/>
              <a:t>3</a:t>
            </a:fld>
            <a:endParaRPr lang="zh-CN" altLang="en-US"/>
          </a:p>
        </p:txBody>
      </p:sp>
    </p:spTree>
    <p:extLst>
      <p:ext uri="{BB962C8B-B14F-4D97-AF65-F5344CB8AC3E}">
        <p14:creationId xmlns:p14="http://schemas.microsoft.com/office/powerpoint/2010/main" xmlns="" val="38845898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40940F-E02B-4056-81CB-5DDA428A6526}" type="slidenum">
              <a:rPr lang="zh-CN" altLang="en-US" smtClean="0"/>
              <a:pPr/>
              <a:t>4</a:t>
            </a:fld>
            <a:endParaRPr lang="zh-CN" altLang="en-US"/>
          </a:p>
        </p:txBody>
      </p:sp>
    </p:spTree>
    <p:extLst>
      <p:ext uri="{BB962C8B-B14F-4D97-AF65-F5344CB8AC3E}">
        <p14:creationId xmlns:p14="http://schemas.microsoft.com/office/powerpoint/2010/main" xmlns="" val="187448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40940F-E02B-4056-81CB-5DDA428A6526}" type="slidenum">
              <a:rPr lang="zh-CN" altLang="en-US" smtClean="0"/>
              <a:pPr/>
              <a:t>13</a:t>
            </a:fld>
            <a:endParaRPr lang="zh-CN" altLang="en-US"/>
          </a:p>
        </p:txBody>
      </p:sp>
    </p:spTree>
    <p:extLst>
      <p:ext uri="{BB962C8B-B14F-4D97-AF65-F5344CB8AC3E}">
        <p14:creationId xmlns:p14="http://schemas.microsoft.com/office/powerpoint/2010/main" xmlns="" val="11335755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40940F-E02B-4056-81CB-5DDA428A6526}" type="slidenum">
              <a:rPr lang="zh-CN" altLang="en-US" smtClean="0"/>
              <a:pPr/>
              <a:t>20</a:t>
            </a:fld>
            <a:endParaRPr lang="zh-CN" altLang="en-US"/>
          </a:p>
        </p:txBody>
      </p:sp>
    </p:spTree>
    <p:extLst>
      <p:ext uri="{BB962C8B-B14F-4D97-AF65-F5344CB8AC3E}">
        <p14:creationId xmlns:p14="http://schemas.microsoft.com/office/powerpoint/2010/main" xmlns="" val="18917667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4954772" y="0"/>
            <a:ext cx="9144000" cy="5143500"/>
          </a:xfrm>
          <a:prstGeom prst="rect">
            <a:avLst/>
          </a:prstGeom>
        </p:spPr>
      </p:pic>
    </p:spTree>
    <p:extLst>
      <p:ext uri="{BB962C8B-B14F-4D97-AF65-F5344CB8AC3E}">
        <p14:creationId xmlns:p14="http://schemas.microsoft.com/office/powerpoint/2010/main" xmlns="" val="41703896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3D4EA1AC-6BE4-49C4-A71E-FC4B891CB222}" type="datetimeFigureOut">
              <a:rPr lang="zh-CN" altLang="en-US" smtClean="0"/>
              <a:pPr/>
              <a:t>2018-8-31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82DB0B8-FA89-4960-ABC0-F4A85C4DEE4F}" type="slidenum">
              <a:rPr lang="zh-CN" altLang="en-US" smtClean="0"/>
              <a:pPr/>
              <a:t>‹#›</a:t>
            </a:fld>
            <a:endParaRPr lang="zh-CN" altLang="en-US"/>
          </a:p>
        </p:txBody>
      </p:sp>
    </p:spTree>
    <p:extLst>
      <p:ext uri="{BB962C8B-B14F-4D97-AF65-F5344CB8AC3E}">
        <p14:creationId xmlns:p14="http://schemas.microsoft.com/office/powerpoint/2010/main" xmlns="" val="3234735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3D4EA1AC-6BE4-49C4-A71E-FC4B891CB222}" type="datetimeFigureOut">
              <a:rPr lang="zh-CN" altLang="en-US" smtClean="0"/>
              <a:pPr/>
              <a:t>2018-8-31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82DB0B8-FA89-4960-ABC0-F4A85C4DEE4F}" type="slidenum">
              <a:rPr lang="zh-CN" altLang="en-US" smtClean="0"/>
              <a:pPr/>
              <a:t>‹#›</a:t>
            </a:fld>
            <a:endParaRPr lang="zh-CN" altLang="en-US"/>
          </a:p>
        </p:txBody>
      </p:sp>
    </p:spTree>
    <p:extLst>
      <p:ext uri="{BB962C8B-B14F-4D97-AF65-F5344CB8AC3E}">
        <p14:creationId xmlns:p14="http://schemas.microsoft.com/office/powerpoint/2010/main" xmlns="" val="27915968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D4EA1AC-6BE4-49C4-A71E-FC4B891CB222}" type="datetimeFigureOut">
              <a:rPr lang="zh-CN" altLang="en-US" smtClean="0"/>
              <a:pPr/>
              <a:t>2018-8-31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82DB0B8-FA89-4960-ABC0-F4A85C4DEE4F}" type="slidenum">
              <a:rPr lang="zh-CN" altLang="en-US" smtClean="0"/>
              <a:pPr/>
              <a:t>‹#›</a:t>
            </a:fld>
            <a:endParaRPr lang="zh-CN" altLang="en-US"/>
          </a:p>
        </p:txBody>
      </p:sp>
    </p:spTree>
    <p:extLst>
      <p:ext uri="{BB962C8B-B14F-4D97-AF65-F5344CB8AC3E}">
        <p14:creationId xmlns:p14="http://schemas.microsoft.com/office/powerpoint/2010/main" xmlns="" val="13604263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D4EA1AC-6BE4-49C4-A71E-FC4B891CB222}" type="datetimeFigureOut">
              <a:rPr lang="zh-CN" altLang="en-US" smtClean="0"/>
              <a:pPr/>
              <a:t>2018-8-31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82DB0B8-FA89-4960-ABC0-F4A85C4DEE4F}" type="slidenum">
              <a:rPr lang="zh-CN" altLang="en-US" smtClean="0"/>
              <a:pPr/>
              <a:t>‹#›</a:t>
            </a:fld>
            <a:endParaRPr lang="zh-CN" altLang="en-US"/>
          </a:p>
        </p:txBody>
      </p:sp>
    </p:spTree>
    <p:extLst>
      <p:ext uri="{BB962C8B-B14F-4D97-AF65-F5344CB8AC3E}">
        <p14:creationId xmlns:p14="http://schemas.microsoft.com/office/powerpoint/2010/main" xmlns="" val="15984484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60FE25A-F59E-4A74-B665-864FD89EC222}"/>
              </a:ext>
            </a:extLst>
          </p:cNvPr>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a:extLst>
              <a:ext uri="{FF2B5EF4-FFF2-40B4-BE49-F238E27FC236}">
                <a16:creationId xmlns:a16="http://schemas.microsoft.com/office/drawing/2014/main" xmlns="" id="{1A42CC18-0C10-4C0D-A0F2-E6045AE31DB4}"/>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601D336C-545D-4EB5-97AD-1195B1E100BF}"/>
              </a:ext>
            </a:extLst>
          </p:cNvPr>
          <p:cNvSpPr>
            <a:spLocks noGrp="1"/>
          </p:cNvSpPr>
          <p:nvPr>
            <p:ph type="dt" sz="half" idx="10"/>
          </p:nvPr>
        </p:nvSpPr>
        <p:spPr/>
        <p:txBody>
          <a:bodyPr/>
          <a:lstStyle/>
          <a:p>
            <a:fld id="{66177337-1161-4CB2-8B69-3E24C9ADD514}" type="datetimeFigureOut">
              <a:rPr lang="zh-CN" altLang="en-US" smtClean="0"/>
              <a:pPr/>
              <a:t>2018-8-31</a:t>
            </a:fld>
            <a:endParaRPr lang="zh-CN" altLang="en-US"/>
          </a:p>
        </p:txBody>
      </p:sp>
      <p:sp>
        <p:nvSpPr>
          <p:cNvPr id="5" name="页脚占位符 4">
            <a:extLst>
              <a:ext uri="{FF2B5EF4-FFF2-40B4-BE49-F238E27FC236}">
                <a16:creationId xmlns:a16="http://schemas.microsoft.com/office/drawing/2014/main" xmlns="" id="{B3F62F5E-1F39-4ED3-9466-620AD89BE98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DAB90C6-7DD8-450C-B97D-289F0B9378B3}"/>
              </a:ext>
            </a:extLst>
          </p:cNvPr>
          <p:cNvSpPr>
            <a:spLocks noGrp="1"/>
          </p:cNvSpPr>
          <p:nvPr>
            <p:ph type="sldNum" sz="quarter" idx="12"/>
          </p:nvPr>
        </p:nvSpPr>
        <p:spPr/>
        <p:txBody>
          <a:bodyPr/>
          <a:lstStyle/>
          <a:p>
            <a:fld id="{2EED884B-F155-42E3-9801-487CD0C3BEE5}" type="slidenum">
              <a:rPr lang="zh-CN" altLang="en-US" smtClean="0"/>
              <a:pPr/>
              <a:t>‹#›</a:t>
            </a:fld>
            <a:endParaRPr lang="zh-CN" altLang="en-US"/>
          </a:p>
        </p:txBody>
      </p:sp>
    </p:spTree>
    <p:extLst>
      <p:ext uri="{BB962C8B-B14F-4D97-AF65-F5344CB8AC3E}">
        <p14:creationId xmlns:p14="http://schemas.microsoft.com/office/powerpoint/2010/main" xmlns="" val="1658297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93720EB-DB87-4DEC-B15C-DD2A099449BB}"/>
              </a:ext>
            </a:extLst>
          </p:cNvPr>
          <p:cNvSpPr>
            <a:spLocks noGrp="1"/>
          </p:cNvSpPr>
          <p:nvPr>
            <p:ph type="ctrTitle"/>
          </p:nvPr>
        </p:nvSpPr>
        <p:spPr>
          <a:xfrm>
            <a:off x="1143000" y="841375"/>
            <a:ext cx="6858000" cy="17907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505230ED-0FE8-4CD8-AFF7-4068F6833F6D}"/>
              </a:ext>
            </a:extLst>
          </p:cNvPr>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9A9AA8B0-8142-4E2A-9EF8-D6DD08F7CF7C}"/>
              </a:ext>
            </a:extLst>
          </p:cNvPr>
          <p:cNvSpPr>
            <a:spLocks noGrp="1"/>
          </p:cNvSpPr>
          <p:nvPr>
            <p:ph type="dt" sz="half" idx="10"/>
          </p:nvPr>
        </p:nvSpPr>
        <p:spPr/>
        <p:txBody>
          <a:bodyPr/>
          <a:lstStyle/>
          <a:p>
            <a:fld id="{737596C8-447D-4E52-B77E-2FC116240082}" type="datetimeFigureOut">
              <a:rPr lang="zh-CN" altLang="en-US" smtClean="0"/>
              <a:pPr/>
              <a:t>2018-8-31</a:t>
            </a:fld>
            <a:endParaRPr lang="zh-CN" altLang="en-US"/>
          </a:p>
        </p:txBody>
      </p:sp>
      <p:sp>
        <p:nvSpPr>
          <p:cNvPr id="5" name="页脚占位符 4">
            <a:extLst>
              <a:ext uri="{FF2B5EF4-FFF2-40B4-BE49-F238E27FC236}">
                <a16:creationId xmlns:a16="http://schemas.microsoft.com/office/drawing/2014/main" xmlns="" id="{BBA187DF-1DC0-4692-BAFE-A5594E0E306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E89A1D6-51CD-416C-BE49-73CF072423CA}"/>
              </a:ext>
            </a:extLst>
          </p:cNvPr>
          <p:cNvSpPr>
            <a:spLocks noGrp="1"/>
          </p:cNvSpPr>
          <p:nvPr>
            <p:ph type="sldNum" sz="quarter" idx="12"/>
          </p:nvPr>
        </p:nvSpPr>
        <p:spPr/>
        <p:txBody>
          <a:bodyPr/>
          <a:lstStyle/>
          <a:p>
            <a:fld id="{F36A2B64-A06D-4BE4-AD73-4E493C271399}" type="slidenum">
              <a:rPr lang="zh-CN" altLang="en-US" smtClean="0"/>
              <a:pPr/>
              <a:t>‹#›</a:t>
            </a:fld>
            <a:endParaRPr lang="zh-CN" altLang="en-US"/>
          </a:p>
        </p:txBody>
      </p:sp>
    </p:spTree>
    <p:extLst>
      <p:ext uri="{BB962C8B-B14F-4D97-AF65-F5344CB8AC3E}">
        <p14:creationId xmlns:p14="http://schemas.microsoft.com/office/powerpoint/2010/main" xmlns="" val="19235918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4DAF116-D0DA-427D-92DF-9396513940B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8E0368BE-C8C8-4DF6-955A-DC165089082B}"/>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31AC96E-2E68-4BA7-B684-71E44C2999E0}"/>
              </a:ext>
            </a:extLst>
          </p:cNvPr>
          <p:cNvSpPr>
            <a:spLocks noGrp="1"/>
          </p:cNvSpPr>
          <p:nvPr>
            <p:ph type="dt" sz="half" idx="10"/>
          </p:nvPr>
        </p:nvSpPr>
        <p:spPr/>
        <p:txBody>
          <a:bodyPr/>
          <a:lstStyle/>
          <a:p>
            <a:fld id="{737596C8-447D-4E52-B77E-2FC116240082}" type="datetimeFigureOut">
              <a:rPr lang="zh-CN" altLang="en-US" smtClean="0"/>
              <a:pPr/>
              <a:t>2018-8-31</a:t>
            </a:fld>
            <a:endParaRPr lang="zh-CN" altLang="en-US"/>
          </a:p>
        </p:txBody>
      </p:sp>
      <p:sp>
        <p:nvSpPr>
          <p:cNvPr id="5" name="页脚占位符 4">
            <a:extLst>
              <a:ext uri="{FF2B5EF4-FFF2-40B4-BE49-F238E27FC236}">
                <a16:creationId xmlns:a16="http://schemas.microsoft.com/office/drawing/2014/main" xmlns="" id="{B80B2211-B84B-413F-9437-4A8FA5DF900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8ADAC75-6312-41BB-832D-940CDDC719DD}"/>
              </a:ext>
            </a:extLst>
          </p:cNvPr>
          <p:cNvSpPr>
            <a:spLocks noGrp="1"/>
          </p:cNvSpPr>
          <p:nvPr>
            <p:ph type="sldNum" sz="quarter" idx="12"/>
          </p:nvPr>
        </p:nvSpPr>
        <p:spPr/>
        <p:txBody>
          <a:bodyPr/>
          <a:lstStyle/>
          <a:p>
            <a:fld id="{F36A2B64-A06D-4BE4-AD73-4E493C271399}" type="slidenum">
              <a:rPr lang="zh-CN" altLang="en-US" smtClean="0"/>
              <a:pPr/>
              <a:t>‹#›</a:t>
            </a:fld>
            <a:endParaRPr lang="zh-CN" altLang="en-US"/>
          </a:p>
        </p:txBody>
      </p:sp>
    </p:spTree>
    <p:extLst>
      <p:ext uri="{BB962C8B-B14F-4D97-AF65-F5344CB8AC3E}">
        <p14:creationId xmlns:p14="http://schemas.microsoft.com/office/powerpoint/2010/main" xmlns="" val="34553408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5682293-F880-42E8-8B33-EDD92E2953A2}"/>
              </a:ext>
            </a:extLst>
          </p:cNvPr>
          <p:cNvSpPr>
            <a:spLocks noGrp="1"/>
          </p:cNvSpPr>
          <p:nvPr>
            <p:ph type="title"/>
          </p:nvPr>
        </p:nvSpPr>
        <p:spPr>
          <a:xfrm>
            <a:off x="623888" y="1282700"/>
            <a:ext cx="7886700" cy="2139950"/>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49B8FBE8-0E0F-45E0-87E4-474A265F147D}"/>
              </a:ext>
            </a:extLst>
          </p:cNvPr>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BFDB6806-2F9E-41B5-9F78-22F886B80B54}"/>
              </a:ext>
            </a:extLst>
          </p:cNvPr>
          <p:cNvSpPr>
            <a:spLocks noGrp="1"/>
          </p:cNvSpPr>
          <p:nvPr>
            <p:ph type="dt" sz="half" idx="10"/>
          </p:nvPr>
        </p:nvSpPr>
        <p:spPr/>
        <p:txBody>
          <a:bodyPr/>
          <a:lstStyle/>
          <a:p>
            <a:fld id="{737596C8-447D-4E52-B77E-2FC116240082}" type="datetimeFigureOut">
              <a:rPr lang="zh-CN" altLang="en-US" smtClean="0"/>
              <a:pPr/>
              <a:t>2018-8-31</a:t>
            </a:fld>
            <a:endParaRPr lang="zh-CN" altLang="en-US"/>
          </a:p>
        </p:txBody>
      </p:sp>
      <p:sp>
        <p:nvSpPr>
          <p:cNvPr id="5" name="页脚占位符 4">
            <a:extLst>
              <a:ext uri="{FF2B5EF4-FFF2-40B4-BE49-F238E27FC236}">
                <a16:creationId xmlns:a16="http://schemas.microsoft.com/office/drawing/2014/main" xmlns="" id="{90F43C56-14EE-4BC2-B5A2-3BEDF9AAE30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88985DF-A065-46AB-8A13-556922228133}"/>
              </a:ext>
            </a:extLst>
          </p:cNvPr>
          <p:cNvSpPr>
            <a:spLocks noGrp="1"/>
          </p:cNvSpPr>
          <p:nvPr>
            <p:ph type="sldNum" sz="quarter" idx="12"/>
          </p:nvPr>
        </p:nvSpPr>
        <p:spPr/>
        <p:txBody>
          <a:bodyPr/>
          <a:lstStyle/>
          <a:p>
            <a:fld id="{F36A2B64-A06D-4BE4-AD73-4E493C271399}" type="slidenum">
              <a:rPr lang="zh-CN" altLang="en-US" smtClean="0"/>
              <a:pPr/>
              <a:t>‹#›</a:t>
            </a:fld>
            <a:endParaRPr lang="zh-CN" altLang="en-US"/>
          </a:p>
        </p:txBody>
      </p:sp>
    </p:spTree>
    <p:extLst>
      <p:ext uri="{BB962C8B-B14F-4D97-AF65-F5344CB8AC3E}">
        <p14:creationId xmlns:p14="http://schemas.microsoft.com/office/powerpoint/2010/main" xmlns="" val="36087884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BFD16AF-A957-4902-8FE7-A752488DD6F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F0F26B0-BC54-4BC8-B987-E917FD6F79DB}"/>
              </a:ext>
            </a:extLst>
          </p:cNvPr>
          <p:cNvSpPr>
            <a:spLocks noGrp="1"/>
          </p:cNvSpPr>
          <p:nvPr>
            <p:ph sz="half" idx="1"/>
          </p:nvPr>
        </p:nvSpPr>
        <p:spPr>
          <a:xfrm>
            <a:off x="628650" y="1370013"/>
            <a:ext cx="3867150" cy="326231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387B6BE1-D1C6-4424-A0B0-5C15BAA83A9A}"/>
              </a:ext>
            </a:extLst>
          </p:cNvPr>
          <p:cNvSpPr>
            <a:spLocks noGrp="1"/>
          </p:cNvSpPr>
          <p:nvPr>
            <p:ph sz="half" idx="2"/>
          </p:nvPr>
        </p:nvSpPr>
        <p:spPr>
          <a:xfrm>
            <a:off x="4648200" y="1370013"/>
            <a:ext cx="3867150" cy="326231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ACF7AFF6-F28F-4159-BAA4-A2AAA938C355}"/>
              </a:ext>
            </a:extLst>
          </p:cNvPr>
          <p:cNvSpPr>
            <a:spLocks noGrp="1"/>
          </p:cNvSpPr>
          <p:nvPr>
            <p:ph type="dt" sz="half" idx="10"/>
          </p:nvPr>
        </p:nvSpPr>
        <p:spPr/>
        <p:txBody>
          <a:bodyPr/>
          <a:lstStyle/>
          <a:p>
            <a:fld id="{737596C8-447D-4E52-B77E-2FC116240082}" type="datetimeFigureOut">
              <a:rPr lang="zh-CN" altLang="en-US" smtClean="0"/>
              <a:pPr/>
              <a:t>2018-8-31</a:t>
            </a:fld>
            <a:endParaRPr lang="zh-CN" altLang="en-US"/>
          </a:p>
        </p:txBody>
      </p:sp>
      <p:sp>
        <p:nvSpPr>
          <p:cNvPr id="6" name="页脚占位符 5">
            <a:extLst>
              <a:ext uri="{FF2B5EF4-FFF2-40B4-BE49-F238E27FC236}">
                <a16:creationId xmlns:a16="http://schemas.microsoft.com/office/drawing/2014/main" xmlns="" id="{C688771B-A513-4528-BE07-49805C26D25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748F0CE-87F0-4807-881C-42E2F561EEED}"/>
              </a:ext>
            </a:extLst>
          </p:cNvPr>
          <p:cNvSpPr>
            <a:spLocks noGrp="1"/>
          </p:cNvSpPr>
          <p:nvPr>
            <p:ph type="sldNum" sz="quarter" idx="12"/>
          </p:nvPr>
        </p:nvSpPr>
        <p:spPr/>
        <p:txBody>
          <a:bodyPr/>
          <a:lstStyle/>
          <a:p>
            <a:fld id="{F36A2B64-A06D-4BE4-AD73-4E493C271399}" type="slidenum">
              <a:rPr lang="zh-CN" altLang="en-US" smtClean="0"/>
              <a:pPr/>
              <a:t>‹#›</a:t>
            </a:fld>
            <a:endParaRPr lang="zh-CN" altLang="en-US"/>
          </a:p>
        </p:txBody>
      </p:sp>
    </p:spTree>
    <p:extLst>
      <p:ext uri="{BB962C8B-B14F-4D97-AF65-F5344CB8AC3E}">
        <p14:creationId xmlns:p14="http://schemas.microsoft.com/office/powerpoint/2010/main" xmlns="" val="6183177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9915052-FBAA-4EA1-A7F8-E89002AFEAC5}"/>
              </a:ext>
            </a:extLst>
          </p:cNvPr>
          <p:cNvSpPr>
            <a:spLocks noGrp="1"/>
          </p:cNvSpPr>
          <p:nvPr>
            <p:ph type="title"/>
          </p:nvPr>
        </p:nvSpPr>
        <p:spPr>
          <a:xfrm>
            <a:off x="630238" y="274638"/>
            <a:ext cx="7886700" cy="993775"/>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FE2C0DF-3253-4B60-95B7-F53E8D2A0202}"/>
              </a:ext>
            </a:extLst>
          </p:cNvPr>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2E47A45C-D57D-4039-91DB-3F04121E6B09}"/>
              </a:ext>
            </a:extLst>
          </p:cNvPr>
          <p:cNvSpPr>
            <a:spLocks noGrp="1"/>
          </p:cNvSpPr>
          <p:nvPr>
            <p:ph sz="half" idx="2"/>
          </p:nvPr>
        </p:nvSpPr>
        <p:spPr>
          <a:xfrm>
            <a:off x="630238" y="1879600"/>
            <a:ext cx="3868737" cy="276225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32888316-B7FE-4075-B08D-AAB76EF91598}"/>
              </a:ext>
            </a:extLst>
          </p:cNvPr>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238BBE86-A9DF-4051-A556-F70E67C08BBE}"/>
              </a:ext>
            </a:extLst>
          </p:cNvPr>
          <p:cNvSpPr>
            <a:spLocks noGrp="1"/>
          </p:cNvSpPr>
          <p:nvPr>
            <p:ph sz="quarter" idx="4"/>
          </p:nvPr>
        </p:nvSpPr>
        <p:spPr>
          <a:xfrm>
            <a:off x="4629150" y="1879600"/>
            <a:ext cx="3887788" cy="276225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9054F19F-BEA1-487D-B6F4-59CB12296E8C}"/>
              </a:ext>
            </a:extLst>
          </p:cNvPr>
          <p:cNvSpPr>
            <a:spLocks noGrp="1"/>
          </p:cNvSpPr>
          <p:nvPr>
            <p:ph type="dt" sz="half" idx="10"/>
          </p:nvPr>
        </p:nvSpPr>
        <p:spPr/>
        <p:txBody>
          <a:bodyPr/>
          <a:lstStyle/>
          <a:p>
            <a:fld id="{737596C8-447D-4E52-B77E-2FC116240082}" type="datetimeFigureOut">
              <a:rPr lang="zh-CN" altLang="en-US" smtClean="0"/>
              <a:pPr/>
              <a:t>2018-8-31</a:t>
            </a:fld>
            <a:endParaRPr lang="zh-CN" altLang="en-US"/>
          </a:p>
        </p:txBody>
      </p:sp>
      <p:sp>
        <p:nvSpPr>
          <p:cNvPr id="8" name="页脚占位符 7">
            <a:extLst>
              <a:ext uri="{FF2B5EF4-FFF2-40B4-BE49-F238E27FC236}">
                <a16:creationId xmlns:a16="http://schemas.microsoft.com/office/drawing/2014/main" xmlns="" id="{E6BADF7B-29B3-445A-8B0A-0EAB14E6F54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B72F7A69-0708-47E9-8711-07C670F65F9F}"/>
              </a:ext>
            </a:extLst>
          </p:cNvPr>
          <p:cNvSpPr>
            <a:spLocks noGrp="1"/>
          </p:cNvSpPr>
          <p:nvPr>
            <p:ph type="sldNum" sz="quarter" idx="12"/>
          </p:nvPr>
        </p:nvSpPr>
        <p:spPr/>
        <p:txBody>
          <a:bodyPr/>
          <a:lstStyle/>
          <a:p>
            <a:fld id="{F36A2B64-A06D-4BE4-AD73-4E493C271399}" type="slidenum">
              <a:rPr lang="zh-CN" altLang="en-US" smtClean="0"/>
              <a:pPr/>
              <a:t>‹#›</a:t>
            </a:fld>
            <a:endParaRPr lang="zh-CN" altLang="en-US"/>
          </a:p>
        </p:txBody>
      </p:sp>
    </p:spTree>
    <p:extLst>
      <p:ext uri="{BB962C8B-B14F-4D97-AF65-F5344CB8AC3E}">
        <p14:creationId xmlns:p14="http://schemas.microsoft.com/office/powerpoint/2010/main" xmlns="" val="3201503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5A2E517-7FF9-4013-80E8-E13C5DD2630B}"/>
              </a:ext>
            </a:extLst>
          </p:cNvPr>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12" name="任意多边形 7">
            <a:extLst>
              <a:ext uri="{FF2B5EF4-FFF2-40B4-BE49-F238E27FC236}">
                <a16:creationId xmlns:a16="http://schemas.microsoft.com/office/drawing/2014/main" xmlns="" id="{4BFC048D-7FD7-4C51-B171-26767E8FCE85}"/>
              </a:ext>
            </a:extLst>
          </p:cNvPr>
          <p:cNvSpPr/>
          <p:nvPr userDrawn="1"/>
        </p:nvSpPr>
        <p:spPr>
          <a:xfrm>
            <a:off x="1071000" y="663556"/>
            <a:ext cx="8073000" cy="0"/>
          </a:xfrm>
          <a:custGeom>
            <a:avLst/>
            <a:gdLst>
              <a:gd name="connsiteX0" fmla="*/ 0 w 10392228"/>
              <a:gd name="connsiteY0" fmla="*/ 0 h 0"/>
              <a:gd name="connsiteX1" fmla="*/ 10392228 w 10392228"/>
              <a:gd name="connsiteY1" fmla="*/ 0 h 0"/>
            </a:gdLst>
            <a:ahLst/>
            <a:cxnLst>
              <a:cxn ang="0">
                <a:pos x="connsiteX0" y="connsiteY0"/>
              </a:cxn>
              <a:cxn ang="0">
                <a:pos x="connsiteX1" y="connsiteY1"/>
              </a:cxn>
            </a:cxnLst>
            <a:rect l="l" t="t" r="r" b="b"/>
            <a:pathLst>
              <a:path w="10392228">
                <a:moveTo>
                  <a:pt x="0" y="0"/>
                </a:moveTo>
                <a:lnTo>
                  <a:pt x="10392228" y="0"/>
                </a:lnTo>
              </a:path>
            </a:pathLst>
          </a:custGeom>
          <a:noFill/>
          <a:ln w="12700">
            <a:solidFill>
              <a:srgbClr val="FFC000"/>
            </a:solidFill>
            <a:prstDash val="solid"/>
            <a:headEnd type="oval"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13" name="图片 12">
            <a:extLst>
              <a:ext uri="{FF2B5EF4-FFF2-40B4-BE49-F238E27FC236}">
                <a16:creationId xmlns:a16="http://schemas.microsoft.com/office/drawing/2014/main" xmlns="" id="{F95A19C3-1171-4371-BE77-34B1F4C0E5B1}"/>
              </a:ext>
            </a:extLst>
          </p:cNvPr>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b="24881"/>
          <a:stretch/>
        </p:blipFill>
        <p:spPr>
          <a:xfrm flipH="1">
            <a:off x="8006509" y="232771"/>
            <a:ext cx="1137491" cy="430785"/>
          </a:xfrm>
          <a:prstGeom prst="rect">
            <a:avLst/>
          </a:prstGeom>
        </p:spPr>
      </p:pic>
      <p:pic>
        <p:nvPicPr>
          <p:cNvPr id="14" name="Picture 2">
            <a:extLst>
              <a:ext uri="{FF2B5EF4-FFF2-40B4-BE49-F238E27FC236}">
                <a16:creationId xmlns:a16="http://schemas.microsoft.com/office/drawing/2014/main" xmlns="" id="{B1EF5F26-B932-4DB8-9FD9-F6B54BE80CD8}"/>
              </a:ext>
            </a:extLst>
          </p:cNvPr>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tretch>
            <a:fillRect/>
          </a:stretch>
        </p:blipFill>
        <p:spPr bwMode="auto">
          <a:xfrm>
            <a:off x="278609" y="102418"/>
            <a:ext cx="733467" cy="74208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442395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61E5029-158F-4B7C-8B40-5808073170F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FF094646-AFF5-45A3-A051-C36BB37863C3}"/>
              </a:ext>
            </a:extLst>
          </p:cNvPr>
          <p:cNvSpPr>
            <a:spLocks noGrp="1"/>
          </p:cNvSpPr>
          <p:nvPr>
            <p:ph type="dt" sz="half" idx="10"/>
          </p:nvPr>
        </p:nvSpPr>
        <p:spPr/>
        <p:txBody>
          <a:bodyPr/>
          <a:lstStyle/>
          <a:p>
            <a:fld id="{737596C8-447D-4E52-B77E-2FC116240082}" type="datetimeFigureOut">
              <a:rPr lang="zh-CN" altLang="en-US" smtClean="0"/>
              <a:pPr/>
              <a:t>2018-8-31</a:t>
            </a:fld>
            <a:endParaRPr lang="zh-CN" altLang="en-US"/>
          </a:p>
        </p:txBody>
      </p:sp>
      <p:sp>
        <p:nvSpPr>
          <p:cNvPr id="4" name="页脚占位符 3">
            <a:extLst>
              <a:ext uri="{FF2B5EF4-FFF2-40B4-BE49-F238E27FC236}">
                <a16:creationId xmlns:a16="http://schemas.microsoft.com/office/drawing/2014/main" xmlns="" id="{2F44A19C-6969-456F-823A-4D8CB3CF278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B760D426-1F48-4DD9-BC1F-8CDF5F9C34CD}"/>
              </a:ext>
            </a:extLst>
          </p:cNvPr>
          <p:cNvSpPr>
            <a:spLocks noGrp="1"/>
          </p:cNvSpPr>
          <p:nvPr>
            <p:ph type="sldNum" sz="quarter" idx="12"/>
          </p:nvPr>
        </p:nvSpPr>
        <p:spPr/>
        <p:txBody>
          <a:bodyPr/>
          <a:lstStyle/>
          <a:p>
            <a:fld id="{F36A2B64-A06D-4BE4-AD73-4E493C271399}" type="slidenum">
              <a:rPr lang="zh-CN" altLang="en-US" smtClean="0"/>
              <a:pPr/>
              <a:t>‹#›</a:t>
            </a:fld>
            <a:endParaRPr lang="zh-CN" altLang="en-US"/>
          </a:p>
        </p:txBody>
      </p:sp>
    </p:spTree>
    <p:extLst>
      <p:ext uri="{BB962C8B-B14F-4D97-AF65-F5344CB8AC3E}">
        <p14:creationId xmlns:p14="http://schemas.microsoft.com/office/powerpoint/2010/main" xmlns="" val="12000325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39473424-4311-44D0-8614-03D62722B7B1}"/>
              </a:ext>
            </a:extLst>
          </p:cNvPr>
          <p:cNvSpPr>
            <a:spLocks noGrp="1"/>
          </p:cNvSpPr>
          <p:nvPr>
            <p:ph type="dt" sz="half" idx="10"/>
          </p:nvPr>
        </p:nvSpPr>
        <p:spPr/>
        <p:txBody>
          <a:bodyPr/>
          <a:lstStyle/>
          <a:p>
            <a:fld id="{737596C8-447D-4E52-B77E-2FC116240082}" type="datetimeFigureOut">
              <a:rPr lang="zh-CN" altLang="en-US" smtClean="0"/>
              <a:pPr/>
              <a:t>2018-8-31</a:t>
            </a:fld>
            <a:endParaRPr lang="zh-CN" altLang="en-US"/>
          </a:p>
        </p:txBody>
      </p:sp>
      <p:sp>
        <p:nvSpPr>
          <p:cNvPr id="3" name="页脚占位符 2">
            <a:extLst>
              <a:ext uri="{FF2B5EF4-FFF2-40B4-BE49-F238E27FC236}">
                <a16:creationId xmlns:a16="http://schemas.microsoft.com/office/drawing/2014/main" xmlns="" id="{E00CD8C0-978B-4BFB-B144-B0CF92B1774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2A42F008-4B1F-4C90-8171-9B42B78CE919}"/>
              </a:ext>
            </a:extLst>
          </p:cNvPr>
          <p:cNvSpPr>
            <a:spLocks noGrp="1"/>
          </p:cNvSpPr>
          <p:nvPr>
            <p:ph type="sldNum" sz="quarter" idx="12"/>
          </p:nvPr>
        </p:nvSpPr>
        <p:spPr/>
        <p:txBody>
          <a:bodyPr/>
          <a:lstStyle/>
          <a:p>
            <a:fld id="{F36A2B64-A06D-4BE4-AD73-4E493C271399}" type="slidenum">
              <a:rPr lang="zh-CN" altLang="en-US" smtClean="0"/>
              <a:pPr/>
              <a:t>‹#›</a:t>
            </a:fld>
            <a:endParaRPr lang="zh-CN" altLang="en-US"/>
          </a:p>
        </p:txBody>
      </p:sp>
    </p:spTree>
    <p:extLst>
      <p:ext uri="{BB962C8B-B14F-4D97-AF65-F5344CB8AC3E}">
        <p14:creationId xmlns:p14="http://schemas.microsoft.com/office/powerpoint/2010/main" xmlns="" val="27566824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0A1F9D0-ECB5-4BD3-9070-D03D0A148819}"/>
              </a:ext>
            </a:extLst>
          </p:cNvPr>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2862150B-7A8A-44F3-8822-F98B42455C69}"/>
              </a:ext>
            </a:extLst>
          </p:cNvPr>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174CC341-D195-4BB4-B986-30349577CBE7}"/>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F115EB61-0B45-45FE-8BB8-008A4A469593}"/>
              </a:ext>
            </a:extLst>
          </p:cNvPr>
          <p:cNvSpPr>
            <a:spLocks noGrp="1"/>
          </p:cNvSpPr>
          <p:nvPr>
            <p:ph type="dt" sz="half" idx="10"/>
          </p:nvPr>
        </p:nvSpPr>
        <p:spPr/>
        <p:txBody>
          <a:bodyPr/>
          <a:lstStyle/>
          <a:p>
            <a:fld id="{737596C8-447D-4E52-B77E-2FC116240082}" type="datetimeFigureOut">
              <a:rPr lang="zh-CN" altLang="en-US" smtClean="0"/>
              <a:pPr/>
              <a:t>2018-8-31</a:t>
            </a:fld>
            <a:endParaRPr lang="zh-CN" altLang="en-US"/>
          </a:p>
        </p:txBody>
      </p:sp>
      <p:sp>
        <p:nvSpPr>
          <p:cNvPr id="6" name="页脚占位符 5">
            <a:extLst>
              <a:ext uri="{FF2B5EF4-FFF2-40B4-BE49-F238E27FC236}">
                <a16:creationId xmlns:a16="http://schemas.microsoft.com/office/drawing/2014/main" xmlns="" id="{A010C72B-5505-426C-8FFE-4513788E56B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E081450-F8C4-4C75-8190-B2FB3046919D}"/>
              </a:ext>
            </a:extLst>
          </p:cNvPr>
          <p:cNvSpPr>
            <a:spLocks noGrp="1"/>
          </p:cNvSpPr>
          <p:nvPr>
            <p:ph type="sldNum" sz="quarter" idx="12"/>
          </p:nvPr>
        </p:nvSpPr>
        <p:spPr/>
        <p:txBody>
          <a:bodyPr/>
          <a:lstStyle/>
          <a:p>
            <a:fld id="{F36A2B64-A06D-4BE4-AD73-4E493C271399}" type="slidenum">
              <a:rPr lang="zh-CN" altLang="en-US" smtClean="0"/>
              <a:pPr/>
              <a:t>‹#›</a:t>
            </a:fld>
            <a:endParaRPr lang="zh-CN" altLang="en-US"/>
          </a:p>
        </p:txBody>
      </p:sp>
    </p:spTree>
    <p:extLst>
      <p:ext uri="{BB962C8B-B14F-4D97-AF65-F5344CB8AC3E}">
        <p14:creationId xmlns:p14="http://schemas.microsoft.com/office/powerpoint/2010/main" xmlns="" val="4048196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B8D2F71-E08F-4D11-B564-6EDA0BAA199A}"/>
              </a:ext>
            </a:extLst>
          </p:cNvPr>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766B6C3F-6ADF-4965-BD0D-4ED0475C648B}"/>
              </a:ext>
            </a:extLst>
          </p:cNvPr>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3C9C283E-1100-4E41-8CC3-3F0A38EFE730}"/>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3F97CE0B-8EA5-4DFA-AD4D-248C803375AF}"/>
              </a:ext>
            </a:extLst>
          </p:cNvPr>
          <p:cNvSpPr>
            <a:spLocks noGrp="1"/>
          </p:cNvSpPr>
          <p:nvPr>
            <p:ph type="dt" sz="half" idx="10"/>
          </p:nvPr>
        </p:nvSpPr>
        <p:spPr/>
        <p:txBody>
          <a:bodyPr/>
          <a:lstStyle/>
          <a:p>
            <a:fld id="{737596C8-447D-4E52-B77E-2FC116240082}" type="datetimeFigureOut">
              <a:rPr lang="zh-CN" altLang="en-US" smtClean="0"/>
              <a:pPr/>
              <a:t>2018-8-31</a:t>
            </a:fld>
            <a:endParaRPr lang="zh-CN" altLang="en-US"/>
          </a:p>
        </p:txBody>
      </p:sp>
      <p:sp>
        <p:nvSpPr>
          <p:cNvPr id="6" name="页脚占位符 5">
            <a:extLst>
              <a:ext uri="{FF2B5EF4-FFF2-40B4-BE49-F238E27FC236}">
                <a16:creationId xmlns:a16="http://schemas.microsoft.com/office/drawing/2014/main" xmlns="" id="{56AB64A5-C55C-4B9B-9844-80043A7F8AB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8C431DD-2740-45BB-9DDE-16DD4AC380A1}"/>
              </a:ext>
            </a:extLst>
          </p:cNvPr>
          <p:cNvSpPr>
            <a:spLocks noGrp="1"/>
          </p:cNvSpPr>
          <p:nvPr>
            <p:ph type="sldNum" sz="quarter" idx="12"/>
          </p:nvPr>
        </p:nvSpPr>
        <p:spPr/>
        <p:txBody>
          <a:bodyPr/>
          <a:lstStyle/>
          <a:p>
            <a:fld id="{F36A2B64-A06D-4BE4-AD73-4E493C271399}" type="slidenum">
              <a:rPr lang="zh-CN" altLang="en-US" smtClean="0"/>
              <a:pPr/>
              <a:t>‹#›</a:t>
            </a:fld>
            <a:endParaRPr lang="zh-CN" altLang="en-US"/>
          </a:p>
        </p:txBody>
      </p:sp>
    </p:spTree>
    <p:extLst>
      <p:ext uri="{BB962C8B-B14F-4D97-AF65-F5344CB8AC3E}">
        <p14:creationId xmlns:p14="http://schemas.microsoft.com/office/powerpoint/2010/main" xmlns="" val="20882778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0F6C14E-5E49-4BFA-8B1F-5FF6620302E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1D287A95-D9DD-442D-A86A-4AA5FFE87CF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C9C991FC-C105-4C57-8135-4BAB3DCAE8F9}"/>
              </a:ext>
            </a:extLst>
          </p:cNvPr>
          <p:cNvSpPr>
            <a:spLocks noGrp="1"/>
          </p:cNvSpPr>
          <p:nvPr>
            <p:ph type="dt" sz="half" idx="10"/>
          </p:nvPr>
        </p:nvSpPr>
        <p:spPr/>
        <p:txBody>
          <a:bodyPr/>
          <a:lstStyle/>
          <a:p>
            <a:fld id="{737596C8-447D-4E52-B77E-2FC116240082}" type="datetimeFigureOut">
              <a:rPr lang="zh-CN" altLang="en-US" smtClean="0"/>
              <a:pPr/>
              <a:t>2018-8-31</a:t>
            </a:fld>
            <a:endParaRPr lang="zh-CN" altLang="en-US"/>
          </a:p>
        </p:txBody>
      </p:sp>
      <p:sp>
        <p:nvSpPr>
          <p:cNvPr id="5" name="页脚占位符 4">
            <a:extLst>
              <a:ext uri="{FF2B5EF4-FFF2-40B4-BE49-F238E27FC236}">
                <a16:creationId xmlns:a16="http://schemas.microsoft.com/office/drawing/2014/main" xmlns="" id="{65EF3FD9-3CD2-44E4-AC5B-DFDAF68C61C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79BA29C-8CD8-49E8-BDB3-A97E0DFAB643}"/>
              </a:ext>
            </a:extLst>
          </p:cNvPr>
          <p:cNvSpPr>
            <a:spLocks noGrp="1"/>
          </p:cNvSpPr>
          <p:nvPr>
            <p:ph type="sldNum" sz="quarter" idx="12"/>
          </p:nvPr>
        </p:nvSpPr>
        <p:spPr/>
        <p:txBody>
          <a:bodyPr/>
          <a:lstStyle/>
          <a:p>
            <a:fld id="{F36A2B64-A06D-4BE4-AD73-4E493C271399}" type="slidenum">
              <a:rPr lang="zh-CN" altLang="en-US" smtClean="0"/>
              <a:pPr/>
              <a:t>‹#›</a:t>
            </a:fld>
            <a:endParaRPr lang="zh-CN" altLang="en-US"/>
          </a:p>
        </p:txBody>
      </p:sp>
    </p:spTree>
    <p:extLst>
      <p:ext uri="{BB962C8B-B14F-4D97-AF65-F5344CB8AC3E}">
        <p14:creationId xmlns:p14="http://schemas.microsoft.com/office/powerpoint/2010/main" xmlns="" val="12732599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44B99B2B-A76F-41E2-93CC-550A8748B30F}"/>
              </a:ext>
            </a:extLst>
          </p:cNvPr>
          <p:cNvSpPr>
            <a:spLocks noGrp="1"/>
          </p:cNvSpPr>
          <p:nvPr>
            <p:ph type="title" orient="vert"/>
          </p:nvPr>
        </p:nvSpPr>
        <p:spPr>
          <a:xfrm>
            <a:off x="6543675" y="274638"/>
            <a:ext cx="1971675" cy="4357687"/>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2591C306-2B3B-44E8-A407-E139A70F9AF8}"/>
              </a:ext>
            </a:extLst>
          </p:cNvPr>
          <p:cNvSpPr>
            <a:spLocks noGrp="1"/>
          </p:cNvSpPr>
          <p:nvPr>
            <p:ph type="body" orient="vert" idx="1"/>
          </p:nvPr>
        </p:nvSpPr>
        <p:spPr>
          <a:xfrm>
            <a:off x="628650" y="274638"/>
            <a:ext cx="5762625" cy="4357687"/>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1B19B01-39E6-46DF-BB75-71417C0A07AF}"/>
              </a:ext>
            </a:extLst>
          </p:cNvPr>
          <p:cNvSpPr>
            <a:spLocks noGrp="1"/>
          </p:cNvSpPr>
          <p:nvPr>
            <p:ph type="dt" sz="half" idx="10"/>
          </p:nvPr>
        </p:nvSpPr>
        <p:spPr/>
        <p:txBody>
          <a:bodyPr/>
          <a:lstStyle/>
          <a:p>
            <a:fld id="{737596C8-447D-4E52-B77E-2FC116240082}" type="datetimeFigureOut">
              <a:rPr lang="zh-CN" altLang="en-US" smtClean="0"/>
              <a:pPr/>
              <a:t>2018-8-31</a:t>
            </a:fld>
            <a:endParaRPr lang="zh-CN" altLang="en-US"/>
          </a:p>
        </p:txBody>
      </p:sp>
      <p:sp>
        <p:nvSpPr>
          <p:cNvPr id="5" name="页脚占位符 4">
            <a:extLst>
              <a:ext uri="{FF2B5EF4-FFF2-40B4-BE49-F238E27FC236}">
                <a16:creationId xmlns:a16="http://schemas.microsoft.com/office/drawing/2014/main" xmlns="" id="{8365E403-EC6F-4CA0-8F2B-C838EDCE4DE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836D7B9-1918-40D0-92D5-D27063AE55E7}"/>
              </a:ext>
            </a:extLst>
          </p:cNvPr>
          <p:cNvSpPr>
            <a:spLocks noGrp="1"/>
          </p:cNvSpPr>
          <p:nvPr>
            <p:ph type="sldNum" sz="quarter" idx="12"/>
          </p:nvPr>
        </p:nvSpPr>
        <p:spPr/>
        <p:txBody>
          <a:bodyPr/>
          <a:lstStyle/>
          <a:p>
            <a:fld id="{F36A2B64-A06D-4BE4-AD73-4E493C271399}" type="slidenum">
              <a:rPr lang="zh-CN" altLang="en-US" smtClean="0"/>
              <a:pPr/>
              <a:t>‹#›</a:t>
            </a:fld>
            <a:endParaRPr lang="zh-CN" altLang="en-US"/>
          </a:p>
        </p:txBody>
      </p:sp>
    </p:spTree>
    <p:extLst>
      <p:ext uri="{BB962C8B-B14F-4D97-AF65-F5344CB8AC3E}">
        <p14:creationId xmlns:p14="http://schemas.microsoft.com/office/powerpoint/2010/main" xmlns="" val="23773028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3951E1A-7350-417D-8F3A-F840712A4524}"/>
              </a:ext>
            </a:extLst>
          </p:cNvPr>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a:extLst>
              <a:ext uri="{FF2B5EF4-FFF2-40B4-BE49-F238E27FC236}">
                <a16:creationId xmlns="" xmlns:a16="http://schemas.microsoft.com/office/drawing/2014/main" id="{A0698D6E-C70B-4374-A1B1-BE13D8DEE708}"/>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3C417391-87BA-410A-BEF9-F986992CB091}"/>
              </a:ext>
            </a:extLst>
          </p:cNvPr>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3FD265A1-76CD-4BEC-A57F-9C150AD156EF}"/>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86317D03-B5C1-4A85-A05C-0883C64B925E}"/>
              </a:ext>
            </a:extLst>
          </p:cNvPr>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3218052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236F660-E0E9-4CA1-8EA6-0DF118221D4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5206663C-B642-4AFC-A97F-EB46CD42978D}"/>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2F14180-1303-423C-B844-258D70AC7A3B}"/>
              </a:ext>
            </a:extLst>
          </p:cNvPr>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36FE53C7-6F31-4BF4-BC5A-6FA5D623D192}"/>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E894A8E8-EDA0-48E3-8AAC-C26549D7327F}"/>
              </a:ext>
            </a:extLst>
          </p:cNvPr>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40382469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BF7459D-B224-4E69-805F-AF23E526F2B6}"/>
              </a:ext>
            </a:extLst>
          </p:cNvPr>
          <p:cNvSpPr>
            <a:spLocks noGrp="1"/>
          </p:cNvSpPr>
          <p:nvPr>
            <p:ph type="title"/>
          </p:nvPr>
        </p:nvSpPr>
        <p:spPr>
          <a:xfrm>
            <a:off x="623887" y="1282304"/>
            <a:ext cx="7886700" cy="2139553"/>
          </a:xfrm>
        </p:spPr>
        <p:txBody>
          <a:bodyPr anchor="b"/>
          <a:lstStyle>
            <a:lvl1pPr>
              <a:defRPr sz="45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52D4A9BD-2B7F-4E60-9715-E7A0DFEA0E01}"/>
              </a:ext>
            </a:extLst>
          </p:cNvPr>
          <p:cNvSpPr>
            <a:spLocks noGrp="1"/>
          </p:cNvSpPr>
          <p:nvPr>
            <p:ph type="body" idx="1"/>
          </p:nvPr>
        </p:nvSpPr>
        <p:spPr>
          <a:xfrm>
            <a:off x="623887"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3E9A559B-8252-4404-9F90-6CA00858720A}"/>
              </a:ext>
            </a:extLst>
          </p:cNvPr>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85B04E28-E61C-4C41-B72D-76974903DB6C}"/>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035396EA-0187-42D4-88F2-0CB824D85B79}"/>
              </a:ext>
            </a:extLst>
          </p:cNvPr>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1365256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193A9F9-7F9A-4252-B117-45E5B30F867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95F37CB8-3C20-4CEE-95B2-EC71BE862538}"/>
              </a:ext>
            </a:extLst>
          </p:cNvPr>
          <p:cNvSpPr>
            <a:spLocks noGrp="1"/>
          </p:cNvSpPr>
          <p:nvPr>
            <p:ph sz="half" idx="1"/>
          </p:nvPr>
        </p:nvSpPr>
        <p:spPr>
          <a:xfrm>
            <a:off x="628650" y="1369218"/>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8182FC15-085B-4ACA-B531-F56BC6DB7AF3}"/>
              </a:ext>
            </a:extLst>
          </p:cNvPr>
          <p:cNvSpPr>
            <a:spLocks noGrp="1"/>
          </p:cNvSpPr>
          <p:nvPr>
            <p:ph sz="half" idx="2"/>
          </p:nvPr>
        </p:nvSpPr>
        <p:spPr>
          <a:xfrm>
            <a:off x="4629150" y="1369218"/>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AAD8DA7E-FE8F-4041-BFCE-78A05F5E4BE7}"/>
              </a:ext>
            </a:extLst>
          </p:cNvPr>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6" name="页脚占位符 5">
            <a:extLst>
              <a:ext uri="{FF2B5EF4-FFF2-40B4-BE49-F238E27FC236}">
                <a16:creationId xmlns="" xmlns:a16="http://schemas.microsoft.com/office/drawing/2014/main" id="{5A7BF546-2EEB-4D06-A4E5-1796F38D5318}"/>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a16="http://schemas.microsoft.com/office/drawing/2014/main" id="{E7C77586-A98E-4C4C-A839-6698445F6518}"/>
              </a:ext>
            </a:extLst>
          </p:cNvPr>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9844816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5A2E517-7FF9-4013-80E8-E13C5DD2630B}"/>
              </a:ext>
            </a:extLst>
          </p:cNvPr>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21584086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A763062-63A5-4EA0-BC11-3DA1BBDB4BC6}"/>
              </a:ext>
            </a:extLst>
          </p:cNvPr>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D4C02182-742F-4096-A55F-92C3A9C724BB}"/>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9F3FD22C-5099-48BF-9D31-BC6AA502832F}"/>
              </a:ext>
            </a:extLst>
          </p:cNvPr>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0C2F03EC-C96B-434E-BA37-64C0E1FC9B82}"/>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B1DAF705-0B18-4751-936C-DD5E45ACA3F2}"/>
              </a:ext>
            </a:extLst>
          </p:cNvPr>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B6DF40CF-A20A-4054-AFD2-DDCC56EC5E01}"/>
              </a:ext>
            </a:extLst>
          </p:cNvPr>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8" name="页脚占位符 7">
            <a:extLst>
              <a:ext uri="{FF2B5EF4-FFF2-40B4-BE49-F238E27FC236}">
                <a16:creationId xmlns="" xmlns:a16="http://schemas.microsoft.com/office/drawing/2014/main" id="{283D7FE1-0752-4341-90C2-1A9A1CB3A744}"/>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a:extLst>
              <a:ext uri="{FF2B5EF4-FFF2-40B4-BE49-F238E27FC236}">
                <a16:creationId xmlns="" xmlns:a16="http://schemas.microsoft.com/office/drawing/2014/main" id="{6F9423D3-B7B2-4F72-9C9E-64559F28653E}"/>
              </a:ext>
            </a:extLst>
          </p:cNvPr>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9737492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C17B645-0D8F-4C81-9388-0B6FC09C97E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CC4DEEC4-A7AA-4F8D-B904-9FC60784D706}"/>
              </a:ext>
            </a:extLst>
          </p:cNvPr>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4" name="页脚占位符 3">
            <a:extLst>
              <a:ext uri="{FF2B5EF4-FFF2-40B4-BE49-F238E27FC236}">
                <a16:creationId xmlns="" xmlns:a16="http://schemas.microsoft.com/office/drawing/2014/main" id="{031E858F-DF8D-45B8-88E3-D8418335308D}"/>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a:extLst>
              <a:ext uri="{FF2B5EF4-FFF2-40B4-BE49-F238E27FC236}">
                <a16:creationId xmlns="" xmlns:a16="http://schemas.microsoft.com/office/drawing/2014/main" id="{97E86147-E5DB-41BF-A0DE-9E324492D853}"/>
              </a:ext>
            </a:extLst>
          </p:cNvPr>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4001372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AE19A99A-EA37-4A8D-9F11-B5686760FF98}"/>
              </a:ext>
            </a:extLst>
          </p:cNvPr>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3" name="页脚占位符 2">
            <a:extLst>
              <a:ext uri="{FF2B5EF4-FFF2-40B4-BE49-F238E27FC236}">
                <a16:creationId xmlns="" xmlns:a16="http://schemas.microsoft.com/office/drawing/2014/main" id="{9A93DB7F-7417-474B-BAB6-DB0BCC75A447}"/>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a:extLst>
              <a:ext uri="{FF2B5EF4-FFF2-40B4-BE49-F238E27FC236}">
                <a16:creationId xmlns="" xmlns:a16="http://schemas.microsoft.com/office/drawing/2014/main" id="{CA2214F9-053F-4EF2-881B-222929997AD4}"/>
              </a:ext>
            </a:extLst>
          </p:cNvPr>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15858739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AC8513B-4423-4BE8-A27D-4313E9037C9D}"/>
              </a:ext>
            </a:extLst>
          </p:cNvPr>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4D82880B-E275-4AD1-85D0-483120ECA26E}"/>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BD27D336-6856-4032-94D8-11EF309630DB}"/>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14473630-5F66-4DF9-802C-FFEF5AFBBA5C}"/>
              </a:ext>
            </a:extLst>
          </p:cNvPr>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6" name="页脚占位符 5">
            <a:extLst>
              <a:ext uri="{FF2B5EF4-FFF2-40B4-BE49-F238E27FC236}">
                <a16:creationId xmlns="" xmlns:a16="http://schemas.microsoft.com/office/drawing/2014/main" id="{86A41718-DDD8-4CC6-B68A-9C0F73B09477}"/>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a16="http://schemas.microsoft.com/office/drawing/2014/main" id="{2276C30D-B8AD-46B4-9E03-F6C2ED5D27B2}"/>
              </a:ext>
            </a:extLst>
          </p:cNvPr>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1181797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7CAB494-9C72-4985-8E71-1564A9ECBA77}"/>
              </a:ext>
            </a:extLst>
          </p:cNvPr>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35E474E1-53DA-4AD8-9A30-EDF21D2F7480}"/>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p>
        </p:txBody>
      </p:sp>
      <p:sp>
        <p:nvSpPr>
          <p:cNvPr id="4" name="文本占位符 3">
            <a:extLst>
              <a:ext uri="{FF2B5EF4-FFF2-40B4-BE49-F238E27FC236}">
                <a16:creationId xmlns="" xmlns:a16="http://schemas.microsoft.com/office/drawing/2014/main" id="{85023BDA-49B6-4587-8576-89A07EBDA3BE}"/>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08944446-6A8E-4F5F-83DD-3477C3CBF791}"/>
              </a:ext>
            </a:extLst>
          </p:cNvPr>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6" name="页脚占位符 5">
            <a:extLst>
              <a:ext uri="{FF2B5EF4-FFF2-40B4-BE49-F238E27FC236}">
                <a16:creationId xmlns="" xmlns:a16="http://schemas.microsoft.com/office/drawing/2014/main" id="{FC9C4658-1EBC-4246-970E-DFD4BCDEC26F}"/>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a16="http://schemas.microsoft.com/office/drawing/2014/main" id="{6050756E-C3ED-4635-8B30-581E6AE9D4DB}"/>
              </a:ext>
            </a:extLst>
          </p:cNvPr>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453077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D660858-77EB-49BE-A35D-4253878D0C5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48A55657-BCF9-4AC3-8161-17DEA5F29A9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72F8C17-E7DD-46AD-A1BB-C9CBAB250795}"/>
              </a:ext>
            </a:extLst>
          </p:cNvPr>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B8AACC5C-DE52-4FC9-9C7A-A79226464781}"/>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6209A9DC-7068-4162-9907-452C9FCD0334}"/>
              </a:ext>
            </a:extLst>
          </p:cNvPr>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7496867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F9FDC335-0402-471C-A178-D138570A1CDB}"/>
              </a:ext>
            </a:extLst>
          </p:cNvPr>
          <p:cNvSpPr>
            <a:spLocks noGrp="1"/>
          </p:cNvSpPr>
          <p:nvPr>
            <p:ph type="title" orient="vert"/>
          </p:nvPr>
        </p:nvSpPr>
        <p:spPr>
          <a:xfrm>
            <a:off x="6543675" y="273843"/>
            <a:ext cx="1971675" cy="4358879"/>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64950EA6-303A-486E-A247-B1C052BFAAFC}"/>
              </a:ext>
            </a:extLst>
          </p:cNvPr>
          <p:cNvSpPr>
            <a:spLocks noGrp="1"/>
          </p:cNvSpPr>
          <p:nvPr>
            <p:ph type="body" orient="vert" idx="1"/>
          </p:nvPr>
        </p:nvSpPr>
        <p:spPr>
          <a:xfrm>
            <a:off x="628650" y="273843"/>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D69656F-0B19-4787-B207-B79243E56191}"/>
              </a:ext>
            </a:extLst>
          </p:cNvPr>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38DF10DB-960F-4394-A2B3-750517893C7F}"/>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DAC18F60-978D-4DDC-B2EF-AED8730A8EAE}"/>
              </a:ext>
            </a:extLst>
          </p:cNvPr>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238253132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C6B6563-F2CD-49A6-BDDE-763BD5925ACA}"/>
              </a:ext>
            </a:extLst>
          </p:cNvPr>
          <p:cNvSpPr>
            <a:spLocks noGrp="1"/>
          </p:cNvSpPr>
          <p:nvPr>
            <p:ph type="title"/>
          </p:nvPr>
        </p:nvSpPr>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04EE57F8-0CDF-4194-A728-D11F93D721FF}"/>
              </a:ext>
            </a:extLst>
          </p:cNvPr>
          <p:cNvSpPr>
            <a:spLocks noGrp="1"/>
          </p:cNvSpPr>
          <p:nvPr>
            <p:ph type="body"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A938BD4-9FC3-4557-9A18-1996FB325705}"/>
              </a:ext>
            </a:extLst>
          </p:cNvPr>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56C61B2F-0DAB-434B-AD4E-1401E0D2B38F}"/>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EFB0F7D4-BE7A-4397-9448-E8E9A5E47ACC}"/>
              </a:ext>
            </a:extLst>
          </p:cNvPr>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2381557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 name="任意多边形 7"/>
          <p:cNvSpPr/>
          <p:nvPr userDrawn="1"/>
        </p:nvSpPr>
        <p:spPr>
          <a:xfrm>
            <a:off x="1071000" y="620826"/>
            <a:ext cx="8073000" cy="0"/>
          </a:xfrm>
          <a:custGeom>
            <a:avLst/>
            <a:gdLst>
              <a:gd name="connsiteX0" fmla="*/ 0 w 10392228"/>
              <a:gd name="connsiteY0" fmla="*/ 0 h 0"/>
              <a:gd name="connsiteX1" fmla="*/ 10392228 w 10392228"/>
              <a:gd name="connsiteY1" fmla="*/ 0 h 0"/>
            </a:gdLst>
            <a:ahLst/>
            <a:cxnLst>
              <a:cxn ang="0">
                <a:pos x="connsiteX0" y="connsiteY0"/>
              </a:cxn>
              <a:cxn ang="0">
                <a:pos x="connsiteX1" y="connsiteY1"/>
              </a:cxn>
            </a:cxnLst>
            <a:rect l="l" t="t" r="r" b="b"/>
            <a:pathLst>
              <a:path w="10392228">
                <a:moveTo>
                  <a:pt x="0" y="0"/>
                </a:moveTo>
                <a:lnTo>
                  <a:pt x="10392228" y="0"/>
                </a:lnTo>
              </a:path>
            </a:pathLst>
          </a:custGeom>
          <a:noFill/>
          <a:ln w="12700">
            <a:solidFill>
              <a:srgbClr val="FFC000"/>
            </a:solidFill>
            <a:prstDash val="solid"/>
            <a:headEnd type="oval"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14" name="图片 13">
            <a:extLst>
              <a:ext uri="{FF2B5EF4-FFF2-40B4-BE49-F238E27FC236}">
                <a16:creationId xmlns:a16="http://schemas.microsoft.com/office/drawing/2014/main" xmlns="" id="{7DA4C01D-4A5C-489F-9F88-EDABDEF637D6}"/>
              </a:ext>
            </a:extLst>
          </p:cNvPr>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b="24881"/>
          <a:stretch/>
        </p:blipFill>
        <p:spPr>
          <a:xfrm flipH="1">
            <a:off x="8006509" y="190041"/>
            <a:ext cx="1137491" cy="430785"/>
          </a:xfrm>
          <a:prstGeom prst="rect">
            <a:avLst/>
          </a:prstGeom>
        </p:spPr>
      </p:pic>
      <p:pic>
        <p:nvPicPr>
          <p:cNvPr id="15" name="Picture 2">
            <a:extLst>
              <a:ext uri="{FF2B5EF4-FFF2-40B4-BE49-F238E27FC236}">
                <a16:creationId xmlns:a16="http://schemas.microsoft.com/office/drawing/2014/main" xmlns="" id="{239ACFE9-EC4A-43FF-8DB2-DC4E4C5E4D5E}"/>
              </a:ext>
            </a:extLst>
          </p:cNvPr>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tretch>
            <a:fillRect/>
          </a:stretch>
        </p:blipFill>
        <p:spPr bwMode="auto">
          <a:xfrm>
            <a:off x="278609" y="59688"/>
            <a:ext cx="733467" cy="74208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22357406"/>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7"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hasCustomPrompt="1"/>
          </p:nvPr>
        </p:nvSpPr>
        <p:spPr>
          <a:xfrm>
            <a:off x="623887"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369218"/>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369218"/>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3"/>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0" y="273843"/>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3D4EA1AC-6BE4-49C4-A71E-FC4B891CB222}" type="datetimeFigureOut">
              <a:rPr lang="zh-CN" altLang="en-US" smtClean="0"/>
              <a:pPr/>
              <a:t>2018-8-31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82DB0B8-FA89-4960-ABC0-F4A85C4DEE4F}" type="slidenum">
              <a:rPr lang="zh-CN" altLang="en-US" smtClean="0"/>
              <a:pPr/>
              <a:t>‹#›</a:t>
            </a:fld>
            <a:endParaRPr lang="zh-CN" altLang="en-US"/>
          </a:p>
        </p:txBody>
      </p:sp>
    </p:spTree>
    <p:extLst>
      <p:ext uri="{BB962C8B-B14F-4D97-AF65-F5344CB8AC3E}">
        <p14:creationId xmlns:p14="http://schemas.microsoft.com/office/powerpoint/2010/main" xmlns="" val="12756178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892" indent="0" algn="ctr">
              <a:buNone/>
              <a:defRPr sz="1500"/>
            </a:lvl2pPr>
            <a:lvl3pPr marL="685783" indent="0" algn="ctr">
              <a:buNone/>
              <a:defRPr sz="140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7" y="1282305"/>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hasCustomPrompt="1"/>
          </p:nvPr>
        </p:nvSpPr>
        <p:spPr>
          <a:xfrm>
            <a:off x="623887" y="3442099"/>
            <a:ext cx="7886700" cy="1125140"/>
          </a:xfrm>
        </p:spPr>
        <p:txBody>
          <a:bodyPr/>
          <a:lstStyle>
            <a:lvl1pPr marL="0" indent="0">
              <a:buNone/>
              <a:defRPr sz="1800">
                <a:solidFill>
                  <a:schemeClr val="tx1">
                    <a:tint val="75000"/>
                  </a:schemeClr>
                </a:solidFill>
              </a:defRPr>
            </a:lvl1pPr>
            <a:lvl2pPr marL="342892" indent="0">
              <a:buNone/>
              <a:defRPr sz="1500">
                <a:solidFill>
                  <a:schemeClr val="tx1">
                    <a:tint val="75000"/>
                  </a:schemeClr>
                </a:solidFill>
              </a:defRPr>
            </a:lvl2pPr>
            <a:lvl3pPr marL="685783" indent="0">
              <a:buNone/>
              <a:defRPr sz="140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369218"/>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369218"/>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892" indent="0">
              <a:buNone/>
              <a:defRPr sz="1500" b="1"/>
            </a:lvl2pPr>
            <a:lvl3pPr marL="685783" indent="0">
              <a:buNone/>
              <a:defRPr sz="140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zh-CN" altLang="en-US"/>
              <a:t>编辑母版文本样式</a:t>
            </a:r>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1" y="1260872"/>
            <a:ext cx="3887391" cy="617934"/>
          </a:xfrm>
        </p:spPr>
        <p:txBody>
          <a:bodyPr anchor="b"/>
          <a:lstStyle>
            <a:lvl1pPr marL="0" indent="0">
              <a:buNone/>
              <a:defRPr sz="1800" b="1"/>
            </a:lvl1pPr>
            <a:lvl2pPr marL="342892" indent="0">
              <a:buNone/>
              <a:defRPr sz="1500" b="1"/>
            </a:lvl2pPr>
            <a:lvl3pPr marL="685783" indent="0">
              <a:buNone/>
              <a:defRPr sz="140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zh-CN" altLang="en-US"/>
              <a:t>编辑母版文本样式</a:t>
            </a:r>
          </a:p>
        </p:txBody>
      </p:sp>
      <p:sp>
        <p:nvSpPr>
          <p:cNvPr id="6" name="内容占位符 5"/>
          <p:cNvSpPr>
            <a:spLocks noGrp="1"/>
          </p:cNvSpPr>
          <p:nvPr>
            <p:ph sz="quarter" idx="4" hasCustomPrompt="1"/>
          </p:nvPr>
        </p:nvSpPr>
        <p:spPr>
          <a:xfrm>
            <a:off x="4629151"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hasCustomPrompt="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1543051"/>
            <a:ext cx="2949178" cy="2858691"/>
          </a:xfrm>
        </p:spPr>
        <p:txBody>
          <a:bodyPr/>
          <a:lstStyle>
            <a:lvl1pPr marL="0" indent="0">
              <a:buNone/>
              <a:defRPr sz="1200"/>
            </a:lvl1pPr>
            <a:lvl2pPr marL="342892" indent="0">
              <a:buNone/>
              <a:defRPr sz="1100"/>
            </a:lvl2pPr>
            <a:lvl3pPr marL="685783" indent="0">
              <a:buNone/>
              <a:defRPr sz="900"/>
            </a:lvl3pPr>
            <a:lvl4pPr marL="1028675" indent="0">
              <a:buNone/>
              <a:defRPr sz="800"/>
            </a:lvl4pPr>
            <a:lvl5pPr marL="1371566" indent="0">
              <a:buNone/>
              <a:defRPr sz="800"/>
            </a:lvl5pPr>
            <a:lvl6pPr marL="1714457" indent="0">
              <a:buNone/>
              <a:defRPr sz="800"/>
            </a:lvl6pPr>
            <a:lvl7pPr marL="2057348" indent="0">
              <a:buNone/>
              <a:defRPr sz="800"/>
            </a:lvl7pPr>
            <a:lvl8pPr marL="2400240" indent="0">
              <a:buNone/>
              <a:defRPr sz="800"/>
            </a:lvl8pPr>
            <a:lvl9pPr marL="2743132"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70"/>
            <a:ext cx="4629150" cy="3655219"/>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zh-CN" altLang="en-US"/>
              <a:t>单击图标添加图片</a:t>
            </a:r>
          </a:p>
        </p:txBody>
      </p:sp>
      <p:sp>
        <p:nvSpPr>
          <p:cNvPr id="4" name="文本占位符 3"/>
          <p:cNvSpPr>
            <a:spLocks noGrp="1"/>
          </p:cNvSpPr>
          <p:nvPr>
            <p:ph type="body" sz="half" idx="2" hasCustomPrompt="1"/>
          </p:nvPr>
        </p:nvSpPr>
        <p:spPr>
          <a:xfrm>
            <a:off x="629841" y="1543051"/>
            <a:ext cx="2949178" cy="2858691"/>
          </a:xfrm>
        </p:spPr>
        <p:txBody>
          <a:bodyPr/>
          <a:lstStyle>
            <a:lvl1pPr marL="0" indent="0">
              <a:buNone/>
              <a:defRPr sz="1200"/>
            </a:lvl1pPr>
            <a:lvl2pPr marL="342892" indent="0">
              <a:buNone/>
              <a:defRPr sz="1100"/>
            </a:lvl2pPr>
            <a:lvl3pPr marL="685783" indent="0">
              <a:buNone/>
              <a:defRPr sz="900"/>
            </a:lvl3pPr>
            <a:lvl4pPr marL="1028675" indent="0">
              <a:buNone/>
              <a:defRPr sz="800"/>
            </a:lvl4pPr>
            <a:lvl5pPr marL="1371566" indent="0">
              <a:buNone/>
              <a:defRPr sz="800"/>
            </a:lvl5pPr>
            <a:lvl6pPr marL="1714457" indent="0">
              <a:buNone/>
              <a:defRPr sz="800"/>
            </a:lvl6pPr>
            <a:lvl7pPr marL="2057348" indent="0">
              <a:buNone/>
              <a:defRPr sz="800"/>
            </a:lvl7pPr>
            <a:lvl8pPr marL="2400240" indent="0">
              <a:buNone/>
              <a:defRPr sz="800"/>
            </a:lvl8pPr>
            <a:lvl9pPr marL="2743132"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D4EA1AC-6BE4-49C4-A71E-FC4B891CB222}" type="datetimeFigureOut">
              <a:rPr lang="zh-CN" altLang="en-US" smtClean="0"/>
              <a:pPr/>
              <a:t>2018-8-31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82DB0B8-FA89-4960-ABC0-F4A85C4DEE4F}" type="slidenum">
              <a:rPr lang="zh-CN" altLang="en-US" smtClean="0"/>
              <a:pPr/>
              <a:t>‹#›</a:t>
            </a:fld>
            <a:endParaRPr lang="zh-CN" altLang="en-US"/>
          </a:p>
        </p:txBody>
      </p:sp>
    </p:spTree>
    <p:extLst>
      <p:ext uri="{BB962C8B-B14F-4D97-AF65-F5344CB8AC3E}">
        <p14:creationId xmlns:p14="http://schemas.microsoft.com/office/powerpoint/2010/main" xmlns="" val="30352856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273843"/>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1" y="273843"/>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D4EA1AC-6BE4-49C4-A71E-FC4B891CB222}" type="datetimeFigureOut">
              <a:rPr lang="zh-CN" altLang="en-US" smtClean="0"/>
              <a:pPr/>
              <a:t>2018-8-31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82DB0B8-FA89-4960-ABC0-F4A85C4DEE4F}" type="slidenum">
              <a:rPr lang="zh-CN" altLang="en-US" smtClean="0"/>
              <a:pPr/>
              <a:t>‹#›</a:t>
            </a:fld>
            <a:endParaRPr lang="zh-CN" altLang="en-US"/>
          </a:p>
        </p:txBody>
      </p:sp>
    </p:spTree>
    <p:extLst>
      <p:ext uri="{BB962C8B-B14F-4D97-AF65-F5344CB8AC3E}">
        <p14:creationId xmlns:p14="http://schemas.microsoft.com/office/powerpoint/2010/main" xmlns="" val="4200309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D4EA1AC-6BE4-49C4-A71E-FC4B891CB222}" type="datetimeFigureOut">
              <a:rPr lang="zh-CN" altLang="en-US" smtClean="0"/>
              <a:pPr/>
              <a:t>2018-8-31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82DB0B8-FA89-4960-ABC0-F4A85C4DEE4F}" type="slidenum">
              <a:rPr lang="zh-CN" altLang="en-US" smtClean="0"/>
              <a:pPr/>
              <a:t>‹#›</a:t>
            </a:fld>
            <a:endParaRPr lang="zh-CN" altLang="en-US"/>
          </a:p>
        </p:txBody>
      </p:sp>
    </p:spTree>
    <p:extLst>
      <p:ext uri="{BB962C8B-B14F-4D97-AF65-F5344CB8AC3E}">
        <p14:creationId xmlns:p14="http://schemas.microsoft.com/office/powerpoint/2010/main" xmlns="" val="449269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4EA1AC-6BE4-49C4-A71E-FC4B891CB222}" type="datetimeFigureOut">
              <a:rPr lang="zh-CN" altLang="en-US" smtClean="0"/>
              <a:pPr/>
              <a:t>2018-8-31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82DB0B8-FA89-4960-ABC0-F4A85C4DEE4F}" type="slidenum">
              <a:rPr lang="zh-CN" altLang="en-US" smtClean="0"/>
              <a:pPr/>
              <a:t>‹#›</a:t>
            </a:fld>
            <a:endParaRPr lang="zh-CN" altLang="en-US"/>
          </a:p>
        </p:txBody>
      </p:sp>
      <p:pic>
        <p:nvPicPr>
          <p:cNvPr id="5" name="图片 4">
            <a:extLst>
              <a:ext uri="{FF2B5EF4-FFF2-40B4-BE49-F238E27FC236}">
                <a16:creationId xmlns:a16="http://schemas.microsoft.com/office/drawing/2014/main" xmlns="" id="{D1EFA57F-8F87-4512-ACF7-3BDDD2415E0A}"/>
              </a:ext>
            </a:extLst>
          </p:cNvPr>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 y="1"/>
            <a:ext cx="9143999" cy="5243606"/>
          </a:xfrm>
          <a:prstGeom prst="rect">
            <a:avLst/>
          </a:prstGeom>
        </p:spPr>
      </p:pic>
    </p:spTree>
    <p:extLst>
      <p:ext uri="{BB962C8B-B14F-4D97-AF65-F5344CB8AC3E}">
        <p14:creationId xmlns:p14="http://schemas.microsoft.com/office/powerpoint/2010/main" xmlns="" val="28396253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4.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theme" Target="../theme/theme5.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D4EA1AC-6BE4-49C4-A71E-FC4B891CB222}" type="datetimeFigureOut">
              <a:rPr lang="zh-CN" altLang="en-US" smtClean="0"/>
              <a:pPr/>
              <a:t>2018-8-31</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82DB0B8-FA89-4960-ABC0-F4A85C4DEE4F}" type="slidenum">
              <a:rPr lang="zh-CN" altLang="en-US" smtClean="0"/>
              <a:pPr/>
              <a:t>‹#›</a:t>
            </a:fld>
            <a:endParaRPr lang="zh-CN" altLang="en-US"/>
          </a:p>
        </p:txBody>
      </p:sp>
    </p:spTree>
    <p:extLst>
      <p:ext uri="{BB962C8B-B14F-4D97-AF65-F5344CB8AC3E}">
        <p14:creationId xmlns:p14="http://schemas.microsoft.com/office/powerpoint/2010/main" xmlns="" val="22179062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86" r:id="rId3"/>
    <p:sldLayoutId id="2147483673"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FBF196B6-989D-4340-AE33-86E7DC943BF7}"/>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160BF28-572F-4FC1-AB96-D5575E303B77}"/>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184B8E0-A7E7-458B-A402-B4A8EB7ABF38}"/>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737596C8-447D-4E52-B77E-2FC116240082}" type="datetimeFigureOut">
              <a:rPr lang="zh-CN" altLang="en-US" smtClean="0"/>
              <a:pPr/>
              <a:t>2018-8-31</a:t>
            </a:fld>
            <a:endParaRPr lang="zh-CN" altLang="en-US"/>
          </a:p>
        </p:txBody>
      </p:sp>
      <p:sp>
        <p:nvSpPr>
          <p:cNvPr id="5" name="页脚占位符 4">
            <a:extLst>
              <a:ext uri="{FF2B5EF4-FFF2-40B4-BE49-F238E27FC236}">
                <a16:creationId xmlns:a16="http://schemas.microsoft.com/office/drawing/2014/main" xmlns="" id="{CA01A538-7FDD-4628-9E08-342C722FE15C}"/>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FEC921B0-23D4-49CE-AB35-939371488DFA}"/>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F36A2B64-A06D-4BE4-AD73-4E493C271399}" type="slidenum">
              <a:rPr lang="zh-CN" altLang="en-US" smtClean="0"/>
              <a:pPr/>
              <a:t>‹#›</a:t>
            </a:fld>
            <a:endParaRPr lang="zh-CN" altLang="en-US"/>
          </a:p>
        </p:txBody>
      </p:sp>
    </p:spTree>
    <p:extLst>
      <p:ext uri="{BB962C8B-B14F-4D97-AF65-F5344CB8AC3E}">
        <p14:creationId xmlns:p14="http://schemas.microsoft.com/office/powerpoint/2010/main" xmlns="" val="4084023540"/>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F4A214C7-4949-40B3-8ADD-D38AC2C3746E}"/>
              </a:ext>
            </a:extLst>
          </p:cNvPr>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B7899D01-4FBF-4773-93B3-74953AC5A0B6}"/>
              </a:ext>
            </a:extLst>
          </p:cNvPr>
          <p:cNvSpPr>
            <a:spLocks noGrp="1"/>
          </p:cNvSpPr>
          <p:nvPr>
            <p:ph type="body" idx="1"/>
          </p:nvPr>
        </p:nvSpPr>
        <p:spPr>
          <a:xfrm>
            <a:off x="628650" y="1369218"/>
            <a:ext cx="7886700" cy="3263504"/>
          </a:xfrm>
          <a:prstGeom prst="rect">
            <a:avLst/>
          </a:prstGeom>
        </p:spPr>
        <p:txBody>
          <a:bodyPr vert="horz" lIns="68580" tIns="34290" rIns="68580" bIns="3429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7C79D73-9010-4BE3-B7C1-8E652A22CCBD}"/>
              </a:ext>
            </a:extLst>
          </p:cNvPr>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2650845D-D9DA-4AF1-A38C-45B346BEDC2B}"/>
              </a:ext>
            </a:extLst>
          </p:cNvPr>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1F551FA1-DC65-4720-9054-131C3626B5DB}"/>
              </a:ext>
            </a:extLst>
          </p:cNvPr>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077649015"/>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8"/>
            <a:ext cx="7886700" cy="3263504"/>
          </a:xfrm>
          <a:prstGeom prst="rect">
            <a:avLst/>
          </a:prstGeom>
        </p:spPr>
        <p:txBody>
          <a:bodyPr vert="horz" lIns="68580" tIns="34290" rIns="68580" bIns="3429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326D4B42-9674-4AE2-A70C-4EA5F1C5FA0B}" type="datetimeFigureOut">
              <a:rPr lang="zh-CN" altLang="en-US" smtClean="0">
                <a:solidFill>
                  <a:prstClr val="black">
                    <a:tint val="75000"/>
                  </a:prstClr>
                </a:solidFill>
              </a:rPr>
              <a:pPr/>
              <a:t>2018-8-31</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ADF9BCC8-925C-4C6D-9DFE-77A5A5D721AD}"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79" tIns="34289" rIns="68579" bIns="34289"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8"/>
            <a:ext cx="7886700" cy="3263504"/>
          </a:xfrm>
          <a:prstGeom prst="rect">
            <a:avLst/>
          </a:prstGeom>
        </p:spPr>
        <p:txBody>
          <a:bodyPr vert="horz" lIns="68579" tIns="34289" rIns="68579" bIns="34289"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4"/>
            <a:ext cx="2057400" cy="273844"/>
          </a:xfrm>
          <a:prstGeom prst="rect">
            <a:avLst/>
          </a:prstGeom>
        </p:spPr>
        <p:txBody>
          <a:bodyPr vert="horz" lIns="68579" tIns="34289" rIns="68579" bIns="34289" rtlCol="0" anchor="ctr"/>
          <a:lstStyle>
            <a:lvl1pPr algn="l">
              <a:defRPr sz="900">
                <a:solidFill>
                  <a:schemeClr val="tx1">
                    <a:tint val="75000"/>
                  </a:schemeClr>
                </a:solidFill>
              </a:defRPr>
            </a:lvl1pPr>
          </a:lstStyle>
          <a:p>
            <a:pPr defTabSz="685783"/>
            <a:fld id="{326D4B42-9674-4AE2-A70C-4EA5F1C5FA0B}" type="datetimeFigureOut">
              <a:rPr lang="zh-CN" altLang="en-US" smtClean="0">
                <a:solidFill>
                  <a:prstClr val="black">
                    <a:tint val="75000"/>
                  </a:prstClr>
                </a:solidFill>
              </a:rPr>
              <a:pPr defTabSz="685783"/>
              <a:t>2018-8-31</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4"/>
            <a:ext cx="3086100" cy="273844"/>
          </a:xfrm>
          <a:prstGeom prst="rect">
            <a:avLst/>
          </a:prstGeom>
        </p:spPr>
        <p:txBody>
          <a:bodyPr vert="horz" lIns="68579" tIns="34289" rIns="68579" bIns="34289" rtlCol="0" anchor="ctr"/>
          <a:lstStyle>
            <a:lvl1pPr algn="ctr">
              <a:defRPr sz="900">
                <a:solidFill>
                  <a:schemeClr val="tx1">
                    <a:tint val="75000"/>
                  </a:schemeClr>
                </a:solidFill>
              </a:defRPr>
            </a:lvl1pPr>
          </a:lstStyle>
          <a:p>
            <a:pPr defTabSz="685783"/>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4"/>
            <a:ext cx="2057400" cy="273844"/>
          </a:xfrm>
          <a:prstGeom prst="rect">
            <a:avLst/>
          </a:prstGeom>
        </p:spPr>
        <p:txBody>
          <a:bodyPr vert="horz" lIns="68579" tIns="34289" rIns="68579" bIns="34289" rtlCol="0" anchor="ctr"/>
          <a:lstStyle>
            <a:lvl1pPr algn="r">
              <a:defRPr sz="900">
                <a:solidFill>
                  <a:schemeClr val="tx1">
                    <a:tint val="75000"/>
                  </a:schemeClr>
                </a:solidFill>
              </a:defRPr>
            </a:lvl1pPr>
          </a:lstStyle>
          <a:p>
            <a:pPr defTabSz="685783"/>
            <a:fld id="{ADF9BCC8-925C-4C6D-9DFE-77A5A5D721AD}" type="slidenum">
              <a:rPr lang="zh-CN" altLang="en-US" smtClean="0">
                <a:solidFill>
                  <a:prstClr val="black">
                    <a:tint val="75000"/>
                  </a:prstClr>
                </a:solidFill>
              </a:rPr>
              <a:pPr defTabSz="685783"/>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txStyles>
    <p:titleStyle>
      <a:lvl1pPr algn="l" defTabSz="685783"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6" indent="-171446" algn="l" defTabSz="685783"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783" rtl="0" eaLnBrk="1" latinLnBrk="0" hangingPunct="1">
        <a:defRPr sz="1400" kern="1200">
          <a:solidFill>
            <a:schemeClr val="tx1"/>
          </a:solidFill>
          <a:latin typeface="+mn-lt"/>
          <a:ea typeface="+mn-ea"/>
          <a:cs typeface="+mn-cs"/>
        </a:defRPr>
      </a:lvl1pPr>
      <a:lvl2pPr marL="342892" algn="l" defTabSz="685783" rtl="0" eaLnBrk="1" latinLnBrk="0" hangingPunct="1">
        <a:defRPr sz="1400" kern="1200">
          <a:solidFill>
            <a:schemeClr val="tx1"/>
          </a:solidFill>
          <a:latin typeface="+mn-lt"/>
          <a:ea typeface="+mn-ea"/>
          <a:cs typeface="+mn-cs"/>
        </a:defRPr>
      </a:lvl2pPr>
      <a:lvl3pPr marL="685783" algn="l" defTabSz="685783" rtl="0" eaLnBrk="1" latinLnBrk="0" hangingPunct="1">
        <a:defRPr sz="1400" kern="1200">
          <a:solidFill>
            <a:schemeClr val="tx1"/>
          </a:solidFill>
          <a:latin typeface="+mn-lt"/>
          <a:ea typeface="+mn-ea"/>
          <a:cs typeface="+mn-cs"/>
        </a:defRPr>
      </a:lvl3pPr>
      <a:lvl4pPr marL="1028675" algn="l" defTabSz="685783" rtl="0" eaLnBrk="1" latinLnBrk="0" hangingPunct="1">
        <a:defRPr sz="1400" kern="1200">
          <a:solidFill>
            <a:schemeClr val="tx1"/>
          </a:solidFill>
          <a:latin typeface="+mn-lt"/>
          <a:ea typeface="+mn-ea"/>
          <a:cs typeface="+mn-cs"/>
        </a:defRPr>
      </a:lvl4pPr>
      <a:lvl5pPr marL="1371566" algn="l" defTabSz="685783" rtl="0" eaLnBrk="1" latinLnBrk="0" hangingPunct="1">
        <a:defRPr sz="1400" kern="1200">
          <a:solidFill>
            <a:schemeClr val="tx1"/>
          </a:solidFill>
          <a:latin typeface="+mn-lt"/>
          <a:ea typeface="+mn-ea"/>
          <a:cs typeface="+mn-cs"/>
        </a:defRPr>
      </a:lvl5pPr>
      <a:lvl6pPr marL="1714457" algn="l" defTabSz="685783" rtl="0" eaLnBrk="1" latinLnBrk="0" hangingPunct="1">
        <a:defRPr sz="1400" kern="1200">
          <a:solidFill>
            <a:schemeClr val="tx1"/>
          </a:solidFill>
          <a:latin typeface="+mn-lt"/>
          <a:ea typeface="+mn-ea"/>
          <a:cs typeface="+mn-cs"/>
        </a:defRPr>
      </a:lvl6pPr>
      <a:lvl7pPr marL="2057348" algn="l" defTabSz="685783" rtl="0" eaLnBrk="1" latinLnBrk="0" hangingPunct="1">
        <a:defRPr sz="1400" kern="1200">
          <a:solidFill>
            <a:schemeClr val="tx1"/>
          </a:solidFill>
          <a:latin typeface="+mn-lt"/>
          <a:ea typeface="+mn-ea"/>
          <a:cs typeface="+mn-cs"/>
        </a:defRPr>
      </a:lvl7pPr>
      <a:lvl8pPr marL="2400240" algn="l" defTabSz="685783" rtl="0" eaLnBrk="1" latinLnBrk="0" hangingPunct="1">
        <a:defRPr sz="1400" kern="1200">
          <a:solidFill>
            <a:schemeClr val="tx1"/>
          </a:solidFill>
          <a:latin typeface="+mn-lt"/>
          <a:ea typeface="+mn-ea"/>
          <a:cs typeface="+mn-cs"/>
        </a:defRPr>
      </a:lvl8pPr>
      <a:lvl9pPr marL="2743132" algn="l" defTabSz="685783"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image" Target="../media/image8.png"/><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image" Target="../media/image7.png"/><Relationship Id="rId2" Type="http://schemas.openxmlformats.org/officeDocument/2006/relationships/tags" Target="../tags/tag1.xml"/><Relationship Id="rId1" Type="http://schemas.openxmlformats.org/officeDocument/2006/relationships/video" Target="NULL" TargetMode="External"/><Relationship Id="rId6" Type="http://schemas.openxmlformats.org/officeDocument/2006/relationships/tags" Target="../tags/tag5.xml"/><Relationship Id="rId11" Type="http://schemas.microsoft.com/office/2007/relationships/media" Target="../media/media1.mp3"/><Relationship Id="rId5" Type="http://schemas.openxmlformats.org/officeDocument/2006/relationships/tags" Target="../tags/tag4.xml"/><Relationship Id="rId10" Type="http://schemas.openxmlformats.org/officeDocument/2006/relationships/image" Target="../media/image6.png"/><Relationship Id="rId4" Type="http://schemas.openxmlformats.org/officeDocument/2006/relationships/tags" Target="../tags/tag3.xml"/><Relationship Id="rId9" Type="http://schemas.openxmlformats.org/officeDocument/2006/relationships/slideLayout" Target="../slideLayouts/slideLayout3.xml"/><Relationship Id="rId14"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tags" Target="../tags/tag15.xml"/><Relationship Id="rId3" Type="http://schemas.openxmlformats.org/officeDocument/2006/relationships/tags" Target="../tags/tag10.xml"/><Relationship Id="rId7" Type="http://schemas.openxmlformats.org/officeDocument/2006/relationships/tags" Target="../tags/tag14.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10" Type="http://schemas.openxmlformats.org/officeDocument/2006/relationships/slideLayout" Target="../slideLayouts/slideLayout2.xml"/><Relationship Id="rId4" Type="http://schemas.openxmlformats.org/officeDocument/2006/relationships/tags" Target="../tags/tag11.xml"/><Relationship Id="rId9" Type="http://schemas.openxmlformats.org/officeDocument/2006/relationships/tags" Target="../tags/tag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8" Type="http://schemas.openxmlformats.org/officeDocument/2006/relationships/tags" Target="../tags/tag24.xml"/><Relationship Id="rId3" Type="http://schemas.openxmlformats.org/officeDocument/2006/relationships/tags" Target="../tags/tag19.xml"/><Relationship Id="rId7" Type="http://schemas.openxmlformats.org/officeDocument/2006/relationships/tags" Target="../tags/tag2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slideLayout" Target="../slideLayouts/slideLayout32.xml"/><Relationship Id="rId5" Type="http://schemas.openxmlformats.org/officeDocument/2006/relationships/tags" Target="../tags/tag21.xml"/><Relationship Id="rId10" Type="http://schemas.openxmlformats.org/officeDocument/2006/relationships/tags" Target="../tags/tag26.xml"/><Relationship Id="rId4" Type="http://schemas.openxmlformats.org/officeDocument/2006/relationships/tags" Target="../tags/tag20.xml"/><Relationship Id="rId9" Type="http://schemas.openxmlformats.org/officeDocument/2006/relationships/tags" Target="../tags/tag25.xml"/></Relationships>
</file>

<file path=ppt/slides/_rels/slide27.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slideLayout" Target="../slideLayouts/slideLayout32.xml"/><Relationship Id="rId5" Type="http://schemas.openxmlformats.org/officeDocument/2006/relationships/tags" Target="../tags/tag31.xml"/><Relationship Id="rId10" Type="http://schemas.openxmlformats.org/officeDocument/2006/relationships/tags" Target="../tags/tag36.xml"/><Relationship Id="rId4" Type="http://schemas.openxmlformats.org/officeDocument/2006/relationships/tags" Target="../tags/tag30.xml"/><Relationship Id="rId9" Type="http://schemas.openxmlformats.org/officeDocument/2006/relationships/tags" Target="../tags/tag35.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32.xml"/><Relationship Id="rId1" Type="http://schemas.openxmlformats.org/officeDocument/2006/relationships/tags" Target="../tags/tag37.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2.xml"/><Relationship Id="rId1" Type="http://schemas.openxmlformats.org/officeDocument/2006/relationships/tags" Target="../tags/tag38.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8" Type="http://schemas.openxmlformats.org/officeDocument/2006/relationships/tags" Target="../tags/tag46.xml"/><Relationship Id="rId3" Type="http://schemas.openxmlformats.org/officeDocument/2006/relationships/tags" Target="../tags/tag41.xml"/><Relationship Id="rId7" Type="http://schemas.openxmlformats.org/officeDocument/2006/relationships/tags" Target="../tags/tag45.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slideLayout" Target="../slideLayouts/slideLayout32.xml"/><Relationship Id="rId5" Type="http://schemas.openxmlformats.org/officeDocument/2006/relationships/tags" Target="../tags/tag43.xml"/><Relationship Id="rId10" Type="http://schemas.openxmlformats.org/officeDocument/2006/relationships/tags" Target="../tags/tag48.xml"/><Relationship Id="rId4" Type="http://schemas.openxmlformats.org/officeDocument/2006/relationships/tags" Target="../tags/tag42.xml"/><Relationship Id="rId9" Type="http://schemas.openxmlformats.org/officeDocument/2006/relationships/tags" Target="../tags/tag4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8" Type="http://schemas.openxmlformats.org/officeDocument/2006/relationships/tags" Target="../tags/tag56.xml"/><Relationship Id="rId3" Type="http://schemas.openxmlformats.org/officeDocument/2006/relationships/tags" Target="../tags/tag51.xml"/><Relationship Id="rId7" Type="http://schemas.openxmlformats.org/officeDocument/2006/relationships/tags" Target="../tags/tag55.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slideLayout" Target="../slideLayouts/slideLayout32.xml"/><Relationship Id="rId5" Type="http://schemas.openxmlformats.org/officeDocument/2006/relationships/tags" Target="../tags/tag53.xml"/><Relationship Id="rId10" Type="http://schemas.openxmlformats.org/officeDocument/2006/relationships/tags" Target="../tags/tag58.xml"/><Relationship Id="rId4" Type="http://schemas.openxmlformats.org/officeDocument/2006/relationships/tags" Target="../tags/tag52.xml"/><Relationship Id="rId9" Type="http://schemas.openxmlformats.org/officeDocument/2006/relationships/tags" Target="../tags/tag57.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5.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4" Type="http://schemas.openxmlformats.org/officeDocument/2006/relationships/slideLayout" Target="../slideLayouts/slideLayout4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55.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44.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44.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44.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图片 55">
            <a:extLst>
              <a:ext uri="{FF2B5EF4-FFF2-40B4-BE49-F238E27FC236}">
                <a16:creationId xmlns:a16="http://schemas.microsoft.com/office/drawing/2014/main" xmlns="" id="{734EF264-4326-4E31-937C-EE6C992995D8}"/>
              </a:ext>
            </a:extLst>
          </p:cNvPr>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6" name="TextBox 14"/>
          <p:cNvSpPr txBox="1"/>
          <p:nvPr/>
        </p:nvSpPr>
        <p:spPr>
          <a:xfrm>
            <a:off x="470373" y="1966611"/>
            <a:ext cx="8180286" cy="8617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400">
              <a:defRPr/>
            </a:pPr>
            <a:r>
              <a:rPr lang="zh-CN" altLang="en-US" sz="5000" b="1" kern="0" dirty="0">
                <a:solidFill>
                  <a:srgbClr val="C00000"/>
                </a:solidFill>
                <a:latin typeface="微软雅黑" pitchFamily="34" charset="-122"/>
                <a:ea typeface="微软雅黑" pitchFamily="34" charset="-122"/>
              </a:rPr>
              <a:t>新时代党的组织路线</a:t>
            </a:r>
          </a:p>
        </p:txBody>
      </p:sp>
      <p:sp>
        <p:nvSpPr>
          <p:cNvPr id="9" name="文本框 8"/>
          <p:cNvSpPr txBox="1"/>
          <p:nvPr/>
        </p:nvSpPr>
        <p:spPr>
          <a:xfrm>
            <a:off x="2326829" y="-586122"/>
            <a:ext cx="530915" cy="300082"/>
          </a:xfrm>
          <a:prstGeom prst="rect">
            <a:avLst/>
          </a:prstGeom>
          <a:noFill/>
        </p:spPr>
        <p:txBody>
          <a:bodyPr wrap="none" rtlCol="0">
            <a:spAutoFit/>
          </a:bodyPr>
          <a:lstStyle/>
          <a:p>
            <a:r>
              <a:rPr lang="zh-CN" altLang="en-US" dirty="0"/>
              <a:t>延时</a:t>
            </a:r>
          </a:p>
        </p:txBody>
      </p:sp>
      <p:pic>
        <p:nvPicPr>
          <p:cNvPr id="10" name="陈笠笠 - 红旗颂 (伴奏)">
            <a:hlinkClick r:id="" action="ppaction://media"/>
          </p:cNvPr>
          <p:cNvPicPr>
            <a:picLocks noChangeAspect="1"/>
          </p:cNvPicPr>
          <p:nvPr>
            <a:videoFile r:link="rId1"/>
            <p:extLst>
              <p:ext uri="{DAA4B4D4-6D71-4841-9C94-3DE7FCFB9230}">
                <p14:media xmlns:p14="http://schemas.microsoft.com/office/powerpoint/2010/main" xmlns="" r:embed="rId11"/>
              </p:ext>
            </p:extLst>
          </p:nvPr>
        </p:nvPicPr>
        <p:blipFill>
          <a:blip r:embed="rId12" cstate="print"/>
          <a:stretch>
            <a:fillRect/>
          </a:stretch>
        </p:blipFill>
        <p:spPr>
          <a:xfrm>
            <a:off x="4118214" y="-895640"/>
            <a:ext cx="609600" cy="609600"/>
          </a:xfrm>
          <a:prstGeom prst="rect">
            <a:avLst/>
          </a:prstGeom>
        </p:spPr>
      </p:pic>
      <p:pic>
        <p:nvPicPr>
          <p:cNvPr id="18" name="图片 17">
            <a:extLst>
              <a:ext uri="{FF2B5EF4-FFF2-40B4-BE49-F238E27FC236}">
                <a16:creationId xmlns:a16="http://schemas.microsoft.com/office/drawing/2014/main" xmlns="" id="{709BA312-34E0-49C8-8B1B-7E2438428310}"/>
              </a:ext>
            </a:extLst>
          </p:cNvPr>
          <p:cNvPicPr>
            <a:picLocks noChangeAspect="1"/>
          </p:cNvPicPr>
          <p:nvPr/>
        </p:nvPicPr>
        <p:blipFill>
          <a:blip r:embed="rId13" cstate="print">
            <a:extLst>
              <a:ext uri="{28A0092B-C50C-407E-A947-70E740481C1C}">
                <a14:useLocalDpi xmlns:a14="http://schemas.microsoft.com/office/drawing/2010/main" xmlns="" val="0"/>
              </a:ext>
            </a:extLst>
          </a:blip>
          <a:stretch>
            <a:fillRect/>
          </a:stretch>
        </p:blipFill>
        <p:spPr>
          <a:xfrm>
            <a:off x="6007693" y="-1"/>
            <a:ext cx="3136308" cy="2395933"/>
          </a:xfrm>
          <a:prstGeom prst="rect">
            <a:avLst/>
          </a:prstGeom>
        </p:spPr>
      </p:pic>
      <p:grpSp>
        <p:nvGrpSpPr>
          <p:cNvPr id="20" name="PA_组合 2">
            <a:extLst>
              <a:ext uri="{FF2B5EF4-FFF2-40B4-BE49-F238E27FC236}">
                <a16:creationId xmlns:a16="http://schemas.microsoft.com/office/drawing/2014/main" xmlns="" id="{3185A391-4489-4401-B321-D27F22578D04}"/>
              </a:ext>
            </a:extLst>
          </p:cNvPr>
          <p:cNvGrpSpPr/>
          <p:nvPr>
            <p:custDataLst>
              <p:tags r:id="rId2"/>
            </p:custDataLst>
          </p:nvPr>
        </p:nvGrpSpPr>
        <p:grpSpPr>
          <a:xfrm>
            <a:off x="3802201" y="946097"/>
            <a:ext cx="1539598" cy="1401370"/>
            <a:chOff x="155707" y="103057"/>
            <a:chExt cx="1402368" cy="1401370"/>
          </a:xfrm>
        </p:grpSpPr>
        <p:sp>
          <p:nvSpPr>
            <p:cNvPr id="21" name="Oval 551">
              <a:extLst>
                <a:ext uri="{FF2B5EF4-FFF2-40B4-BE49-F238E27FC236}">
                  <a16:creationId xmlns:a16="http://schemas.microsoft.com/office/drawing/2014/main" xmlns="" id="{92892B6C-08A0-4E00-A1C0-D111FE15A8CE}"/>
                </a:ext>
              </a:extLst>
            </p:cNvPr>
            <p:cNvSpPr>
              <a:spLocks noChangeArrowheads="1"/>
            </p:cNvSpPr>
            <p:nvPr/>
          </p:nvSpPr>
          <p:spPr bwMode="auto">
            <a:xfrm>
              <a:off x="155707" y="103057"/>
              <a:ext cx="1402368" cy="1401370"/>
            </a:xfrm>
            <a:prstGeom prst="ellipse">
              <a:avLst/>
            </a:prstGeom>
            <a:gradFill rotWithShape="1">
              <a:gsLst>
                <a:gs pos="0">
                  <a:schemeClr val="bg1">
                    <a:alpha val="0"/>
                  </a:schemeClr>
                </a:gs>
                <a:gs pos="100000">
                  <a:srgbClr val="FFFF00">
                    <a:alpha val="18000"/>
                  </a:srgbClr>
                </a:gs>
              </a:gsLst>
              <a:path path="shape">
                <a:fillToRect l="50000" t="50000" r="50000" b="50000"/>
              </a:path>
            </a:gradFill>
            <a:ln>
              <a:noFill/>
            </a:ln>
            <a:effectLst/>
            <a:extLst/>
          </p:spPr>
          <p:txBody>
            <a:bodyPr wrap="none" anchor="ctr"/>
            <a:lstStyle/>
            <a:p>
              <a:pPr>
                <a:defRPr/>
              </a:pPr>
              <a:endParaRPr lang="zh-CN" altLang="en-US">
                <a:cs typeface="+mn-ea"/>
                <a:sym typeface="+mn-lt"/>
              </a:endParaRPr>
            </a:p>
          </p:txBody>
        </p:sp>
        <p:sp>
          <p:nvSpPr>
            <p:cNvPr id="22" name="Oval 553">
              <a:extLst>
                <a:ext uri="{FF2B5EF4-FFF2-40B4-BE49-F238E27FC236}">
                  <a16:creationId xmlns:a16="http://schemas.microsoft.com/office/drawing/2014/main" xmlns="" id="{9E439BEF-9085-4328-A239-77BBF0BE7514}"/>
                </a:ext>
              </a:extLst>
            </p:cNvPr>
            <p:cNvSpPr>
              <a:spLocks noChangeArrowheads="1"/>
            </p:cNvSpPr>
            <p:nvPr/>
          </p:nvSpPr>
          <p:spPr bwMode="auto">
            <a:xfrm>
              <a:off x="336537" y="320791"/>
              <a:ext cx="1011258" cy="1009581"/>
            </a:xfrm>
            <a:prstGeom prst="ellipse">
              <a:avLst/>
            </a:prstGeom>
            <a:gradFill rotWithShape="1">
              <a:gsLst>
                <a:gs pos="0">
                  <a:srgbClr val="FFFF00">
                    <a:alpha val="16000"/>
                  </a:srgbClr>
                </a:gs>
                <a:gs pos="100000">
                  <a:srgbClr val="FFFF00">
                    <a:alpha val="24000"/>
                  </a:srgbClr>
                </a:gs>
              </a:gsLst>
              <a:path path="shape">
                <a:fillToRect l="50000" t="50000" r="50000" b="50000"/>
              </a:path>
            </a:gradFill>
            <a:ln>
              <a:noFill/>
            </a:ln>
            <a:extLst/>
          </p:spPr>
          <p:txBody>
            <a:bodyPr wrap="none" anchor="ctr"/>
            <a:lstStyle/>
            <a:p>
              <a:endParaRPr lang="zh-CN" altLang="en-US">
                <a:cs typeface="+mn-ea"/>
                <a:sym typeface="+mn-lt"/>
              </a:endParaRPr>
            </a:p>
          </p:txBody>
        </p:sp>
        <p:grpSp>
          <p:nvGrpSpPr>
            <p:cNvPr id="23" name="Group 554">
              <a:extLst>
                <a:ext uri="{FF2B5EF4-FFF2-40B4-BE49-F238E27FC236}">
                  <a16:creationId xmlns:a16="http://schemas.microsoft.com/office/drawing/2014/main" xmlns="" id="{493131C2-E099-4D21-A2E6-E44D2C00A184}"/>
                </a:ext>
              </a:extLst>
            </p:cNvPr>
            <p:cNvGrpSpPr>
              <a:grpSpLocks/>
            </p:cNvGrpSpPr>
            <p:nvPr/>
          </p:nvGrpSpPr>
          <p:grpSpPr bwMode="auto">
            <a:xfrm>
              <a:off x="335114" y="284329"/>
              <a:ext cx="1052524" cy="1050779"/>
              <a:chOff x="-4063" y="-880"/>
              <a:chExt cx="2219" cy="2219"/>
            </a:xfrm>
            <a:solidFill>
              <a:schemeClr val="accent4"/>
            </a:solidFill>
          </p:grpSpPr>
          <p:grpSp>
            <p:nvGrpSpPr>
              <p:cNvPr id="24" name="Group 555">
                <a:extLst>
                  <a:ext uri="{FF2B5EF4-FFF2-40B4-BE49-F238E27FC236}">
                    <a16:creationId xmlns:a16="http://schemas.microsoft.com/office/drawing/2014/main" xmlns="" id="{8CA8003D-A762-4AE2-B2FF-87F1A14B2984}"/>
                  </a:ext>
                </a:extLst>
              </p:cNvPr>
              <p:cNvGrpSpPr>
                <a:grpSpLocks/>
              </p:cNvGrpSpPr>
              <p:nvPr/>
            </p:nvGrpSpPr>
            <p:grpSpPr bwMode="auto">
              <a:xfrm>
                <a:off x="-4063" y="-880"/>
                <a:ext cx="2219" cy="2219"/>
                <a:chOff x="-3927" y="-789"/>
                <a:chExt cx="2219" cy="2219"/>
              </a:xfrm>
              <a:grpFill/>
            </p:grpSpPr>
            <p:grpSp>
              <p:nvGrpSpPr>
                <p:cNvPr id="40" name="Group 556">
                  <a:extLst>
                    <a:ext uri="{FF2B5EF4-FFF2-40B4-BE49-F238E27FC236}">
                      <a16:creationId xmlns:a16="http://schemas.microsoft.com/office/drawing/2014/main" xmlns="" id="{CE06D4DA-3160-408C-8346-88771C013C83}"/>
                    </a:ext>
                  </a:extLst>
                </p:cNvPr>
                <p:cNvGrpSpPr>
                  <a:grpSpLocks noChangeAspect="1"/>
                </p:cNvGrpSpPr>
                <p:nvPr/>
              </p:nvGrpSpPr>
              <p:grpSpPr bwMode="auto">
                <a:xfrm>
                  <a:off x="-3927" y="-788"/>
                  <a:ext cx="2219" cy="2202"/>
                  <a:chOff x="168" y="696"/>
                  <a:chExt cx="1429" cy="1429"/>
                </a:xfrm>
                <a:grpFill/>
              </p:grpSpPr>
              <p:grpSp>
                <p:nvGrpSpPr>
                  <p:cNvPr id="48" name="Group 557">
                    <a:extLst>
                      <a:ext uri="{FF2B5EF4-FFF2-40B4-BE49-F238E27FC236}">
                        <a16:creationId xmlns:a16="http://schemas.microsoft.com/office/drawing/2014/main" xmlns="" id="{CAADD9B7-A2C2-44D9-94BA-7E85465094E3}"/>
                      </a:ext>
                    </a:extLst>
                  </p:cNvPr>
                  <p:cNvGrpSpPr>
                    <a:grpSpLocks noChangeAspect="1"/>
                  </p:cNvGrpSpPr>
                  <p:nvPr/>
                </p:nvGrpSpPr>
                <p:grpSpPr bwMode="auto">
                  <a:xfrm>
                    <a:off x="854" y="696"/>
                    <a:ext cx="56" cy="1429"/>
                    <a:chOff x="845" y="696"/>
                    <a:chExt cx="56" cy="1429"/>
                  </a:xfrm>
                  <a:grpFill/>
                </p:grpSpPr>
                <p:sp>
                  <p:nvSpPr>
                    <p:cNvPr id="52" name="AutoShape 558">
                      <a:extLst>
                        <a:ext uri="{FF2B5EF4-FFF2-40B4-BE49-F238E27FC236}">
                          <a16:creationId xmlns:a16="http://schemas.microsoft.com/office/drawing/2014/main" xmlns="" id="{783C7E7B-B079-48F1-A75F-E6DB046C5544}"/>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53" name="AutoShape 559">
                      <a:extLst>
                        <a:ext uri="{FF2B5EF4-FFF2-40B4-BE49-F238E27FC236}">
                          <a16:creationId xmlns:a16="http://schemas.microsoft.com/office/drawing/2014/main" xmlns="" id="{8F325EF8-4035-41B1-B030-8038CB3EC2A3}"/>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grpSp>
              <p:grpSp>
                <p:nvGrpSpPr>
                  <p:cNvPr id="49" name="Group 560">
                    <a:extLst>
                      <a:ext uri="{FF2B5EF4-FFF2-40B4-BE49-F238E27FC236}">
                        <a16:creationId xmlns:a16="http://schemas.microsoft.com/office/drawing/2014/main" xmlns="" id="{22DB15B8-8838-412E-B3D2-F2FB8C0DD652}"/>
                      </a:ext>
                    </a:extLst>
                  </p:cNvPr>
                  <p:cNvGrpSpPr>
                    <a:grpSpLocks noChangeAspect="1"/>
                  </p:cNvGrpSpPr>
                  <p:nvPr/>
                </p:nvGrpSpPr>
                <p:grpSpPr bwMode="auto">
                  <a:xfrm rot="5400000">
                    <a:off x="855" y="696"/>
                    <a:ext cx="56" cy="1429"/>
                    <a:chOff x="845" y="696"/>
                    <a:chExt cx="56" cy="1429"/>
                  </a:xfrm>
                  <a:grpFill/>
                </p:grpSpPr>
                <p:sp>
                  <p:nvSpPr>
                    <p:cNvPr id="50" name="AutoShape 561">
                      <a:extLst>
                        <a:ext uri="{FF2B5EF4-FFF2-40B4-BE49-F238E27FC236}">
                          <a16:creationId xmlns:a16="http://schemas.microsoft.com/office/drawing/2014/main" xmlns="" id="{55D66CDA-A0D0-4ACE-82A6-3AB4859310F8}"/>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51" name="AutoShape 562">
                      <a:extLst>
                        <a:ext uri="{FF2B5EF4-FFF2-40B4-BE49-F238E27FC236}">
                          <a16:creationId xmlns:a16="http://schemas.microsoft.com/office/drawing/2014/main" xmlns="" id="{47CAF6FB-13CD-4D39-BF62-FC4849FA1A41}"/>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grpSp>
            </p:grpSp>
            <p:grpSp>
              <p:nvGrpSpPr>
                <p:cNvPr id="41" name="Group 563">
                  <a:extLst>
                    <a:ext uri="{FF2B5EF4-FFF2-40B4-BE49-F238E27FC236}">
                      <a16:creationId xmlns:a16="http://schemas.microsoft.com/office/drawing/2014/main" xmlns="" id="{8E4BF95E-12D2-4D75-81EC-48C3F5E355A7}"/>
                    </a:ext>
                  </a:extLst>
                </p:cNvPr>
                <p:cNvGrpSpPr>
                  <a:grpSpLocks noChangeAspect="1"/>
                </p:cNvGrpSpPr>
                <p:nvPr/>
              </p:nvGrpSpPr>
              <p:grpSpPr bwMode="auto">
                <a:xfrm rot="2700000">
                  <a:off x="-3928" y="-780"/>
                  <a:ext cx="2219" cy="2202"/>
                  <a:chOff x="168" y="696"/>
                  <a:chExt cx="1429" cy="1429"/>
                </a:xfrm>
                <a:grpFill/>
              </p:grpSpPr>
              <p:grpSp>
                <p:nvGrpSpPr>
                  <p:cNvPr id="42" name="Group 564">
                    <a:extLst>
                      <a:ext uri="{FF2B5EF4-FFF2-40B4-BE49-F238E27FC236}">
                        <a16:creationId xmlns:a16="http://schemas.microsoft.com/office/drawing/2014/main" xmlns="" id="{196DAB96-DC07-41EC-8BBE-27D31BFAAA8F}"/>
                      </a:ext>
                    </a:extLst>
                  </p:cNvPr>
                  <p:cNvGrpSpPr>
                    <a:grpSpLocks noChangeAspect="1"/>
                  </p:cNvGrpSpPr>
                  <p:nvPr/>
                </p:nvGrpSpPr>
                <p:grpSpPr bwMode="auto">
                  <a:xfrm>
                    <a:off x="854" y="696"/>
                    <a:ext cx="56" cy="1429"/>
                    <a:chOff x="845" y="696"/>
                    <a:chExt cx="56" cy="1429"/>
                  </a:xfrm>
                  <a:grpFill/>
                </p:grpSpPr>
                <p:sp>
                  <p:nvSpPr>
                    <p:cNvPr id="46" name="AutoShape 565">
                      <a:extLst>
                        <a:ext uri="{FF2B5EF4-FFF2-40B4-BE49-F238E27FC236}">
                          <a16:creationId xmlns:a16="http://schemas.microsoft.com/office/drawing/2014/main" xmlns="" id="{6C8AA35D-658F-4C7D-A203-9665DB5E85B3}"/>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47" name="AutoShape 566">
                      <a:extLst>
                        <a:ext uri="{FF2B5EF4-FFF2-40B4-BE49-F238E27FC236}">
                          <a16:creationId xmlns:a16="http://schemas.microsoft.com/office/drawing/2014/main" xmlns="" id="{8C3CD892-01D7-44AF-BDC1-9907B2522190}"/>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grpSp>
              <p:grpSp>
                <p:nvGrpSpPr>
                  <p:cNvPr id="43" name="Group 567">
                    <a:extLst>
                      <a:ext uri="{FF2B5EF4-FFF2-40B4-BE49-F238E27FC236}">
                        <a16:creationId xmlns:a16="http://schemas.microsoft.com/office/drawing/2014/main" xmlns="" id="{1E701D9A-6E23-4A18-8C75-AA43C4FDB47C}"/>
                      </a:ext>
                    </a:extLst>
                  </p:cNvPr>
                  <p:cNvGrpSpPr>
                    <a:grpSpLocks noChangeAspect="1"/>
                  </p:cNvGrpSpPr>
                  <p:nvPr/>
                </p:nvGrpSpPr>
                <p:grpSpPr bwMode="auto">
                  <a:xfrm rot="5400000">
                    <a:off x="855" y="696"/>
                    <a:ext cx="56" cy="1429"/>
                    <a:chOff x="845" y="696"/>
                    <a:chExt cx="56" cy="1429"/>
                  </a:xfrm>
                  <a:grpFill/>
                </p:grpSpPr>
                <p:sp>
                  <p:nvSpPr>
                    <p:cNvPr id="44" name="AutoShape 568">
                      <a:extLst>
                        <a:ext uri="{FF2B5EF4-FFF2-40B4-BE49-F238E27FC236}">
                          <a16:creationId xmlns:a16="http://schemas.microsoft.com/office/drawing/2014/main" xmlns="" id="{6FA5CA02-2144-42F2-A21A-607BA1EAB749}"/>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45" name="AutoShape 569">
                      <a:extLst>
                        <a:ext uri="{FF2B5EF4-FFF2-40B4-BE49-F238E27FC236}">
                          <a16:creationId xmlns:a16="http://schemas.microsoft.com/office/drawing/2014/main" xmlns="" id="{8B060DE5-B6AF-4F81-998A-D2B41305857C}"/>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grpSp>
            </p:grpSp>
          </p:grpSp>
          <p:grpSp>
            <p:nvGrpSpPr>
              <p:cNvPr id="25" name="Group 570">
                <a:extLst>
                  <a:ext uri="{FF2B5EF4-FFF2-40B4-BE49-F238E27FC236}">
                    <a16:creationId xmlns:a16="http://schemas.microsoft.com/office/drawing/2014/main" xmlns="" id="{4B187EFE-B3C7-482C-8EF3-BF6D3E45993B}"/>
                  </a:ext>
                </a:extLst>
              </p:cNvPr>
              <p:cNvGrpSpPr>
                <a:grpSpLocks/>
              </p:cNvGrpSpPr>
              <p:nvPr/>
            </p:nvGrpSpPr>
            <p:grpSpPr bwMode="auto">
              <a:xfrm rot="1320000">
                <a:off x="-3747" y="-523"/>
                <a:ext cx="1555" cy="1554"/>
                <a:chOff x="-3927" y="-789"/>
                <a:chExt cx="2219" cy="2219"/>
              </a:xfrm>
              <a:grpFill/>
            </p:grpSpPr>
            <p:grpSp>
              <p:nvGrpSpPr>
                <p:cNvPr id="26" name="Group 571">
                  <a:extLst>
                    <a:ext uri="{FF2B5EF4-FFF2-40B4-BE49-F238E27FC236}">
                      <a16:creationId xmlns:a16="http://schemas.microsoft.com/office/drawing/2014/main" xmlns="" id="{12B15E86-3085-48AE-A381-BFEE8FBBA2CC}"/>
                    </a:ext>
                  </a:extLst>
                </p:cNvPr>
                <p:cNvGrpSpPr>
                  <a:grpSpLocks noChangeAspect="1"/>
                </p:cNvGrpSpPr>
                <p:nvPr/>
              </p:nvGrpSpPr>
              <p:grpSpPr bwMode="auto">
                <a:xfrm>
                  <a:off x="-3927" y="-788"/>
                  <a:ext cx="2219" cy="2202"/>
                  <a:chOff x="168" y="696"/>
                  <a:chExt cx="1429" cy="1429"/>
                </a:xfrm>
                <a:grpFill/>
              </p:grpSpPr>
              <p:grpSp>
                <p:nvGrpSpPr>
                  <p:cNvPr id="34" name="Group 572">
                    <a:extLst>
                      <a:ext uri="{FF2B5EF4-FFF2-40B4-BE49-F238E27FC236}">
                        <a16:creationId xmlns:a16="http://schemas.microsoft.com/office/drawing/2014/main" xmlns="" id="{2A0106E3-F027-4C1F-BCD3-1AB2F81B0420}"/>
                      </a:ext>
                    </a:extLst>
                  </p:cNvPr>
                  <p:cNvGrpSpPr>
                    <a:grpSpLocks noChangeAspect="1"/>
                  </p:cNvGrpSpPr>
                  <p:nvPr/>
                </p:nvGrpSpPr>
                <p:grpSpPr bwMode="auto">
                  <a:xfrm>
                    <a:off x="854" y="696"/>
                    <a:ext cx="56" cy="1429"/>
                    <a:chOff x="845" y="696"/>
                    <a:chExt cx="56" cy="1429"/>
                  </a:xfrm>
                  <a:grpFill/>
                </p:grpSpPr>
                <p:sp>
                  <p:nvSpPr>
                    <p:cNvPr id="38" name="AutoShape 573">
                      <a:extLst>
                        <a:ext uri="{FF2B5EF4-FFF2-40B4-BE49-F238E27FC236}">
                          <a16:creationId xmlns:a16="http://schemas.microsoft.com/office/drawing/2014/main" xmlns="" id="{445ACF4E-5933-4A7C-AEE0-8710702F1C2F}"/>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39" name="AutoShape 574">
                      <a:extLst>
                        <a:ext uri="{FF2B5EF4-FFF2-40B4-BE49-F238E27FC236}">
                          <a16:creationId xmlns:a16="http://schemas.microsoft.com/office/drawing/2014/main" xmlns="" id="{FF263AAD-A739-4AF3-9FDF-C017BBE141A5}"/>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grpSp>
              <p:grpSp>
                <p:nvGrpSpPr>
                  <p:cNvPr id="35" name="Group 575">
                    <a:extLst>
                      <a:ext uri="{FF2B5EF4-FFF2-40B4-BE49-F238E27FC236}">
                        <a16:creationId xmlns:a16="http://schemas.microsoft.com/office/drawing/2014/main" xmlns="" id="{B1F87912-066F-4C28-BE2D-B30DCFE5BB6F}"/>
                      </a:ext>
                    </a:extLst>
                  </p:cNvPr>
                  <p:cNvGrpSpPr>
                    <a:grpSpLocks noChangeAspect="1"/>
                  </p:cNvGrpSpPr>
                  <p:nvPr/>
                </p:nvGrpSpPr>
                <p:grpSpPr bwMode="auto">
                  <a:xfrm rot="5400000">
                    <a:off x="855" y="696"/>
                    <a:ext cx="56" cy="1429"/>
                    <a:chOff x="845" y="696"/>
                    <a:chExt cx="56" cy="1429"/>
                  </a:xfrm>
                  <a:grpFill/>
                </p:grpSpPr>
                <p:sp>
                  <p:nvSpPr>
                    <p:cNvPr id="36" name="AutoShape 576">
                      <a:extLst>
                        <a:ext uri="{FF2B5EF4-FFF2-40B4-BE49-F238E27FC236}">
                          <a16:creationId xmlns:a16="http://schemas.microsoft.com/office/drawing/2014/main" xmlns="" id="{7BC3181C-C5F3-4BA9-B868-33CCBCDBFDAB}"/>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37" name="AutoShape 577">
                      <a:extLst>
                        <a:ext uri="{FF2B5EF4-FFF2-40B4-BE49-F238E27FC236}">
                          <a16:creationId xmlns:a16="http://schemas.microsoft.com/office/drawing/2014/main" xmlns="" id="{42BB6499-3BCB-4012-B9F5-83DE692B92EB}"/>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grpSp>
            </p:grpSp>
            <p:grpSp>
              <p:nvGrpSpPr>
                <p:cNvPr id="27" name="Group 578">
                  <a:extLst>
                    <a:ext uri="{FF2B5EF4-FFF2-40B4-BE49-F238E27FC236}">
                      <a16:creationId xmlns:a16="http://schemas.microsoft.com/office/drawing/2014/main" xmlns="" id="{3EAC587B-96AA-43C7-9E69-C3E89F6F5A03}"/>
                    </a:ext>
                  </a:extLst>
                </p:cNvPr>
                <p:cNvGrpSpPr>
                  <a:grpSpLocks noChangeAspect="1"/>
                </p:cNvGrpSpPr>
                <p:nvPr/>
              </p:nvGrpSpPr>
              <p:grpSpPr bwMode="auto">
                <a:xfrm rot="2700000">
                  <a:off x="-3928" y="-780"/>
                  <a:ext cx="2219" cy="2202"/>
                  <a:chOff x="168" y="696"/>
                  <a:chExt cx="1429" cy="1429"/>
                </a:xfrm>
                <a:grpFill/>
              </p:grpSpPr>
              <p:grpSp>
                <p:nvGrpSpPr>
                  <p:cNvPr id="28" name="Group 579">
                    <a:extLst>
                      <a:ext uri="{FF2B5EF4-FFF2-40B4-BE49-F238E27FC236}">
                        <a16:creationId xmlns:a16="http://schemas.microsoft.com/office/drawing/2014/main" xmlns="" id="{14F5F121-C9F6-49E7-A86A-F64BFF33DD70}"/>
                      </a:ext>
                    </a:extLst>
                  </p:cNvPr>
                  <p:cNvGrpSpPr>
                    <a:grpSpLocks noChangeAspect="1"/>
                  </p:cNvGrpSpPr>
                  <p:nvPr/>
                </p:nvGrpSpPr>
                <p:grpSpPr bwMode="auto">
                  <a:xfrm>
                    <a:off x="854" y="696"/>
                    <a:ext cx="56" cy="1429"/>
                    <a:chOff x="845" y="696"/>
                    <a:chExt cx="56" cy="1429"/>
                  </a:xfrm>
                  <a:grpFill/>
                </p:grpSpPr>
                <p:sp>
                  <p:nvSpPr>
                    <p:cNvPr id="32" name="AutoShape 580">
                      <a:extLst>
                        <a:ext uri="{FF2B5EF4-FFF2-40B4-BE49-F238E27FC236}">
                          <a16:creationId xmlns:a16="http://schemas.microsoft.com/office/drawing/2014/main" xmlns="" id="{E4607302-5115-4677-9F87-D3F77701A377}"/>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33" name="AutoShape 581">
                      <a:extLst>
                        <a:ext uri="{FF2B5EF4-FFF2-40B4-BE49-F238E27FC236}">
                          <a16:creationId xmlns:a16="http://schemas.microsoft.com/office/drawing/2014/main" xmlns="" id="{25C0AE5A-8C5B-49FA-979D-C4E15D2E69E2}"/>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grpSp>
              <p:grpSp>
                <p:nvGrpSpPr>
                  <p:cNvPr id="29" name="Group 582">
                    <a:extLst>
                      <a:ext uri="{FF2B5EF4-FFF2-40B4-BE49-F238E27FC236}">
                        <a16:creationId xmlns:a16="http://schemas.microsoft.com/office/drawing/2014/main" xmlns="" id="{5953ED8B-DD6B-4554-A8FA-4E2628A093F5}"/>
                      </a:ext>
                    </a:extLst>
                  </p:cNvPr>
                  <p:cNvGrpSpPr>
                    <a:grpSpLocks noChangeAspect="1"/>
                  </p:cNvGrpSpPr>
                  <p:nvPr/>
                </p:nvGrpSpPr>
                <p:grpSpPr bwMode="auto">
                  <a:xfrm rot="5400000">
                    <a:off x="855" y="696"/>
                    <a:ext cx="56" cy="1429"/>
                    <a:chOff x="845" y="696"/>
                    <a:chExt cx="56" cy="1429"/>
                  </a:xfrm>
                  <a:grpFill/>
                </p:grpSpPr>
                <p:sp>
                  <p:nvSpPr>
                    <p:cNvPr id="30" name="AutoShape 583">
                      <a:extLst>
                        <a:ext uri="{FF2B5EF4-FFF2-40B4-BE49-F238E27FC236}">
                          <a16:creationId xmlns:a16="http://schemas.microsoft.com/office/drawing/2014/main" xmlns="" id="{DA7BC887-9E60-4C5F-A97C-5A4C76A031BF}"/>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31" name="AutoShape 584">
                      <a:extLst>
                        <a:ext uri="{FF2B5EF4-FFF2-40B4-BE49-F238E27FC236}">
                          <a16:creationId xmlns:a16="http://schemas.microsoft.com/office/drawing/2014/main" xmlns="" id="{5EAAE23E-9238-4278-9DF8-CA522A1C4C27}"/>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grpSp>
            </p:grpSp>
          </p:grpSp>
        </p:grpSp>
      </p:grpSp>
      <p:pic>
        <p:nvPicPr>
          <p:cNvPr id="19" name="Picture 2">
            <a:extLst>
              <a:ext uri="{FF2B5EF4-FFF2-40B4-BE49-F238E27FC236}">
                <a16:creationId xmlns:a16="http://schemas.microsoft.com/office/drawing/2014/main" xmlns="" id="{37B39A28-B7D7-4475-865B-BDC6B9324254}"/>
              </a:ext>
            </a:extLst>
          </p:cNvPr>
          <p:cNvPicPr>
            <a:picLocks noChangeAspect="1" noChangeArrowheads="1"/>
          </p:cNvPicPr>
          <p:nvPr/>
        </p:nvPicPr>
        <p:blipFill>
          <a:blip r:embed="rId14" cstate="print">
            <a:extLst>
              <a:ext uri="{28A0092B-C50C-407E-A947-70E740481C1C}">
                <a14:useLocalDpi xmlns:a14="http://schemas.microsoft.com/office/drawing/2010/main" xmlns="" val="0"/>
              </a:ext>
            </a:extLst>
          </a:blip>
          <a:stretch>
            <a:fillRect/>
          </a:stretch>
        </p:blipFill>
        <p:spPr bwMode="auto">
          <a:xfrm>
            <a:off x="3778999" y="437154"/>
            <a:ext cx="1586003" cy="1604631"/>
          </a:xfrm>
          <a:prstGeom prst="rect">
            <a:avLst/>
          </a:prstGeom>
          <a:noFill/>
          <a:extLst>
            <a:ext uri="{909E8E84-426E-40DD-AFC4-6F175D3DCCD1}">
              <a14:hiddenFill xmlns:a14="http://schemas.microsoft.com/office/drawing/2010/main" xmlns="">
                <a:solidFill>
                  <a:srgbClr val="FFFFFF"/>
                </a:solidFill>
              </a14:hiddenFill>
            </a:ext>
          </a:extLst>
        </p:spPr>
      </p:pic>
      <p:sp>
        <p:nvSpPr>
          <p:cNvPr id="54" name="矩形: 圆角 53">
            <a:extLst>
              <a:ext uri="{FF2B5EF4-FFF2-40B4-BE49-F238E27FC236}">
                <a16:creationId xmlns:a16="http://schemas.microsoft.com/office/drawing/2014/main" xmlns="" id="{B74113B8-19BD-4C39-A2FA-7F1E7CF907F5}"/>
              </a:ext>
            </a:extLst>
          </p:cNvPr>
          <p:cNvSpPr/>
          <p:nvPr/>
        </p:nvSpPr>
        <p:spPr>
          <a:xfrm>
            <a:off x="2521009" y="2914116"/>
            <a:ext cx="4503634" cy="504202"/>
          </a:xfrm>
          <a:prstGeom prst="roundRect">
            <a:avLst>
              <a:gd name="adj" fmla="val 50000"/>
            </a:avLst>
          </a:prstGeom>
          <a:solidFill>
            <a:srgbClr val="C00000"/>
          </a:solidFill>
          <a:ln w="1270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kern="0" dirty="0" smtClean="0">
                <a:ln w="3175">
                  <a:noFill/>
                </a:ln>
                <a:solidFill>
                  <a:schemeClr val="bg1"/>
                </a:solidFill>
                <a:latin typeface="微软雅黑" pitchFamily="34" charset="-122"/>
                <a:ea typeface="微软雅黑" pitchFamily="34" charset="-122"/>
              </a:rPr>
              <a:t>2018</a:t>
            </a:r>
            <a:r>
              <a:rPr lang="zh-CN" altLang="en-US" sz="2400" b="1" kern="0" dirty="0" smtClean="0">
                <a:ln w="3175">
                  <a:noFill/>
                </a:ln>
                <a:solidFill>
                  <a:schemeClr val="bg1"/>
                </a:solidFill>
                <a:latin typeface="微软雅黑" pitchFamily="34" charset="-122"/>
                <a:ea typeface="微软雅黑" pitchFamily="34" charset="-122"/>
              </a:rPr>
              <a:t>年全</a:t>
            </a:r>
            <a:r>
              <a:rPr lang="zh-CN" altLang="en-US" sz="2400" b="1" kern="0" dirty="0">
                <a:ln w="3175">
                  <a:noFill/>
                </a:ln>
                <a:solidFill>
                  <a:schemeClr val="bg1"/>
                </a:solidFill>
                <a:latin typeface="微软雅黑" pitchFamily="34" charset="-122"/>
                <a:ea typeface="微软雅黑" pitchFamily="34" charset="-122"/>
              </a:rPr>
              <a:t>国组织</a:t>
            </a:r>
            <a:r>
              <a:rPr lang="zh-CN" altLang="en-US" sz="2400" b="1" kern="0" dirty="0" smtClean="0">
                <a:ln w="3175">
                  <a:noFill/>
                </a:ln>
                <a:solidFill>
                  <a:schemeClr val="bg1"/>
                </a:solidFill>
                <a:latin typeface="微软雅黑" pitchFamily="34" charset="-122"/>
                <a:ea typeface="微软雅黑" pitchFamily="34" charset="-122"/>
              </a:rPr>
              <a:t>工作会议解读</a:t>
            </a:r>
            <a:endParaRPr lang="zh-CN" altLang="en-US" sz="2400" b="1" dirty="0">
              <a:solidFill>
                <a:schemeClr val="bg1"/>
              </a:solidFill>
              <a:cs typeface="+mn-ea"/>
              <a:sym typeface="+mn-lt"/>
            </a:endParaRPr>
          </a:p>
        </p:txBody>
      </p:sp>
      <p:sp>
        <p:nvSpPr>
          <p:cNvPr id="57" name="PA_五角星 15">
            <a:extLst>
              <a:ext uri="{FF2B5EF4-FFF2-40B4-BE49-F238E27FC236}">
                <a16:creationId xmlns:a16="http://schemas.microsoft.com/office/drawing/2014/main" xmlns="" id="{2DC4527A-002A-4954-BA05-EC439CCD9FE1}"/>
              </a:ext>
            </a:extLst>
          </p:cNvPr>
          <p:cNvSpPr/>
          <p:nvPr>
            <p:custDataLst>
              <p:tags r:id="rId3"/>
            </p:custDataLst>
          </p:nvPr>
        </p:nvSpPr>
        <p:spPr>
          <a:xfrm rot="21146867">
            <a:off x="-1677120" y="8212701"/>
            <a:ext cx="1289984" cy="128998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8" name="PA_五角星 16">
            <a:extLst>
              <a:ext uri="{FF2B5EF4-FFF2-40B4-BE49-F238E27FC236}">
                <a16:creationId xmlns:a16="http://schemas.microsoft.com/office/drawing/2014/main" xmlns="" id="{20B19B3A-065A-4A7F-9E80-B131EBAB11EC}"/>
              </a:ext>
            </a:extLst>
          </p:cNvPr>
          <p:cNvSpPr/>
          <p:nvPr>
            <p:custDataLst>
              <p:tags r:id="rId4"/>
            </p:custDataLst>
          </p:nvPr>
        </p:nvSpPr>
        <p:spPr>
          <a:xfrm rot="21146867">
            <a:off x="-684581" y="7448943"/>
            <a:ext cx="644992" cy="644992"/>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9" name="PA_五角星 18">
            <a:extLst>
              <a:ext uri="{FF2B5EF4-FFF2-40B4-BE49-F238E27FC236}">
                <a16:creationId xmlns:a16="http://schemas.microsoft.com/office/drawing/2014/main" xmlns="" id="{44B0748F-7D87-48E5-A5A0-65CC80F89743}"/>
              </a:ext>
            </a:extLst>
          </p:cNvPr>
          <p:cNvSpPr/>
          <p:nvPr>
            <p:custDataLst>
              <p:tags r:id="rId5"/>
            </p:custDataLst>
          </p:nvPr>
        </p:nvSpPr>
        <p:spPr>
          <a:xfrm rot="21146867">
            <a:off x="-3713923" y="8020677"/>
            <a:ext cx="1289984" cy="128998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0" name="PA_五角星 19">
            <a:extLst>
              <a:ext uri="{FF2B5EF4-FFF2-40B4-BE49-F238E27FC236}">
                <a16:creationId xmlns:a16="http://schemas.microsoft.com/office/drawing/2014/main" xmlns="" id="{518B2A1D-D73E-4E33-9DD7-48BD804A50B5}"/>
              </a:ext>
            </a:extLst>
          </p:cNvPr>
          <p:cNvSpPr/>
          <p:nvPr>
            <p:custDataLst>
              <p:tags r:id="rId6"/>
            </p:custDataLst>
          </p:nvPr>
        </p:nvSpPr>
        <p:spPr>
          <a:xfrm rot="21146867">
            <a:off x="-2313818" y="7553027"/>
            <a:ext cx="637387" cy="63738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1" name="PA_五角星 14">
            <a:extLst>
              <a:ext uri="{FF2B5EF4-FFF2-40B4-BE49-F238E27FC236}">
                <a16:creationId xmlns:a16="http://schemas.microsoft.com/office/drawing/2014/main" xmlns="" id="{B917F1B9-0373-4ACD-9B76-7448403237AA}"/>
              </a:ext>
            </a:extLst>
          </p:cNvPr>
          <p:cNvSpPr/>
          <p:nvPr>
            <p:custDataLst>
              <p:tags r:id="rId7"/>
            </p:custDataLst>
          </p:nvPr>
        </p:nvSpPr>
        <p:spPr>
          <a:xfrm rot="21146867">
            <a:off x="-4943456" y="5732424"/>
            <a:ext cx="3114957" cy="311495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2" name="PA_五角星 20">
            <a:extLst>
              <a:ext uri="{FF2B5EF4-FFF2-40B4-BE49-F238E27FC236}">
                <a16:creationId xmlns:a16="http://schemas.microsoft.com/office/drawing/2014/main" xmlns="" id="{8974A819-3753-4A07-8DEB-728D28FE62AA}"/>
              </a:ext>
            </a:extLst>
          </p:cNvPr>
          <p:cNvSpPr/>
          <p:nvPr>
            <p:custDataLst>
              <p:tags r:id="rId8"/>
            </p:custDataLst>
          </p:nvPr>
        </p:nvSpPr>
        <p:spPr>
          <a:xfrm rot="21146867">
            <a:off x="-2780292" y="5956426"/>
            <a:ext cx="3114957" cy="311495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5" name="TextBox 54"/>
          <p:cNvSpPr txBox="1"/>
          <p:nvPr/>
        </p:nvSpPr>
        <p:spPr>
          <a:xfrm>
            <a:off x="3164541" y="3505200"/>
            <a:ext cx="3128683" cy="369332"/>
          </a:xfrm>
          <a:prstGeom prst="rect">
            <a:avLst/>
          </a:prstGeom>
          <a:solidFill>
            <a:srgbClr val="C00000"/>
          </a:solidFill>
        </p:spPr>
        <p:txBody>
          <a:bodyPr wrap="square" rtlCol="0">
            <a:spAutoFit/>
          </a:bodyPr>
          <a:lstStyle/>
          <a:p>
            <a:pPr lvl="1" algn="ctr"/>
            <a:r>
              <a:rPr lang="zh-CN" altLang="en-US" sz="1800" b="1" kern="0" dirty="0" smtClean="0">
                <a:ln w="3175">
                  <a:noFill/>
                </a:ln>
                <a:solidFill>
                  <a:schemeClr val="bg1"/>
                </a:solidFill>
                <a:latin typeface="微软雅黑" pitchFamily="34" charset="-122"/>
                <a:ea typeface="微软雅黑" pitchFamily="34" charset="-122"/>
              </a:rPr>
              <a:t>攀枝花学院      胥 刚</a:t>
            </a:r>
            <a:endParaRPr lang="zh-CN" altLang="en-US" sz="1800" b="1" kern="0" dirty="0">
              <a:ln w="3175">
                <a:noFill/>
              </a:ln>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616015263"/>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1200" fill="hold"/>
                                        <p:tgtEl>
                                          <p:spTgt spid="6"/>
                                        </p:tgtEl>
                                        <p:attrNameLst>
                                          <p:attrName>ppt_w</p:attrName>
                                        </p:attrNameLst>
                                      </p:cBhvr>
                                      <p:tavLst>
                                        <p:tav tm="0">
                                          <p:val>
                                            <p:fltVal val="0"/>
                                          </p:val>
                                        </p:tav>
                                        <p:tav tm="100000">
                                          <p:val>
                                            <p:strVal val="#ppt_w"/>
                                          </p:val>
                                        </p:tav>
                                      </p:tavLst>
                                    </p:anim>
                                    <p:anim calcmode="lin" valueType="num">
                                      <p:cBhvr>
                                        <p:cTn id="11" dur="1200" fill="hold"/>
                                        <p:tgtEl>
                                          <p:spTgt spid="6"/>
                                        </p:tgtEl>
                                        <p:attrNameLst>
                                          <p:attrName>ppt_h</p:attrName>
                                        </p:attrNameLst>
                                      </p:cBhvr>
                                      <p:tavLst>
                                        <p:tav tm="0">
                                          <p:val>
                                            <p:fltVal val="0"/>
                                          </p:val>
                                        </p:tav>
                                        <p:tav tm="100000">
                                          <p:val>
                                            <p:strVal val="#ppt_h"/>
                                          </p:val>
                                        </p:tav>
                                      </p:tavLst>
                                    </p:anim>
                                    <p:animEffect transition="in" filter="fade">
                                      <p:cBhvr>
                                        <p:cTn id="12" dur="1200"/>
                                        <p:tgtEl>
                                          <p:spTgt spid="6"/>
                                        </p:tgtEl>
                                      </p:cBhvr>
                                    </p:animEffect>
                                  </p:childTnLst>
                                </p:cTn>
                              </p:par>
                            </p:childTnLst>
                          </p:cTn>
                        </p:par>
                        <p:par>
                          <p:cTn id="13" fill="hold">
                            <p:stCondLst>
                              <p:cond delay="1200"/>
                            </p:stCondLst>
                            <p:childTnLst>
                              <p:par>
                                <p:cTn id="14" presetID="10"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500"/>
                                        <p:tgtEl>
                                          <p:spTgt spid="9"/>
                                        </p:tgtEl>
                                      </p:cBhvr>
                                    </p:animEffect>
                                  </p:childTnLst>
                                </p:cTn>
                              </p:par>
                            </p:childTnLst>
                          </p:cTn>
                        </p:par>
                        <p:par>
                          <p:cTn id="17" fill="hold">
                            <p:stCondLst>
                              <p:cond delay="2700"/>
                            </p:stCondLst>
                            <p:childTnLst>
                              <p:par>
                                <p:cTn id="18" presetID="53" presetClass="entr" presetSubtype="16"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childTnLst>
                          </p:cTn>
                        </p:par>
                        <p:par>
                          <p:cTn id="23" fill="hold">
                            <p:stCondLst>
                              <p:cond delay="3200"/>
                            </p:stCondLst>
                            <p:childTnLst>
                              <p:par>
                                <p:cTn id="24" presetID="10" presetClass="entr" presetSubtype="0"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6" presetClass="emph" presetSubtype="0" fill="hold" nodeType="withEffect">
                                  <p:stCondLst>
                                    <p:cond delay="0"/>
                                  </p:stCondLst>
                                  <p:childTnLst>
                                    <p:animScale>
                                      <p:cBhvr>
                                        <p:cTn id="28" dur="750" fill="hold"/>
                                        <p:tgtEl>
                                          <p:spTgt spid="20"/>
                                        </p:tgtEl>
                                      </p:cBhvr>
                                      <p:by x="400000" y="400000"/>
                                    </p:animScale>
                                  </p:childTnLst>
                                </p:cTn>
                              </p:par>
                              <p:par>
                                <p:cTn id="29" presetID="6" presetClass="emph" presetSubtype="0" autoRev="1" fill="hold" nodeType="withEffect">
                                  <p:stCondLst>
                                    <p:cond delay="0"/>
                                  </p:stCondLst>
                                  <p:childTnLst>
                                    <p:animScale>
                                      <p:cBhvr>
                                        <p:cTn id="30" dur="1750" fill="hold"/>
                                        <p:tgtEl>
                                          <p:spTgt spid="20"/>
                                        </p:tgtEl>
                                      </p:cBhvr>
                                      <p:by x="400000" y="400000"/>
                                    </p:animScale>
                                  </p:childTnLst>
                                </p:cTn>
                              </p:par>
                              <p:par>
                                <p:cTn id="31" presetID="10" presetClass="exit" presetSubtype="0" fill="hold" nodeType="withEffect">
                                  <p:stCondLst>
                                    <p:cond delay="0"/>
                                  </p:stCondLst>
                                  <p:childTnLst>
                                    <p:animEffect transition="out" filter="fade">
                                      <p:cBhvr>
                                        <p:cTn id="32" dur="2000"/>
                                        <p:tgtEl>
                                          <p:spTgt spid="20"/>
                                        </p:tgtEl>
                                      </p:cBhvr>
                                    </p:animEffect>
                                    <p:set>
                                      <p:cBhvr>
                                        <p:cTn id="33" dur="1" fill="hold">
                                          <p:stCondLst>
                                            <p:cond delay="1999"/>
                                          </p:stCondLst>
                                        </p:cTn>
                                        <p:tgtEl>
                                          <p:spTgt spid="20"/>
                                        </p:tgtEl>
                                        <p:attrNameLst>
                                          <p:attrName>style.visibility</p:attrName>
                                        </p:attrNameLst>
                                      </p:cBhvr>
                                      <p:to>
                                        <p:strVal val="hidden"/>
                                      </p:to>
                                    </p:set>
                                  </p:childTnLst>
                                </p:cTn>
                              </p:par>
                              <p:par>
                                <p:cTn id="34" presetID="16" presetClass="entr" presetSubtype="37" fill="hold" grpId="0" nodeType="withEffect">
                                  <p:stCondLst>
                                    <p:cond delay="4500"/>
                                  </p:stCondLst>
                                  <p:childTnLst>
                                    <p:set>
                                      <p:cBhvr>
                                        <p:cTn id="35" dur="1" fill="hold">
                                          <p:stCondLst>
                                            <p:cond delay="0"/>
                                          </p:stCondLst>
                                        </p:cTn>
                                        <p:tgtEl>
                                          <p:spTgt spid="54"/>
                                        </p:tgtEl>
                                        <p:attrNameLst>
                                          <p:attrName>style.visibility</p:attrName>
                                        </p:attrNameLst>
                                      </p:cBhvr>
                                      <p:to>
                                        <p:strVal val="visible"/>
                                      </p:to>
                                    </p:set>
                                    <p:animEffect transition="in" filter="barn(outVertical)">
                                      <p:cBhvr>
                                        <p:cTn id="36" dur="1000"/>
                                        <p:tgtEl>
                                          <p:spTgt spid="54"/>
                                        </p:tgtEl>
                                      </p:cBhvr>
                                    </p:animEffect>
                                  </p:childTnLst>
                                </p:cTn>
                              </p:par>
                              <p:par>
                                <p:cTn id="37" presetID="0" presetClass="path" presetSubtype="0" accel="50000" decel="50000" fill="hold" grpId="0" nodeType="withEffect">
                                  <p:stCondLst>
                                    <p:cond delay="1750"/>
                                  </p:stCondLst>
                                  <p:childTnLst>
                                    <p:animMotion origin="layout" path="M 1.11111E-6 -0.00056 C 0.56389 -0.13611 1.57708 -0.82556 1.18611 -1.34028 C 0.79549 -1.85667 0.10694 -1.30472 0.79444 -0.48278 " pathEditMode="relative" rAng="0" ptsTypes="sss">
                                      <p:cBhvr>
                                        <p:cTn id="38" dur="5000" fill="hold"/>
                                        <p:tgtEl>
                                          <p:spTgt spid="61"/>
                                        </p:tgtEl>
                                        <p:attrNameLst>
                                          <p:attrName>ppt_x</p:attrName>
                                          <p:attrName>ppt_y</p:attrName>
                                        </p:attrNameLst>
                                      </p:cBhvr>
                                      <p:rCtr x="78854" y="-92806"/>
                                    </p:animMotion>
                                  </p:childTnLst>
                                </p:cTn>
                              </p:par>
                              <p:par>
                                <p:cTn id="39" presetID="8" presetClass="emph" presetSubtype="0" repeatCount="2000" fill="hold" grpId="1" nodeType="withEffect">
                                  <p:stCondLst>
                                    <p:cond delay="1250"/>
                                  </p:stCondLst>
                                  <p:childTnLst>
                                    <p:animRot by="21600000">
                                      <p:cBhvr>
                                        <p:cTn id="40" dur="1750" fill="hold"/>
                                        <p:tgtEl>
                                          <p:spTgt spid="61"/>
                                        </p:tgtEl>
                                        <p:attrNameLst>
                                          <p:attrName>r</p:attrName>
                                        </p:attrNameLst>
                                      </p:cBhvr>
                                    </p:animRot>
                                  </p:childTnLst>
                                </p:cTn>
                              </p:par>
                              <p:par>
                                <p:cTn id="41" presetID="6" presetClass="emph" presetSubtype="0" decel="32000" fill="hold" grpId="2" nodeType="withEffect">
                                  <p:stCondLst>
                                    <p:cond delay="4500"/>
                                  </p:stCondLst>
                                  <p:childTnLst>
                                    <p:animScale>
                                      <p:cBhvr>
                                        <p:cTn id="42" dur="1500" fill="hold"/>
                                        <p:tgtEl>
                                          <p:spTgt spid="61"/>
                                        </p:tgtEl>
                                      </p:cBhvr>
                                      <p:by x="750000" y="750000"/>
                                    </p:animScale>
                                  </p:childTnLst>
                                </p:cTn>
                              </p:par>
                              <p:par>
                                <p:cTn id="43" presetID="10" presetClass="exit" presetSubtype="0" fill="hold" grpId="3" nodeType="withEffect">
                                  <p:stCondLst>
                                    <p:cond delay="5000"/>
                                  </p:stCondLst>
                                  <p:childTnLst>
                                    <p:animEffect transition="out" filter="fade">
                                      <p:cBhvr>
                                        <p:cTn id="44" dur="1000"/>
                                        <p:tgtEl>
                                          <p:spTgt spid="61"/>
                                        </p:tgtEl>
                                      </p:cBhvr>
                                    </p:animEffect>
                                    <p:set>
                                      <p:cBhvr>
                                        <p:cTn id="45" dur="1" fill="hold">
                                          <p:stCondLst>
                                            <p:cond delay="999"/>
                                          </p:stCondLst>
                                        </p:cTn>
                                        <p:tgtEl>
                                          <p:spTgt spid="61"/>
                                        </p:tgtEl>
                                        <p:attrNameLst>
                                          <p:attrName>style.visibility</p:attrName>
                                        </p:attrNameLst>
                                      </p:cBhvr>
                                      <p:to>
                                        <p:strVal val="hidden"/>
                                      </p:to>
                                    </p:set>
                                  </p:childTnLst>
                                </p:cTn>
                              </p:par>
                              <p:par>
                                <p:cTn id="46" presetID="0" presetClass="path" presetSubtype="0" accel="50000" decel="50000" fill="hold" grpId="0" nodeType="withEffect">
                                  <p:stCondLst>
                                    <p:cond delay="250"/>
                                  </p:stCondLst>
                                  <p:childTnLst>
                                    <p:animMotion origin="layout" path="M -2.77778E-6 4.44444E-6 C 0.19688 -0.005 1.09705 -0.51639 1.13316 -1.40306 " pathEditMode="relative" rAng="0" ptsTypes="ss">
                                      <p:cBhvr>
                                        <p:cTn id="47" dur="2000" fill="hold"/>
                                        <p:tgtEl>
                                          <p:spTgt spid="57"/>
                                        </p:tgtEl>
                                        <p:attrNameLst>
                                          <p:attrName>ppt_x</p:attrName>
                                          <p:attrName>ppt_y</p:attrName>
                                        </p:attrNameLst>
                                      </p:cBhvr>
                                      <p:rCtr x="56649" y="-70167"/>
                                    </p:animMotion>
                                  </p:childTnLst>
                                </p:cTn>
                              </p:par>
                              <p:par>
                                <p:cTn id="48" presetID="8" presetClass="emph" presetSubtype="0" fill="hold" grpId="1" nodeType="withEffect">
                                  <p:stCondLst>
                                    <p:cond delay="250"/>
                                  </p:stCondLst>
                                  <p:childTnLst>
                                    <p:animRot by="21600000">
                                      <p:cBhvr>
                                        <p:cTn id="49" dur="3500" fill="hold"/>
                                        <p:tgtEl>
                                          <p:spTgt spid="57"/>
                                        </p:tgtEl>
                                        <p:attrNameLst>
                                          <p:attrName>r</p:attrName>
                                        </p:attrNameLst>
                                      </p:cBhvr>
                                    </p:animRot>
                                  </p:childTnLst>
                                </p:cTn>
                              </p:par>
                              <p:par>
                                <p:cTn id="50" presetID="0" presetClass="path" presetSubtype="0" accel="50000" decel="50000" fill="hold" grpId="0" nodeType="withEffect">
                                  <p:stCondLst>
                                    <p:cond delay="500"/>
                                  </p:stCondLst>
                                  <p:childTnLst>
                                    <p:animMotion origin="layout" path="M -0.00069 0.02278 C 0.20469 0.01833 1.06146 -0.455 1.09896 -1.26833 " pathEditMode="relative" rAng="0" ptsTypes="ss">
                                      <p:cBhvr>
                                        <p:cTn id="51" dur="2000" fill="hold"/>
                                        <p:tgtEl>
                                          <p:spTgt spid="58"/>
                                        </p:tgtEl>
                                        <p:attrNameLst>
                                          <p:attrName>ppt_x</p:attrName>
                                          <p:attrName>ppt_y</p:attrName>
                                        </p:attrNameLst>
                                      </p:cBhvr>
                                      <p:rCtr x="54983" y="-64556"/>
                                    </p:animMotion>
                                  </p:childTnLst>
                                </p:cTn>
                              </p:par>
                              <p:par>
                                <p:cTn id="52" presetID="8" presetClass="emph" presetSubtype="0" fill="hold" grpId="1" nodeType="withEffect">
                                  <p:stCondLst>
                                    <p:cond delay="500"/>
                                  </p:stCondLst>
                                  <p:childTnLst>
                                    <p:animRot by="21600000">
                                      <p:cBhvr>
                                        <p:cTn id="53" dur="4500" fill="hold"/>
                                        <p:tgtEl>
                                          <p:spTgt spid="58"/>
                                        </p:tgtEl>
                                        <p:attrNameLst>
                                          <p:attrName>r</p:attrName>
                                        </p:attrNameLst>
                                      </p:cBhvr>
                                    </p:animRot>
                                  </p:childTnLst>
                                </p:cTn>
                              </p:par>
                              <p:par>
                                <p:cTn id="54" presetID="0" presetClass="path" presetSubtype="0" accel="50000" decel="50000" fill="hold" grpId="0" nodeType="withEffect">
                                  <p:stCondLst>
                                    <p:cond delay="1000"/>
                                  </p:stCondLst>
                                  <p:childTnLst>
                                    <p:animMotion origin="layout" path="M -3.88889E-6 -0.00028 C 0.19688 -0.005 1.17952 -0.51222 1.21563 -1.39889 " pathEditMode="relative" rAng="0" ptsTypes="ss">
                                      <p:cBhvr>
                                        <p:cTn id="55" dur="2000" fill="hold"/>
                                        <p:tgtEl>
                                          <p:spTgt spid="59"/>
                                        </p:tgtEl>
                                        <p:attrNameLst>
                                          <p:attrName>ppt_x</p:attrName>
                                          <p:attrName>ppt_y</p:attrName>
                                        </p:attrNameLst>
                                      </p:cBhvr>
                                      <p:rCtr x="60781" y="-69917"/>
                                    </p:animMotion>
                                  </p:childTnLst>
                                </p:cTn>
                              </p:par>
                              <p:par>
                                <p:cTn id="56" presetID="8" presetClass="emph" presetSubtype="0" fill="hold" grpId="1" nodeType="withEffect">
                                  <p:stCondLst>
                                    <p:cond delay="1000"/>
                                  </p:stCondLst>
                                  <p:childTnLst>
                                    <p:animRot by="21600000">
                                      <p:cBhvr>
                                        <p:cTn id="57" dur="4500" fill="hold"/>
                                        <p:tgtEl>
                                          <p:spTgt spid="59"/>
                                        </p:tgtEl>
                                        <p:attrNameLst>
                                          <p:attrName>r</p:attrName>
                                        </p:attrNameLst>
                                      </p:cBhvr>
                                    </p:animRot>
                                  </p:childTnLst>
                                </p:cTn>
                              </p:par>
                              <p:par>
                                <p:cTn id="58" presetID="0" presetClass="path" presetSubtype="0" accel="50000" decel="50000" fill="hold" grpId="0" nodeType="withEffect">
                                  <p:stCondLst>
                                    <p:cond delay="2000"/>
                                  </p:stCondLst>
                                  <p:childTnLst>
                                    <p:animMotion origin="layout" path="M 1.66667E-6 4.44444E-6 C 0.19687 -0.005 1.12743 -0.44139 1.16354 -1.32806 " pathEditMode="relative" rAng="0" ptsTypes="ss">
                                      <p:cBhvr>
                                        <p:cTn id="59" dur="2000" fill="hold"/>
                                        <p:tgtEl>
                                          <p:spTgt spid="60"/>
                                        </p:tgtEl>
                                        <p:attrNameLst>
                                          <p:attrName>ppt_x</p:attrName>
                                          <p:attrName>ppt_y</p:attrName>
                                        </p:attrNameLst>
                                      </p:cBhvr>
                                      <p:rCtr x="58177" y="-66417"/>
                                    </p:animMotion>
                                  </p:childTnLst>
                                </p:cTn>
                              </p:par>
                              <p:par>
                                <p:cTn id="60" presetID="8" presetClass="emph" presetSubtype="0" fill="hold" grpId="1" nodeType="withEffect">
                                  <p:stCondLst>
                                    <p:cond delay="1250"/>
                                  </p:stCondLst>
                                  <p:childTnLst>
                                    <p:animRot by="21600000">
                                      <p:cBhvr>
                                        <p:cTn id="61" dur="4500" fill="hold"/>
                                        <p:tgtEl>
                                          <p:spTgt spid="60"/>
                                        </p:tgtEl>
                                        <p:attrNameLst>
                                          <p:attrName>r</p:attrName>
                                        </p:attrNameLst>
                                      </p:cBhvr>
                                    </p:animRot>
                                  </p:childTnLst>
                                </p:cTn>
                              </p:par>
                              <p:par>
                                <p:cTn id="62" presetID="0" presetClass="path" presetSubtype="0" accel="50000" decel="50000" fill="hold" grpId="0" nodeType="withEffect">
                                  <p:stCondLst>
                                    <p:cond delay="1250"/>
                                  </p:stCondLst>
                                  <p:childTnLst>
                                    <p:animMotion origin="layout" path="M 1.11111E-6 -0.00056 C 0.56389 -0.13611 1.57708 -0.82556 1.18611 -1.34028 C 0.79549 -1.85667 0.10694 -1.30472 0.79444 -0.48278 " pathEditMode="relative" rAng="0" ptsTypes="sss">
                                      <p:cBhvr>
                                        <p:cTn id="63" dur="5000" fill="hold"/>
                                        <p:tgtEl>
                                          <p:spTgt spid="62"/>
                                        </p:tgtEl>
                                        <p:attrNameLst>
                                          <p:attrName>ppt_x</p:attrName>
                                          <p:attrName>ppt_y</p:attrName>
                                        </p:attrNameLst>
                                      </p:cBhvr>
                                      <p:rCtr x="78854" y="-92806"/>
                                    </p:animMotion>
                                  </p:childTnLst>
                                </p:cTn>
                              </p:par>
                              <p:par>
                                <p:cTn id="64" presetID="8" presetClass="emph" presetSubtype="0" repeatCount="2000" fill="hold" grpId="1" nodeType="withEffect">
                                  <p:stCondLst>
                                    <p:cond delay="750"/>
                                  </p:stCondLst>
                                  <p:childTnLst>
                                    <p:animRot by="21600000">
                                      <p:cBhvr>
                                        <p:cTn id="65" dur="1750" fill="hold"/>
                                        <p:tgtEl>
                                          <p:spTgt spid="62"/>
                                        </p:tgtEl>
                                        <p:attrNameLst>
                                          <p:attrName>r</p:attrName>
                                        </p:attrNameLst>
                                      </p:cBhvr>
                                    </p:animRot>
                                  </p:childTnLst>
                                </p:cTn>
                              </p:par>
                              <p:par>
                                <p:cTn id="66" presetID="6" presetClass="emph" presetSubtype="0" decel="32000" fill="hold" grpId="2" nodeType="withEffect">
                                  <p:stCondLst>
                                    <p:cond delay="1250"/>
                                  </p:stCondLst>
                                  <p:childTnLst>
                                    <p:animScale>
                                      <p:cBhvr>
                                        <p:cTn id="67" dur="1500" fill="hold"/>
                                        <p:tgtEl>
                                          <p:spTgt spid="62"/>
                                        </p:tgtEl>
                                      </p:cBhvr>
                                      <p:by x="750000" y="750000"/>
                                    </p:animScale>
                                  </p:childTnLst>
                                </p:cTn>
                              </p:par>
                              <p:par>
                                <p:cTn id="68" presetID="10" presetClass="exit" presetSubtype="0" fill="hold" grpId="3" nodeType="withEffect">
                                  <p:stCondLst>
                                    <p:cond delay="750"/>
                                  </p:stCondLst>
                                  <p:childTnLst>
                                    <p:animEffect transition="out" filter="fade">
                                      <p:cBhvr>
                                        <p:cTn id="69" dur="1000"/>
                                        <p:tgtEl>
                                          <p:spTgt spid="62"/>
                                        </p:tgtEl>
                                      </p:cBhvr>
                                    </p:animEffect>
                                    <p:set>
                                      <p:cBhvr>
                                        <p:cTn id="70" dur="1" fill="hold">
                                          <p:stCondLst>
                                            <p:cond delay="999"/>
                                          </p:stCondLst>
                                        </p:cTn>
                                        <p:tgtEl>
                                          <p:spTgt spid="6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71" repeatCount="indefinite" fill="hold" display="0">
                  <p:stCondLst>
                    <p:cond delay="indefinite"/>
                  </p:stCondLst>
                  <p:endCondLst>
                    <p:cond evt="onStopAudio" delay="0">
                      <p:tgtEl>
                        <p:sldTgt/>
                      </p:tgtEl>
                    </p:cond>
                  </p:endCondLst>
                </p:cTn>
                <p:tgtEl>
                  <p:spTgt spid="10"/>
                </p:tgtEl>
              </p:cMediaNode>
            </p:video>
          </p:childTnLst>
        </p:cTn>
      </p:par>
    </p:tnLst>
    <p:bldLst>
      <p:bldP spid="6" grpId="0"/>
      <p:bldP spid="9" grpId="0"/>
      <p:bldP spid="54" grpId="0"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1" grpId="2" animBg="1"/>
      <p:bldP spid="61" grpId="3" animBg="1"/>
      <p:bldP spid="62" grpId="0" animBg="1"/>
      <p:bldP spid="62" grpId="1" animBg="1"/>
      <p:bldP spid="62" grpId="2" animBg="1"/>
      <p:bldP spid="62" grpId="3"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4"/>
          <p:cNvSpPr txBox="1"/>
          <p:nvPr/>
        </p:nvSpPr>
        <p:spPr>
          <a:xfrm>
            <a:off x="500846" y="1039410"/>
            <a:ext cx="803885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2000" b="1" kern="0" dirty="0">
                <a:solidFill>
                  <a:srgbClr val="C00000"/>
                </a:solidFill>
                <a:latin typeface="微软雅黑" pitchFamily="34" charset="-122"/>
                <a:ea typeface="微软雅黑" pitchFamily="34" charset="-122"/>
              </a:rPr>
              <a:t>★一个组织体系要得到良好的运转，需要各安其位、各司其职★</a:t>
            </a:r>
          </a:p>
        </p:txBody>
      </p:sp>
      <p:grpSp>
        <p:nvGrpSpPr>
          <p:cNvPr id="4" name="Group 1"/>
          <p:cNvGrpSpPr/>
          <p:nvPr/>
        </p:nvGrpSpPr>
        <p:grpSpPr>
          <a:xfrm>
            <a:off x="900290" y="1594334"/>
            <a:ext cx="7639410" cy="2739474"/>
            <a:chOff x="623888" y="1690580"/>
            <a:chExt cx="5261535" cy="4181225"/>
          </a:xfrm>
        </p:grpSpPr>
        <p:sp>
          <p:nvSpPr>
            <p:cNvPr id="5" name="Rectangle: Rounded Corners 2"/>
            <p:cNvSpPr/>
            <p:nvPr/>
          </p:nvSpPr>
          <p:spPr>
            <a:xfrm>
              <a:off x="682670" y="1763714"/>
              <a:ext cx="5202753" cy="4108091"/>
            </a:xfrm>
            <a:prstGeom prst="roundRect">
              <a:avLst/>
            </a:prstGeom>
            <a:solidFill>
              <a:srgbClr val="FFFFFF">
                <a:lumMod val="85000"/>
              </a:srgbClr>
            </a:solidFill>
            <a:ln w="3175"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 name="Rectangle: Rounded Corners 3"/>
            <p:cNvSpPr/>
            <p:nvPr/>
          </p:nvSpPr>
          <p:spPr>
            <a:xfrm>
              <a:off x="623888" y="1690580"/>
              <a:ext cx="5202754" cy="4009287"/>
            </a:xfrm>
            <a:prstGeom prst="roundRect">
              <a:avLst/>
            </a:prstGeom>
            <a:solidFill>
              <a:srgbClr val="FEFEFE"/>
            </a:solidFill>
            <a:ln w="3175" cap="flat" cmpd="sng" algn="ctr">
              <a:solidFill>
                <a:srgbClr val="FF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7" name="Rectangle 43"/>
          <p:cNvSpPr/>
          <p:nvPr/>
        </p:nvSpPr>
        <p:spPr>
          <a:xfrm>
            <a:off x="981512" y="1671159"/>
            <a:ext cx="7390701" cy="1420554"/>
          </a:xfrm>
          <a:prstGeom prst="rect">
            <a:avLst/>
          </a:prstGeom>
        </p:spPr>
        <p:txBody>
          <a:bodyPr wrap="square" lIns="0" tIns="0" rIns="0" bIns="0">
            <a:noAutofit/>
          </a:bodyPr>
          <a:lstStyle/>
          <a:p>
            <a:pPr algn="ctr">
              <a:lnSpc>
                <a:spcPct val="200000"/>
              </a:lnSpc>
              <a:defRPr/>
            </a:pPr>
            <a:r>
              <a:rPr lang="zh-CN" altLang="en-US" sz="1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党中央是大脑和中枢，党中央必须有定于一尊、一锤定音的权威。党的地方组织的根本任务是确保党中央决策部署贯彻落实，有令即行、有禁即止。党组在党的组织体系中具有特殊地位，要贯彻落实党中央和上级党组织决策部署。每个党员特别是领导干部都要强化党的意识和组织观念，自觉做到思想上认同组织、政治上依靠组织、工作上服从组织、感情上信赖组织。</a:t>
            </a:r>
            <a:endPar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
        <p:nvSpPr>
          <p:cNvPr id="8" name="TextBox 14"/>
          <p:cNvSpPr txBox="1"/>
          <p:nvPr/>
        </p:nvSpPr>
        <p:spPr>
          <a:xfrm>
            <a:off x="657895" y="3559646"/>
            <a:ext cx="803885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2400" b="1" kern="0" dirty="0">
                <a:solidFill>
                  <a:srgbClr val="C00000"/>
                </a:solidFill>
                <a:latin typeface="微软雅黑" pitchFamily="34" charset="-122"/>
                <a:ea typeface="微软雅黑" pitchFamily="34" charset="-122"/>
              </a:rPr>
              <a:t>中央、地方组织、党组、党员，各自职守清清楚楚</a:t>
            </a:r>
          </a:p>
        </p:txBody>
      </p:sp>
      <p:sp>
        <p:nvSpPr>
          <p:cNvPr id="9" name="矩形 8">
            <a:extLst>
              <a:ext uri="{FF2B5EF4-FFF2-40B4-BE49-F238E27FC236}">
                <a16:creationId xmlns:a16="http://schemas.microsoft.com/office/drawing/2014/main" xmlns="" id="{4A9A230E-7F37-4A76-8E4F-56BCDCC771FB}"/>
              </a:ext>
            </a:extLst>
          </p:cNvPr>
          <p:cNvSpPr/>
          <p:nvPr/>
        </p:nvSpPr>
        <p:spPr>
          <a:xfrm>
            <a:off x="1064797" y="196480"/>
            <a:ext cx="5447098" cy="492443"/>
          </a:xfrm>
          <a:prstGeom prst="rect">
            <a:avLst/>
          </a:prstGeom>
        </p:spPr>
        <p:txBody>
          <a:bodyPr wrap="square">
            <a:spAutoFit/>
          </a:bodyPr>
          <a:lstStyle/>
          <a:p>
            <a:pPr defTabSz="914400">
              <a:defRPr/>
            </a:pPr>
            <a:r>
              <a:rPr lang="zh-CN" altLang="en-US" sz="2600" b="1" kern="0" spc="300" dirty="0">
                <a:solidFill>
                  <a:srgbClr val="C00000"/>
                </a:solidFill>
                <a:latin typeface="Arial"/>
                <a:ea typeface="微软雅黑"/>
              </a:rPr>
              <a:t>党的坚强组织体系</a:t>
            </a:r>
            <a:r>
              <a:rPr lang="en-US" altLang="zh-CN" sz="2600" b="1" kern="0" spc="300" dirty="0">
                <a:solidFill>
                  <a:srgbClr val="C00000"/>
                </a:solidFill>
                <a:latin typeface="Arial"/>
                <a:ea typeface="微软雅黑"/>
              </a:rPr>
              <a:t>-</a:t>
            </a:r>
            <a:r>
              <a:rPr lang="zh-CN" altLang="en-US" sz="2600" b="1" kern="0" spc="300" dirty="0">
                <a:solidFill>
                  <a:srgbClr val="C00000"/>
                </a:solidFill>
                <a:latin typeface="Arial"/>
                <a:ea typeface="微软雅黑"/>
              </a:rPr>
              <a:t>职守</a:t>
            </a:r>
          </a:p>
        </p:txBody>
      </p:sp>
    </p:spTree>
    <p:extLst>
      <p:ext uri="{BB962C8B-B14F-4D97-AF65-F5344CB8AC3E}">
        <p14:creationId xmlns:p14="http://schemas.microsoft.com/office/powerpoint/2010/main" xmlns="" val="329700632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100" fill="hold"/>
                                        <p:tgtEl>
                                          <p:spTgt spid="3"/>
                                        </p:tgtEl>
                                        <p:attrNameLst>
                                          <p:attrName>ppt_w</p:attrName>
                                        </p:attrNameLst>
                                      </p:cBhvr>
                                      <p:tavLst>
                                        <p:tav tm="0">
                                          <p:val>
                                            <p:fltVal val="0"/>
                                          </p:val>
                                        </p:tav>
                                        <p:tav tm="100000">
                                          <p:val>
                                            <p:strVal val="#ppt_w"/>
                                          </p:val>
                                        </p:tav>
                                      </p:tavLst>
                                    </p:anim>
                                    <p:anim calcmode="lin" valueType="num">
                                      <p:cBhvr>
                                        <p:cTn id="8" dur="1100" fill="hold"/>
                                        <p:tgtEl>
                                          <p:spTgt spid="3"/>
                                        </p:tgtEl>
                                        <p:attrNameLst>
                                          <p:attrName>ppt_h</p:attrName>
                                        </p:attrNameLst>
                                      </p:cBhvr>
                                      <p:tavLst>
                                        <p:tav tm="0">
                                          <p:val>
                                            <p:fltVal val="0"/>
                                          </p:val>
                                        </p:tav>
                                        <p:tav tm="100000">
                                          <p:val>
                                            <p:strVal val="#ppt_h"/>
                                          </p:val>
                                        </p:tav>
                                      </p:tavLst>
                                    </p:anim>
                                    <p:animEffect transition="in" filter="fade">
                                      <p:cBhvr>
                                        <p:cTn id="9" dur="1100"/>
                                        <p:tgtEl>
                                          <p:spTgt spid="3"/>
                                        </p:tgtEl>
                                      </p:cBhvr>
                                    </p:animEffect>
                                  </p:childTnLst>
                                </p:cTn>
                              </p:par>
                            </p:childTnLst>
                          </p:cTn>
                        </p:par>
                        <p:par>
                          <p:cTn id="10" fill="hold">
                            <p:stCondLst>
                              <p:cond delay="11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600"/>
                            </p:stCondLst>
                            <p:childTnLst>
                              <p:par>
                                <p:cTn id="15" presetID="22" presetClass="entr" presetSubtype="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1800"/>
                                        <p:tgtEl>
                                          <p:spTgt spid="7"/>
                                        </p:tgtEl>
                                      </p:cBhvr>
                                    </p:animEffect>
                                  </p:childTnLst>
                                </p:cTn>
                              </p:par>
                            </p:childTnLst>
                          </p:cTn>
                        </p:par>
                        <p:par>
                          <p:cTn id="18" fill="hold">
                            <p:stCondLst>
                              <p:cond delay="3400"/>
                            </p:stCondLst>
                            <p:childTnLst>
                              <p:par>
                                <p:cTn id="19" presetID="12" presetClass="entr" presetSubtype="4" fill="hold" grpId="1"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100"/>
                                        <p:tgtEl>
                                          <p:spTgt spid="8"/>
                                        </p:tgtEl>
                                        <p:attrNameLst>
                                          <p:attrName>ppt_y</p:attrName>
                                        </p:attrNameLst>
                                      </p:cBhvr>
                                      <p:tavLst>
                                        <p:tav tm="0">
                                          <p:val>
                                            <p:strVal val="#ppt_y+#ppt_h*1.125000"/>
                                          </p:val>
                                        </p:tav>
                                        <p:tav tm="100000">
                                          <p:val>
                                            <p:strVal val="#ppt_y"/>
                                          </p:val>
                                        </p:tav>
                                      </p:tavLst>
                                    </p:anim>
                                    <p:animEffect transition="in" filter="wipe(up)">
                                      <p:cBhvr>
                                        <p:cTn id="22" dur="1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4"/>
          <p:cNvSpPr txBox="1"/>
          <p:nvPr/>
        </p:nvSpPr>
        <p:spPr>
          <a:xfrm>
            <a:off x="500846" y="1104390"/>
            <a:ext cx="803885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2000" b="1" kern="0" dirty="0">
                <a:solidFill>
                  <a:srgbClr val="C00000"/>
                </a:solidFill>
                <a:latin typeface="微软雅黑" pitchFamily="34" charset="-122"/>
                <a:ea typeface="微软雅黑" pitchFamily="34" charset="-122"/>
              </a:rPr>
              <a:t>★所谓战术，就是一个体系应该如何运转，怎样才能更好运转★</a:t>
            </a:r>
          </a:p>
        </p:txBody>
      </p:sp>
      <p:grpSp>
        <p:nvGrpSpPr>
          <p:cNvPr id="4" name="Group 1"/>
          <p:cNvGrpSpPr/>
          <p:nvPr/>
        </p:nvGrpSpPr>
        <p:grpSpPr>
          <a:xfrm>
            <a:off x="900290" y="1535142"/>
            <a:ext cx="7639410" cy="2739474"/>
            <a:chOff x="623888" y="1690580"/>
            <a:chExt cx="5261535" cy="4181225"/>
          </a:xfrm>
        </p:grpSpPr>
        <p:sp>
          <p:nvSpPr>
            <p:cNvPr id="5" name="Rectangle: Rounded Corners 2"/>
            <p:cNvSpPr/>
            <p:nvPr/>
          </p:nvSpPr>
          <p:spPr>
            <a:xfrm>
              <a:off x="682670" y="1763714"/>
              <a:ext cx="5202753" cy="4108091"/>
            </a:xfrm>
            <a:prstGeom prst="roundRect">
              <a:avLst/>
            </a:prstGeom>
            <a:solidFill>
              <a:srgbClr val="FFFFFF">
                <a:lumMod val="85000"/>
              </a:srgbClr>
            </a:solidFill>
            <a:ln w="3175"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 name="Rectangle: Rounded Corners 3"/>
            <p:cNvSpPr/>
            <p:nvPr/>
          </p:nvSpPr>
          <p:spPr>
            <a:xfrm>
              <a:off x="623888" y="1690580"/>
              <a:ext cx="5202754" cy="4009287"/>
            </a:xfrm>
            <a:prstGeom prst="roundRect">
              <a:avLst/>
            </a:prstGeom>
            <a:solidFill>
              <a:srgbClr val="FEFEFE"/>
            </a:solidFill>
            <a:ln w="3175" cap="flat" cmpd="sng" algn="ctr">
              <a:solidFill>
                <a:srgbClr val="FF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7" name="Rectangle 43"/>
          <p:cNvSpPr/>
          <p:nvPr/>
        </p:nvSpPr>
        <p:spPr>
          <a:xfrm>
            <a:off x="1113779" y="1556576"/>
            <a:ext cx="7182495" cy="1420554"/>
          </a:xfrm>
          <a:prstGeom prst="rect">
            <a:avLst/>
          </a:prstGeom>
        </p:spPr>
        <p:txBody>
          <a:bodyPr wrap="square" lIns="0" tIns="0" rIns="0" bIns="0">
            <a:noAutofit/>
          </a:bodyPr>
          <a:lstStyle/>
          <a:p>
            <a:pPr algn="ctr">
              <a:lnSpc>
                <a:spcPct val="200000"/>
              </a:lnSpc>
              <a:defRPr/>
            </a:pPr>
            <a:r>
              <a:rPr lang="zh-CN" altLang="en-US" sz="1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建立源头培养、跟踪培养、全程培养的素质培养体系；建立日常考核、分类考核、近距离考核的知事识人体系；建立以德为先、任人唯贤、人事相宜的选拔任用体系；建立管思想、管工作、管作风、管纪律的从严管理体系；建立崇尚实干、带动担当、加油鼓劲的正向激励体系；要真情关爱干部，帮助解决实际困难</a:t>
            </a:r>
            <a:endPar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
        <p:nvSpPr>
          <p:cNvPr id="8" name="TextBox 14"/>
          <p:cNvSpPr txBox="1"/>
          <p:nvPr/>
        </p:nvSpPr>
        <p:spPr>
          <a:xfrm>
            <a:off x="1219424" y="3250147"/>
            <a:ext cx="6971206" cy="874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lnSpc>
                <a:spcPct val="150000"/>
              </a:lnSpc>
              <a:defRPr/>
            </a:pPr>
            <a:r>
              <a:rPr lang="zh-CN" altLang="en-US" sz="1800" b="1" kern="0" dirty="0">
                <a:solidFill>
                  <a:srgbClr val="C00000"/>
                </a:solidFill>
                <a:latin typeface="微软雅黑" pitchFamily="34" charset="-122"/>
                <a:ea typeface="微软雅黑" pitchFamily="34" charset="-122"/>
              </a:rPr>
              <a:t>培养、考核、选拔、管理、激励、关爱，环环相扣，才能建设忠诚干净担当的高素质干部队伍，为中国治理提供组织人事上的保障</a:t>
            </a:r>
          </a:p>
        </p:txBody>
      </p:sp>
      <p:sp>
        <p:nvSpPr>
          <p:cNvPr id="9" name="矩形 8">
            <a:extLst>
              <a:ext uri="{FF2B5EF4-FFF2-40B4-BE49-F238E27FC236}">
                <a16:creationId xmlns:a16="http://schemas.microsoft.com/office/drawing/2014/main" xmlns="" id="{BB617A6D-EF11-4187-BB1A-63CE8E2E25E8}"/>
              </a:ext>
            </a:extLst>
          </p:cNvPr>
          <p:cNvSpPr/>
          <p:nvPr/>
        </p:nvSpPr>
        <p:spPr>
          <a:xfrm>
            <a:off x="1064797" y="196480"/>
            <a:ext cx="5447098" cy="492443"/>
          </a:xfrm>
          <a:prstGeom prst="rect">
            <a:avLst/>
          </a:prstGeom>
        </p:spPr>
        <p:txBody>
          <a:bodyPr wrap="square">
            <a:spAutoFit/>
          </a:bodyPr>
          <a:lstStyle/>
          <a:p>
            <a:pPr defTabSz="914400">
              <a:defRPr/>
            </a:pPr>
            <a:r>
              <a:rPr lang="zh-CN" altLang="en-US" sz="2600" b="1" kern="0" spc="300" dirty="0">
                <a:solidFill>
                  <a:srgbClr val="C00000"/>
                </a:solidFill>
                <a:latin typeface="Arial"/>
                <a:ea typeface="微软雅黑"/>
              </a:rPr>
              <a:t>党的坚强组织体系</a:t>
            </a:r>
            <a:r>
              <a:rPr lang="en-US" altLang="zh-CN" sz="2600" b="1" kern="0" spc="300" dirty="0">
                <a:solidFill>
                  <a:srgbClr val="C00000"/>
                </a:solidFill>
                <a:latin typeface="Arial"/>
                <a:ea typeface="微软雅黑"/>
              </a:rPr>
              <a:t>-</a:t>
            </a:r>
            <a:r>
              <a:rPr lang="zh-CN" altLang="en-US" sz="2600" b="1" kern="0" spc="300" dirty="0">
                <a:solidFill>
                  <a:srgbClr val="C00000"/>
                </a:solidFill>
                <a:latin typeface="Arial"/>
                <a:ea typeface="微软雅黑"/>
              </a:rPr>
              <a:t>战术</a:t>
            </a:r>
          </a:p>
        </p:txBody>
      </p:sp>
    </p:spTree>
    <p:extLst>
      <p:ext uri="{BB962C8B-B14F-4D97-AF65-F5344CB8AC3E}">
        <p14:creationId xmlns:p14="http://schemas.microsoft.com/office/powerpoint/2010/main" xmlns="" val="255137249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100" fill="hold"/>
                                        <p:tgtEl>
                                          <p:spTgt spid="3"/>
                                        </p:tgtEl>
                                        <p:attrNameLst>
                                          <p:attrName>ppt_w</p:attrName>
                                        </p:attrNameLst>
                                      </p:cBhvr>
                                      <p:tavLst>
                                        <p:tav tm="0">
                                          <p:val>
                                            <p:fltVal val="0"/>
                                          </p:val>
                                        </p:tav>
                                        <p:tav tm="100000">
                                          <p:val>
                                            <p:strVal val="#ppt_w"/>
                                          </p:val>
                                        </p:tav>
                                      </p:tavLst>
                                    </p:anim>
                                    <p:anim calcmode="lin" valueType="num">
                                      <p:cBhvr>
                                        <p:cTn id="8" dur="1100" fill="hold"/>
                                        <p:tgtEl>
                                          <p:spTgt spid="3"/>
                                        </p:tgtEl>
                                        <p:attrNameLst>
                                          <p:attrName>ppt_h</p:attrName>
                                        </p:attrNameLst>
                                      </p:cBhvr>
                                      <p:tavLst>
                                        <p:tav tm="0">
                                          <p:val>
                                            <p:fltVal val="0"/>
                                          </p:val>
                                        </p:tav>
                                        <p:tav tm="100000">
                                          <p:val>
                                            <p:strVal val="#ppt_h"/>
                                          </p:val>
                                        </p:tav>
                                      </p:tavLst>
                                    </p:anim>
                                    <p:animEffect transition="in" filter="fade">
                                      <p:cBhvr>
                                        <p:cTn id="9" dur="1100"/>
                                        <p:tgtEl>
                                          <p:spTgt spid="3"/>
                                        </p:tgtEl>
                                      </p:cBhvr>
                                    </p:animEffect>
                                  </p:childTnLst>
                                </p:cTn>
                              </p:par>
                            </p:childTnLst>
                          </p:cTn>
                        </p:par>
                        <p:par>
                          <p:cTn id="10" fill="hold">
                            <p:stCondLst>
                              <p:cond delay="11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600"/>
                            </p:stCondLst>
                            <p:childTnLst>
                              <p:par>
                                <p:cTn id="15" presetID="22" presetClass="entr" presetSubtype="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1800"/>
                                        <p:tgtEl>
                                          <p:spTgt spid="7"/>
                                        </p:tgtEl>
                                      </p:cBhvr>
                                    </p:animEffect>
                                  </p:childTnLst>
                                </p:cTn>
                              </p:par>
                            </p:childTnLst>
                          </p:cTn>
                        </p:par>
                        <p:par>
                          <p:cTn id="18" fill="hold">
                            <p:stCondLst>
                              <p:cond delay="3400"/>
                            </p:stCondLst>
                            <p:childTnLst>
                              <p:par>
                                <p:cTn id="19" presetID="1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100"/>
                                        <p:tgtEl>
                                          <p:spTgt spid="8"/>
                                        </p:tgtEl>
                                        <p:attrNameLst>
                                          <p:attrName>ppt_y</p:attrName>
                                        </p:attrNameLst>
                                      </p:cBhvr>
                                      <p:tavLst>
                                        <p:tav tm="0">
                                          <p:val>
                                            <p:strVal val="#ppt_y+#ppt_h*1.125000"/>
                                          </p:val>
                                        </p:tav>
                                        <p:tav tm="100000">
                                          <p:val>
                                            <p:strVal val="#ppt_y"/>
                                          </p:val>
                                        </p:tav>
                                      </p:tavLst>
                                    </p:anim>
                                    <p:animEffect transition="in" filter="wipe(up)">
                                      <p:cBhvr>
                                        <p:cTn id="22" dur="1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4"/>
          <p:cNvSpPr txBox="1"/>
          <p:nvPr/>
        </p:nvSpPr>
        <p:spPr>
          <a:xfrm>
            <a:off x="402823" y="1096939"/>
            <a:ext cx="8338354"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1900" b="1" kern="0" dirty="0">
                <a:solidFill>
                  <a:srgbClr val="C00000"/>
                </a:solidFill>
                <a:latin typeface="微软雅黑" pitchFamily="34" charset="-122"/>
                <a:ea typeface="微软雅黑" pitchFamily="34" charset="-122"/>
              </a:rPr>
              <a:t>★着眼近期需求，需要人才；谋划战略长远，更需要源源不断的青春力量★</a:t>
            </a:r>
          </a:p>
        </p:txBody>
      </p:sp>
      <p:grpSp>
        <p:nvGrpSpPr>
          <p:cNvPr id="4" name="Group 1"/>
          <p:cNvGrpSpPr/>
          <p:nvPr/>
        </p:nvGrpSpPr>
        <p:grpSpPr>
          <a:xfrm>
            <a:off x="686645" y="1718760"/>
            <a:ext cx="7639410" cy="2739474"/>
            <a:chOff x="623888" y="1690580"/>
            <a:chExt cx="5261535" cy="4181225"/>
          </a:xfrm>
        </p:grpSpPr>
        <p:sp>
          <p:nvSpPr>
            <p:cNvPr id="5" name="Rectangle: Rounded Corners 2"/>
            <p:cNvSpPr/>
            <p:nvPr/>
          </p:nvSpPr>
          <p:spPr>
            <a:xfrm>
              <a:off x="682670" y="1763714"/>
              <a:ext cx="5202753" cy="4108091"/>
            </a:xfrm>
            <a:prstGeom prst="roundRect">
              <a:avLst/>
            </a:prstGeom>
            <a:solidFill>
              <a:srgbClr val="FFFFFF">
                <a:lumMod val="85000"/>
              </a:srgbClr>
            </a:solidFill>
            <a:ln w="3175"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 name="Rectangle: Rounded Corners 3"/>
            <p:cNvSpPr/>
            <p:nvPr/>
          </p:nvSpPr>
          <p:spPr>
            <a:xfrm>
              <a:off x="623888" y="1690580"/>
              <a:ext cx="5202754" cy="4009287"/>
            </a:xfrm>
            <a:prstGeom prst="roundRect">
              <a:avLst/>
            </a:prstGeom>
            <a:solidFill>
              <a:srgbClr val="FEFEFE"/>
            </a:solidFill>
            <a:ln w="3175" cap="flat" cmpd="sng" algn="ctr">
              <a:solidFill>
                <a:srgbClr val="FF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7" name="Rectangle 43"/>
          <p:cNvSpPr/>
          <p:nvPr/>
        </p:nvSpPr>
        <p:spPr>
          <a:xfrm>
            <a:off x="900135" y="1847055"/>
            <a:ext cx="7182495" cy="1420554"/>
          </a:xfrm>
          <a:prstGeom prst="rect">
            <a:avLst/>
          </a:prstGeom>
        </p:spPr>
        <p:txBody>
          <a:bodyPr wrap="square" lIns="0" tIns="0" rIns="0" bIns="0">
            <a:noAutofit/>
          </a:bodyPr>
          <a:lstStyle/>
          <a:p>
            <a:pPr algn="ctr">
              <a:lnSpc>
                <a:spcPts val="2300"/>
              </a:lnSpc>
              <a:defRPr/>
            </a:pPr>
            <a:r>
              <a:rPr lang="zh-CN" altLang="en-US" sz="1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中国特色社会主义进入了新时代，这是新局面。但是中国社会革命涵盖领域的广泛性、触及利益格局调整的深刻性、涉及矛盾和问题的尖锐性、突破体制机制障碍的艰巨性、进行伟大斗争形势的复杂性，均为前所未有，这是新挑战。正是在这样的历史关口，习近平总书记从政治上、能力上、意志品质上对年轻干部提出了要求。党和国家的百年大计，正需要奏响一曲新时代的“青春之歌”。</a:t>
            </a:r>
            <a:endPar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
        <p:nvSpPr>
          <p:cNvPr id="8" name="TextBox 14"/>
          <p:cNvSpPr txBox="1"/>
          <p:nvPr/>
        </p:nvSpPr>
        <p:spPr>
          <a:xfrm>
            <a:off x="1005779" y="3300485"/>
            <a:ext cx="6971206" cy="874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lnSpc>
                <a:spcPct val="150000"/>
              </a:lnSpc>
              <a:defRPr/>
            </a:pPr>
            <a:r>
              <a:rPr lang="zh-CN" altLang="en-US" sz="1800" b="1" kern="0" dirty="0">
                <a:solidFill>
                  <a:srgbClr val="C00000"/>
                </a:solidFill>
                <a:latin typeface="微软雅黑" pitchFamily="34" charset="-122"/>
                <a:ea typeface="微软雅黑" pitchFamily="34" charset="-122"/>
              </a:rPr>
              <a:t>谁能设计出这样的组织路线，锻造出这样的组织体系，培养出这样的人才队伍，谁就能走在时代前列、赢得光明未来</a:t>
            </a:r>
          </a:p>
        </p:txBody>
      </p:sp>
      <p:sp>
        <p:nvSpPr>
          <p:cNvPr id="9" name="矩形 8">
            <a:extLst>
              <a:ext uri="{FF2B5EF4-FFF2-40B4-BE49-F238E27FC236}">
                <a16:creationId xmlns:a16="http://schemas.microsoft.com/office/drawing/2014/main" xmlns="" id="{C6D2CC9F-3EE1-4E59-83FE-4C22ED15D796}"/>
              </a:ext>
            </a:extLst>
          </p:cNvPr>
          <p:cNvSpPr/>
          <p:nvPr/>
        </p:nvSpPr>
        <p:spPr>
          <a:xfrm>
            <a:off x="1064797" y="196480"/>
            <a:ext cx="5447098" cy="492443"/>
          </a:xfrm>
          <a:prstGeom prst="rect">
            <a:avLst/>
          </a:prstGeom>
        </p:spPr>
        <p:txBody>
          <a:bodyPr wrap="square">
            <a:spAutoFit/>
          </a:bodyPr>
          <a:lstStyle/>
          <a:p>
            <a:pPr defTabSz="914400">
              <a:defRPr/>
            </a:pPr>
            <a:r>
              <a:rPr lang="zh-CN" altLang="en-US" sz="2600" b="1" kern="0" spc="300" dirty="0">
                <a:solidFill>
                  <a:srgbClr val="C00000"/>
                </a:solidFill>
                <a:latin typeface="Arial"/>
                <a:ea typeface="微软雅黑"/>
              </a:rPr>
              <a:t>党的坚强组织体系</a:t>
            </a:r>
            <a:r>
              <a:rPr lang="en-US" altLang="zh-CN" sz="2600" b="1" kern="0" spc="300" dirty="0">
                <a:solidFill>
                  <a:srgbClr val="C00000"/>
                </a:solidFill>
                <a:latin typeface="Arial"/>
                <a:ea typeface="微软雅黑"/>
              </a:rPr>
              <a:t>-</a:t>
            </a:r>
            <a:r>
              <a:rPr lang="zh-CN" altLang="en-US" sz="2600" b="1" kern="0" spc="300" dirty="0">
                <a:solidFill>
                  <a:srgbClr val="C00000"/>
                </a:solidFill>
                <a:latin typeface="Arial"/>
                <a:ea typeface="微软雅黑"/>
              </a:rPr>
              <a:t>人才</a:t>
            </a:r>
          </a:p>
        </p:txBody>
      </p:sp>
    </p:spTree>
    <p:extLst>
      <p:ext uri="{BB962C8B-B14F-4D97-AF65-F5344CB8AC3E}">
        <p14:creationId xmlns:p14="http://schemas.microsoft.com/office/powerpoint/2010/main" xmlns="" val="35775160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100" fill="hold"/>
                                        <p:tgtEl>
                                          <p:spTgt spid="3"/>
                                        </p:tgtEl>
                                        <p:attrNameLst>
                                          <p:attrName>ppt_w</p:attrName>
                                        </p:attrNameLst>
                                      </p:cBhvr>
                                      <p:tavLst>
                                        <p:tav tm="0">
                                          <p:val>
                                            <p:fltVal val="0"/>
                                          </p:val>
                                        </p:tav>
                                        <p:tav tm="100000">
                                          <p:val>
                                            <p:strVal val="#ppt_w"/>
                                          </p:val>
                                        </p:tav>
                                      </p:tavLst>
                                    </p:anim>
                                    <p:anim calcmode="lin" valueType="num">
                                      <p:cBhvr>
                                        <p:cTn id="8" dur="1100" fill="hold"/>
                                        <p:tgtEl>
                                          <p:spTgt spid="3"/>
                                        </p:tgtEl>
                                        <p:attrNameLst>
                                          <p:attrName>ppt_h</p:attrName>
                                        </p:attrNameLst>
                                      </p:cBhvr>
                                      <p:tavLst>
                                        <p:tav tm="0">
                                          <p:val>
                                            <p:fltVal val="0"/>
                                          </p:val>
                                        </p:tav>
                                        <p:tav tm="100000">
                                          <p:val>
                                            <p:strVal val="#ppt_h"/>
                                          </p:val>
                                        </p:tav>
                                      </p:tavLst>
                                    </p:anim>
                                    <p:animEffect transition="in" filter="fade">
                                      <p:cBhvr>
                                        <p:cTn id="9" dur="1100"/>
                                        <p:tgtEl>
                                          <p:spTgt spid="3"/>
                                        </p:tgtEl>
                                      </p:cBhvr>
                                    </p:animEffect>
                                  </p:childTnLst>
                                </p:cTn>
                              </p:par>
                            </p:childTnLst>
                          </p:cTn>
                        </p:par>
                        <p:par>
                          <p:cTn id="10" fill="hold">
                            <p:stCondLst>
                              <p:cond delay="11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600"/>
                            </p:stCondLst>
                            <p:childTnLst>
                              <p:par>
                                <p:cTn id="15" presetID="22" presetClass="entr" presetSubtype="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1800"/>
                                        <p:tgtEl>
                                          <p:spTgt spid="7"/>
                                        </p:tgtEl>
                                      </p:cBhvr>
                                    </p:animEffect>
                                  </p:childTnLst>
                                </p:cTn>
                              </p:par>
                            </p:childTnLst>
                          </p:cTn>
                        </p:par>
                        <p:par>
                          <p:cTn id="18" fill="hold">
                            <p:stCondLst>
                              <p:cond delay="3400"/>
                            </p:stCondLst>
                            <p:childTnLst>
                              <p:par>
                                <p:cTn id="19" presetID="1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100"/>
                                        <p:tgtEl>
                                          <p:spTgt spid="8"/>
                                        </p:tgtEl>
                                        <p:attrNameLst>
                                          <p:attrName>ppt_y</p:attrName>
                                        </p:attrNameLst>
                                      </p:cBhvr>
                                      <p:tavLst>
                                        <p:tav tm="0">
                                          <p:val>
                                            <p:strVal val="#ppt_y+#ppt_h*1.125000"/>
                                          </p:val>
                                        </p:tav>
                                        <p:tav tm="100000">
                                          <p:val>
                                            <p:strVal val="#ppt_y"/>
                                          </p:val>
                                        </p:tav>
                                      </p:tavLst>
                                    </p:anim>
                                    <p:animEffect transition="in" filter="wipe(up)">
                                      <p:cBhvr>
                                        <p:cTn id="22" dur="1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a:extLst>
              <a:ext uri="{FF2B5EF4-FFF2-40B4-BE49-F238E27FC236}">
                <a16:creationId xmlns:a16="http://schemas.microsoft.com/office/drawing/2014/main" xmlns="" id="{40F5842A-E18D-4FFA-AF86-1A3345B6D1C8}"/>
              </a:ext>
            </a:extLst>
          </p:cNvPr>
          <p:cNvSpPr>
            <a:spLocks noChangeArrowheads="1"/>
          </p:cNvSpPr>
          <p:nvPr/>
        </p:nvSpPr>
        <p:spPr bwMode="auto">
          <a:xfrm>
            <a:off x="1430710" y="2831784"/>
            <a:ext cx="6282579" cy="584775"/>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400">
              <a:defRPr/>
            </a:pPr>
            <a:r>
              <a:rPr lang="zh-CN" altLang="en-US" sz="3200" b="1" kern="0" dirty="0">
                <a:solidFill>
                  <a:srgbClr val="C00000"/>
                </a:solidFill>
                <a:latin typeface="微软雅黑" panose="020B0503020204020204" pitchFamily="34" charset="-122"/>
                <a:ea typeface="微软雅黑" panose="020B0503020204020204" pitchFamily="34" charset="-122"/>
              </a:rPr>
              <a:t>贯彻新时代党的组织路线</a:t>
            </a:r>
          </a:p>
        </p:txBody>
      </p:sp>
      <p:grpSp>
        <p:nvGrpSpPr>
          <p:cNvPr id="22" name="组合 21">
            <a:extLst>
              <a:ext uri="{FF2B5EF4-FFF2-40B4-BE49-F238E27FC236}">
                <a16:creationId xmlns:a16="http://schemas.microsoft.com/office/drawing/2014/main" xmlns="" id="{38C757E6-B16E-428A-9C32-F8B22EA1EE62}"/>
              </a:ext>
            </a:extLst>
          </p:cNvPr>
          <p:cNvGrpSpPr/>
          <p:nvPr/>
        </p:nvGrpSpPr>
        <p:grpSpPr>
          <a:xfrm>
            <a:off x="2172809" y="2447570"/>
            <a:ext cx="4798380" cy="201216"/>
            <a:chOff x="974519" y="3091656"/>
            <a:chExt cx="6397840" cy="268288"/>
          </a:xfrm>
          <a:solidFill>
            <a:srgbClr val="C00000"/>
          </a:solidFill>
        </p:grpSpPr>
        <p:grpSp>
          <p:nvGrpSpPr>
            <p:cNvPr id="23" name="组合 22">
              <a:extLst>
                <a:ext uri="{FF2B5EF4-FFF2-40B4-BE49-F238E27FC236}">
                  <a16:creationId xmlns:a16="http://schemas.microsoft.com/office/drawing/2014/main" xmlns="" id="{BF3580CA-06A2-4F65-82A1-E4D13FC7A837}"/>
                </a:ext>
              </a:extLst>
            </p:cNvPr>
            <p:cNvGrpSpPr/>
            <p:nvPr/>
          </p:nvGrpSpPr>
          <p:grpSpPr>
            <a:xfrm>
              <a:off x="974519" y="3225800"/>
              <a:ext cx="6397840" cy="0"/>
              <a:chOff x="974519" y="3225800"/>
              <a:chExt cx="6397840" cy="0"/>
            </a:xfrm>
            <a:grpFill/>
          </p:grpSpPr>
          <p:cxnSp>
            <p:nvCxnSpPr>
              <p:cNvPr id="30" name="直接连接符 29">
                <a:extLst>
                  <a:ext uri="{FF2B5EF4-FFF2-40B4-BE49-F238E27FC236}">
                    <a16:creationId xmlns:a16="http://schemas.microsoft.com/office/drawing/2014/main" xmlns="" id="{665B7975-3C2D-4A40-9B42-E113867BD543}"/>
                  </a:ext>
                </a:extLst>
              </p:cNvPr>
              <p:cNvCxnSpPr/>
              <p:nvPr/>
            </p:nvCxnSpPr>
            <p:spPr>
              <a:xfrm>
                <a:off x="974519" y="3225800"/>
                <a:ext cx="2340000" cy="0"/>
              </a:xfrm>
              <a:prstGeom prst="line">
                <a:avLst/>
              </a:prstGeom>
              <a:grpFill/>
              <a:ln w="12700" cap="rnd">
                <a:solidFill>
                  <a:srgbClr val="C00000"/>
                </a:solidFill>
                <a:round/>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2B105484-5F92-4155-8596-17FFDD4F038C}"/>
                  </a:ext>
                </a:extLst>
              </p:cNvPr>
              <p:cNvCxnSpPr/>
              <p:nvPr/>
            </p:nvCxnSpPr>
            <p:spPr>
              <a:xfrm>
                <a:off x="5032359" y="3225800"/>
                <a:ext cx="2340000" cy="0"/>
              </a:xfrm>
              <a:prstGeom prst="line">
                <a:avLst/>
              </a:prstGeom>
              <a:grpFill/>
              <a:ln w="12700" cap="rnd">
                <a:solidFill>
                  <a:srgbClr val="C00000"/>
                </a:solidFill>
                <a:round/>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xmlns="" id="{5763732B-A4B8-4BD8-80E3-AD42A8363E21}"/>
                </a:ext>
              </a:extLst>
            </p:cNvPr>
            <p:cNvGrpSpPr/>
            <p:nvPr/>
          </p:nvGrpSpPr>
          <p:grpSpPr>
            <a:xfrm>
              <a:off x="3690075" y="3091656"/>
              <a:ext cx="964782" cy="268288"/>
              <a:chOff x="3772227" y="3091656"/>
              <a:chExt cx="964782" cy="268288"/>
            </a:xfrm>
            <a:grpFill/>
          </p:grpSpPr>
          <p:sp>
            <p:nvSpPr>
              <p:cNvPr id="25" name="星形: 五角 24">
                <a:extLst>
                  <a:ext uri="{FF2B5EF4-FFF2-40B4-BE49-F238E27FC236}">
                    <a16:creationId xmlns:a16="http://schemas.microsoft.com/office/drawing/2014/main" xmlns="" id="{25378281-07E9-42BC-8036-8E54335F90D7}"/>
                  </a:ext>
                </a:extLst>
              </p:cNvPr>
              <p:cNvSpPr/>
              <p:nvPr/>
            </p:nvSpPr>
            <p:spPr>
              <a:xfrm>
                <a:off x="4124842" y="3091656"/>
                <a:ext cx="268288" cy="268288"/>
              </a:xfrm>
              <a:prstGeom prst="star5">
                <a:avLst>
                  <a:gd name="adj" fmla="val 25303"/>
                  <a:gd name="hf" fmla="val 105146"/>
                  <a:gd name="vf" fmla="val 110557"/>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26" name="星形: 五角 25">
                <a:extLst>
                  <a:ext uri="{FF2B5EF4-FFF2-40B4-BE49-F238E27FC236}">
                    <a16:creationId xmlns:a16="http://schemas.microsoft.com/office/drawing/2014/main" xmlns="" id="{C470A87F-BDF4-44CF-9E08-36441AFB91F7}"/>
                  </a:ext>
                </a:extLst>
              </p:cNvPr>
              <p:cNvSpPr/>
              <p:nvPr/>
            </p:nvSpPr>
            <p:spPr>
              <a:xfrm>
                <a:off x="3920052" y="3146028"/>
                <a:ext cx="159544" cy="159544"/>
              </a:xfrm>
              <a:prstGeom prst="star5">
                <a:avLst>
                  <a:gd name="adj" fmla="val 25303"/>
                  <a:gd name="hf" fmla="val 105146"/>
                  <a:gd name="vf" fmla="val 110557"/>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27" name="星形: 五角 26">
                <a:extLst>
                  <a:ext uri="{FF2B5EF4-FFF2-40B4-BE49-F238E27FC236}">
                    <a16:creationId xmlns:a16="http://schemas.microsoft.com/office/drawing/2014/main" xmlns="" id="{5982E261-CD05-4595-8FDF-F5ADDA220C37}"/>
                  </a:ext>
                </a:extLst>
              </p:cNvPr>
              <p:cNvSpPr/>
              <p:nvPr/>
            </p:nvSpPr>
            <p:spPr>
              <a:xfrm>
                <a:off x="4434008" y="3146028"/>
                <a:ext cx="159544" cy="159544"/>
              </a:xfrm>
              <a:prstGeom prst="star5">
                <a:avLst>
                  <a:gd name="adj" fmla="val 25303"/>
                  <a:gd name="hf" fmla="val 105146"/>
                  <a:gd name="vf" fmla="val 110557"/>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28" name="星形: 五角 27">
                <a:extLst>
                  <a:ext uri="{FF2B5EF4-FFF2-40B4-BE49-F238E27FC236}">
                    <a16:creationId xmlns:a16="http://schemas.microsoft.com/office/drawing/2014/main" xmlns="" id="{EF5913EF-2F76-460E-B505-4E3CACD30456}"/>
                  </a:ext>
                </a:extLst>
              </p:cNvPr>
              <p:cNvSpPr/>
              <p:nvPr/>
            </p:nvSpPr>
            <p:spPr>
              <a:xfrm>
                <a:off x="4634430" y="3174510"/>
                <a:ext cx="102579" cy="102579"/>
              </a:xfrm>
              <a:prstGeom prst="star5">
                <a:avLst>
                  <a:gd name="adj" fmla="val 25303"/>
                  <a:gd name="hf" fmla="val 105146"/>
                  <a:gd name="vf" fmla="val 110557"/>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29" name="星形: 五角 28">
                <a:extLst>
                  <a:ext uri="{FF2B5EF4-FFF2-40B4-BE49-F238E27FC236}">
                    <a16:creationId xmlns:a16="http://schemas.microsoft.com/office/drawing/2014/main" xmlns="" id="{E058A6C0-B83E-4652-88EE-6FE91535D186}"/>
                  </a:ext>
                </a:extLst>
              </p:cNvPr>
              <p:cNvSpPr/>
              <p:nvPr/>
            </p:nvSpPr>
            <p:spPr>
              <a:xfrm>
                <a:off x="3772227" y="3174510"/>
                <a:ext cx="102579" cy="102579"/>
              </a:xfrm>
              <a:prstGeom prst="star5">
                <a:avLst>
                  <a:gd name="adj" fmla="val 25303"/>
                  <a:gd name="hf" fmla="val 105146"/>
                  <a:gd name="vf" fmla="val 110557"/>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grpSp>
      </p:grpSp>
      <p:sp>
        <p:nvSpPr>
          <p:cNvPr id="38" name="矩形: 圆角 37">
            <a:extLst>
              <a:ext uri="{FF2B5EF4-FFF2-40B4-BE49-F238E27FC236}">
                <a16:creationId xmlns:a16="http://schemas.microsoft.com/office/drawing/2014/main" xmlns="" id="{30C63603-CA7D-4AB6-98E8-646DF16C7F07}"/>
              </a:ext>
            </a:extLst>
          </p:cNvPr>
          <p:cNvSpPr/>
          <p:nvPr/>
        </p:nvSpPr>
        <p:spPr>
          <a:xfrm>
            <a:off x="3379333" y="1504125"/>
            <a:ext cx="2385332" cy="521679"/>
          </a:xfrm>
          <a:prstGeom prst="roundRect">
            <a:avLst>
              <a:gd name="adj" fmla="val 50000"/>
            </a:avLst>
          </a:prstGeom>
          <a:solidFill>
            <a:srgbClr val="C00000"/>
          </a:solidFill>
          <a:ln w="1016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n w="6350">
                  <a:noFill/>
                </a:ln>
                <a:solidFill>
                  <a:srgbClr val="FCFCFC"/>
                </a:solidFill>
                <a:latin typeface="微软雅黑" panose="020B0503020204020204" pitchFamily="34" charset="-122"/>
                <a:ea typeface="微软雅黑" panose="020B0503020204020204" pitchFamily="34" charset="-122"/>
                <a:cs typeface="+mn-ea"/>
                <a:sym typeface="+mn-lt"/>
              </a:rPr>
              <a:t>第二部分</a:t>
            </a:r>
          </a:p>
        </p:txBody>
      </p:sp>
      <p:pic>
        <p:nvPicPr>
          <p:cNvPr id="40" name="图片 39">
            <a:extLst>
              <a:ext uri="{FF2B5EF4-FFF2-40B4-BE49-F238E27FC236}">
                <a16:creationId xmlns:a16="http://schemas.microsoft.com/office/drawing/2014/main" xmlns="" id="{342CCFFF-7175-4B8E-B339-5E549F84EE59}"/>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0" y="0"/>
            <a:ext cx="2951092" cy="2033899"/>
          </a:xfrm>
          <a:prstGeom prst="rect">
            <a:avLst/>
          </a:prstGeom>
        </p:spPr>
      </p:pic>
      <p:pic>
        <p:nvPicPr>
          <p:cNvPr id="41" name="图片 40" descr="图片包含 鲜花&#10;&#10;已生成高可信度的说明">
            <a:extLst>
              <a:ext uri="{FF2B5EF4-FFF2-40B4-BE49-F238E27FC236}">
                <a16:creationId xmlns:a16="http://schemas.microsoft.com/office/drawing/2014/main" xmlns="" id="{73FE2ED6-04A0-4E48-ADE5-784B25412520}"/>
              </a:ext>
            </a:extLst>
          </p:cNvPr>
          <p:cNvPicPr>
            <a:picLocks noChangeAspect="1"/>
          </p:cNvPicPr>
          <p:nvPr/>
        </p:nvPicPr>
        <p:blipFill rotWithShape="1">
          <a:blip r:embed="rId4" cstate="print">
            <a:extLst>
              <a:ext uri="{28A0092B-C50C-407E-A947-70E740481C1C}">
                <a14:useLocalDpi xmlns:a14="http://schemas.microsoft.com/office/drawing/2010/main" xmlns="" val="0"/>
              </a:ext>
            </a:extLst>
          </a:blip>
          <a:srcRect l="66823" b="62708"/>
          <a:stretch/>
        </p:blipFill>
        <p:spPr>
          <a:xfrm>
            <a:off x="5690056" y="102563"/>
            <a:ext cx="3296177" cy="1852482"/>
          </a:xfrm>
          <a:prstGeom prst="rect">
            <a:avLst/>
          </a:prstGeom>
        </p:spPr>
      </p:pic>
    </p:spTree>
    <p:extLst>
      <p:ext uri="{BB962C8B-B14F-4D97-AF65-F5344CB8AC3E}">
        <p14:creationId xmlns:p14="http://schemas.microsoft.com/office/powerpoint/2010/main" xmlns="" val="164714345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fill="hold"/>
                                        <p:tgtEl>
                                          <p:spTgt spid="41"/>
                                        </p:tgtEl>
                                        <p:attrNameLst>
                                          <p:attrName>ppt_x</p:attrName>
                                        </p:attrNameLst>
                                      </p:cBhvr>
                                      <p:tavLst>
                                        <p:tav tm="0">
                                          <p:val>
                                            <p:strVal val="1+#ppt_w/2"/>
                                          </p:val>
                                        </p:tav>
                                        <p:tav tm="100000">
                                          <p:val>
                                            <p:strVal val="#ppt_x"/>
                                          </p:val>
                                        </p:tav>
                                      </p:tavLst>
                                    </p:anim>
                                    <p:anim calcmode="lin" valueType="num">
                                      <p:cBhvr additive="base">
                                        <p:cTn id="13" dur="500" fill="hold"/>
                                        <p:tgtEl>
                                          <p:spTgt spid="41"/>
                                        </p:tgtEl>
                                        <p:attrNameLst>
                                          <p:attrName>ppt_y</p:attrName>
                                        </p:attrNameLst>
                                      </p:cBhvr>
                                      <p:tavLst>
                                        <p:tav tm="0">
                                          <p:val>
                                            <p:strVal val="#ppt_y"/>
                                          </p:val>
                                        </p:tav>
                                        <p:tav tm="100000">
                                          <p:val>
                                            <p:strVal val="#ppt_y"/>
                                          </p:val>
                                        </p:tav>
                                      </p:tavLst>
                                    </p:anim>
                                  </p:childTnLst>
                                </p:cTn>
                              </p:par>
                              <p:par>
                                <p:cTn id="14" presetID="2" presetClass="entr" presetSubtype="1" decel="4500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1500" fill="hold"/>
                                        <p:tgtEl>
                                          <p:spTgt spid="38"/>
                                        </p:tgtEl>
                                        <p:attrNameLst>
                                          <p:attrName>ppt_x</p:attrName>
                                        </p:attrNameLst>
                                      </p:cBhvr>
                                      <p:tavLst>
                                        <p:tav tm="0">
                                          <p:val>
                                            <p:strVal val="#ppt_x"/>
                                          </p:val>
                                        </p:tav>
                                        <p:tav tm="100000">
                                          <p:val>
                                            <p:strVal val="#ppt_x"/>
                                          </p:val>
                                        </p:tav>
                                      </p:tavLst>
                                    </p:anim>
                                    <p:anim calcmode="lin" valueType="num">
                                      <p:cBhvr additive="base">
                                        <p:cTn id="17" dur="1500" fill="hold"/>
                                        <p:tgtEl>
                                          <p:spTgt spid="38"/>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6" presetClass="entr" presetSubtype="37"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arn(outVertical)">
                                      <p:cBhvr>
                                        <p:cTn id="21" dur="1000"/>
                                        <p:tgtEl>
                                          <p:spTgt spid="22"/>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750"/>
                                        <p:tgtEl>
                                          <p:spTgt spid="15"/>
                                        </p:tgtEl>
                                      </p:cBhvr>
                                    </p:animEffect>
                                    <p:anim calcmode="lin" valueType="num">
                                      <p:cBhvr>
                                        <p:cTn id="26" dur="750" fill="hold"/>
                                        <p:tgtEl>
                                          <p:spTgt spid="15"/>
                                        </p:tgtEl>
                                        <p:attrNameLst>
                                          <p:attrName>ppt_x</p:attrName>
                                        </p:attrNameLst>
                                      </p:cBhvr>
                                      <p:tavLst>
                                        <p:tav tm="0">
                                          <p:val>
                                            <p:strVal val="#ppt_x"/>
                                          </p:val>
                                        </p:tav>
                                        <p:tav tm="100000">
                                          <p:val>
                                            <p:strVal val="#ppt_x"/>
                                          </p:val>
                                        </p:tav>
                                      </p:tavLst>
                                    </p:anim>
                                    <p:anim calcmode="lin" valueType="num">
                                      <p:cBhvr>
                                        <p:cTn id="27" dur="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2198807"/>
            <a:ext cx="9144000" cy="867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3"/>
          <p:cNvSpPr txBox="1"/>
          <p:nvPr/>
        </p:nvSpPr>
        <p:spPr>
          <a:xfrm>
            <a:off x="925723" y="1080046"/>
            <a:ext cx="7861429" cy="646331"/>
          </a:xfrm>
          <a:prstGeom prst="rect">
            <a:avLst/>
          </a:prstGeom>
          <a:noFill/>
        </p:spPr>
        <p:txBody>
          <a:bodyPr wrap="square" rtlCol="0">
            <a:spAutoFit/>
          </a:bodyPr>
          <a:lstStyle/>
          <a:p>
            <a:pPr>
              <a:lnSpc>
                <a:spcPct val="150000"/>
              </a:lnSpc>
            </a:pPr>
            <a:r>
              <a:rPr lang="zh-CN" altLang="en-US" sz="24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如何贯彻新时代党的组织路线？总书记这样指导我们：</a:t>
            </a:r>
          </a:p>
        </p:txBody>
      </p:sp>
      <p:grpSp>
        <p:nvGrpSpPr>
          <p:cNvPr id="10" name="组合 9"/>
          <p:cNvGrpSpPr/>
          <p:nvPr/>
        </p:nvGrpSpPr>
        <p:grpSpPr>
          <a:xfrm>
            <a:off x="925723" y="2120457"/>
            <a:ext cx="2182208" cy="2507322"/>
            <a:chOff x="1245265" y="1827568"/>
            <a:chExt cx="4200402" cy="4826194"/>
          </a:xfrm>
        </p:grpSpPr>
        <p:sp>
          <p:nvSpPr>
            <p:cNvPr id="11" name="Freeform 6"/>
            <p:cNvSpPr/>
            <p:nvPr/>
          </p:nvSpPr>
          <p:spPr bwMode="auto">
            <a:xfrm>
              <a:off x="1245265" y="1827568"/>
              <a:ext cx="4200402"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lstStyle/>
            <a:p>
              <a:endParaRPr lang="zh-CN" altLang="en-US" sz="4000">
                <a:solidFill>
                  <a:srgbClr val="E7E6E6"/>
                </a:solidFill>
              </a:endParaRPr>
            </a:p>
          </p:txBody>
        </p:sp>
        <p:sp>
          <p:nvSpPr>
            <p:cNvPr id="12" name="Freeform 7"/>
            <p:cNvSpPr/>
            <p:nvPr/>
          </p:nvSpPr>
          <p:spPr bwMode="auto">
            <a:xfrm>
              <a:off x="1525809" y="1827568"/>
              <a:ext cx="3652019" cy="4826194"/>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gradFill>
              <a:gsLst>
                <a:gs pos="0">
                  <a:srgbClr val="FF3302"/>
                </a:gs>
                <a:gs pos="100000">
                  <a:srgbClr val="CB0800"/>
                </a:gs>
              </a:gsLst>
              <a:lin ang="5400000" scaled="1"/>
            </a:gradFill>
            <a:ln>
              <a:noFill/>
            </a:ln>
          </p:spPr>
          <p:txBody>
            <a:bodyPr vert="horz" wrap="square" lIns="68580" tIns="34290" rIns="68580" bIns="34290" numCol="1" anchor="t" anchorCtr="0" compatLnSpc="1"/>
            <a:lstStyle/>
            <a:p>
              <a:endParaRPr lang="zh-CN" altLang="en-US" sz="4000">
                <a:solidFill>
                  <a:prstClr val="black"/>
                </a:solidFill>
              </a:endParaRPr>
            </a:p>
          </p:txBody>
        </p:sp>
        <p:sp>
          <p:nvSpPr>
            <p:cNvPr id="13" name="矩形 12"/>
            <p:cNvSpPr/>
            <p:nvPr/>
          </p:nvSpPr>
          <p:spPr>
            <a:xfrm>
              <a:off x="1793419" y="2670669"/>
              <a:ext cx="3187880" cy="3080587"/>
            </a:xfrm>
            <a:prstGeom prst="rect">
              <a:avLst/>
            </a:prstGeom>
          </p:spPr>
          <p:txBody>
            <a:bodyPr wrap="square">
              <a:spAutoFit/>
            </a:bodyPr>
            <a:lstStyle/>
            <a:p>
              <a:pPr algn="ctr"/>
              <a:r>
                <a:rPr lang="zh-CN" altLang="en-US" sz="2800" b="1" dirty="0">
                  <a:solidFill>
                    <a:srgbClr val="FFFFFF"/>
                  </a:solidFill>
                  <a:latin typeface="微软雅黑" panose="020B0503020204020204" pitchFamily="34" charset="-122"/>
                  <a:ea typeface="微软雅黑" panose="020B0503020204020204" pitchFamily="34" charset="-122"/>
                </a:rPr>
                <a:t>六个</a:t>
              </a:r>
              <a:endParaRPr lang="en-US" altLang="zh-CN" sz="2800" b="1" dirty="0">
                <a:solidFill>
                  <a:srgbClr val="FFFFFF"/>
                </a:solidFill>
                <a:latin typeface="微软雅黑" panose="020B0503020204020204" pitchFamily="34" charset="-122"/>
                <a:ea typeface="微软雅黑" panose="020B0503020204020204" pitchFamily="34" charset="-122"/>
              </a:endParaRPr>
            </a:p>
            <a:p>
              <a:pPr algn="ctr"/>
              <a:r>
                <a:rPr lang="zh-CN" altLang="en-US" sz="2800" b="1" dirty="0">
                  <a:solidFill>
                    <a:srgbClr val="FFFFFF"/>
                  </a:solidFill>
                  <a:latin typeface="微软雅黑" panose="020B0503020204020204" pitchFamily="34" charset="-122"/>
                  <a:ea typeface="微软雅黑" panose="020B0503020204020204" pitchFamily="34" charset="-122"/>
                </a:rPr>
                <a:t>要诀</a:t>
              </a:r>
              <a:endParaRPr lang="en-US" altLang="zh-CN" sz="2800" b="1" dirty="0">
                <a:solidFill>
                  <a:srgbClr val="FFFFFF"/>
                </a:solidFill>
                <a:latin typeface="微软雅黑" panose="020B0503020204020204" pitchFamily="34" charset="-122"/>
                <a:ea typeface="微软雅黑" panose="020B0503020204020204" pitchFamily="34" charset="-122"/>
              </a:endParaRPr>
            </a:p>
            <a:p>
              <a:pPr algn="ctr">
                <a:lnSpc>
                  <a:spcPct val="150000"/>
                </a:lnSpc>
              </a:pPr>
              <a:r>
                <a:rPr lang="zh-CN" altLang="en-US" sz="1400" b="1" dirty="0">
                  <a:solidFill>
                    <a:srgbClr val="FFFFFF"/>
                  </a:solidFill>
                  <a:latin typeface="微软雅黑" panose="020B0503020204020204" pitchFamily="34" charset="-122"/>
                  <a:ea typeface="微软雅黑" panose="020B0503020204020204" pitchFamily="34" charset="-122"/>
                </a:rPr>
                <a:t>培养忠诚干净担当的高素质干部</a:t>
              </a:r>
            </a:p>
          </p:txBody>
        </p:sp>
      </p:grpSp>
      <p:grpSp>
        <p:nvGrpSpPr>
          <p:cNvPr id="14" name="组合 13"/>
          <p:cNvGrpSpPr/>
          <p:nvPr/>
        </p:nvGrpSpPr>
        <p:grpSpPr>
          <a:xfrm>
            <a:off x="3528022" y="2125815"/>
            <a:ext cx="2182208" cy="2507322"/>
            <a:chOff x="1245265" y="1827568"/>
            <a:chExt cx="4200402" cy="4826194"/>
          </a:xfrm>
        </p:grpSpPr>
        <p:sp>
          <p:nvSpPr>
            <p:cNvPr id="15" name="Freeform 6"/>
            <p:cNvSpPr/>
            <p:nvPr/>
          </p:nvSpPr>
          <p:spPr bwMode="auto">
            <a:xfrm>
              <a:off x="1245265" y="1827568"/>
              <a:ext cx="4200402"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lstStyle/>
            <a:p>
              <a:endParaRPr lang="zh-CN" altLang="en-US" sz="4000">
                <a:solidFill>
                  <a:srgbClr val="E7E6E6"/>
                </a:solidFill>
              </a:endParaRPr>
            </a:p>
          </p:txBody>
        </p:sp>
        <p:sp>
          <p:nvSpPr>
            <p:cNvPr id="16" name="Freeform 7"/>
            <p:cNvSpPr/>
            <p:nvPr/>
          </p:nvSpPr>
          <p:spPr bwMode="auto">
            <a:xfrm>
              <a:off x="1525809" y="1827568"/>
              <a:ext cx="3652019" cy="4826194"/>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C00000"/>
            </a:solidFill>
            <a:ln>
              <a:noFill/>
            </a:ln>
          </p:spPr>
          <p:txBody>
            <a:bodyPr vert="horz" wrap="square" lIns="68580" tIns="34290" rIns="68580" bIns="34290" numCol="1" anchor="t" anchorCtr="0" compatLnSpc="1"/>
            <a:lstStyle/>
            <a:p>
              <a:endParaRPr lang="zh-CN" altLang="en-US" sz="4000">
                <a:solidFill>
                  <a:prstClr val="black"/>
                </a:solidFill>
              </a:endParaRPr>
            </a:p>
          </p:txBody>
        </p:sp>
        <p:sp>
          <p:nvSpPr>
            <p:cNvPr id="17" name="矩形 16"/>
            <p:cNvSpPr/>
            <p:nvPr/>
          </p:nvSpPr>
          <p:spPr>
            <a:xfrm>
              <a:off x="1751525" y="2530171"/>
              <a:ext cx="3187880" cy="3080587"/>
            </a:xfrm>
            <a:prstGeom prst="rect">
              <a:avLst/>
            </a:prstGeom>
          </p:spPr>
          <p:txBody>
            <a:bodyPr wrap="square">
              <a:spAutoFit/>
            </a:bodyPr>
            <a:lstStyle/>
            <a:p>
              <a:pPr algn="ctr"/>
              <a:r>
                <a:rPr lang="zh-CN" altLang="en-US" sz="2800" b="1" dirty="0">
                  <a:solidFill>
                    <a:srgbClr val="FFFFFF"/>
                  </a:solidFill>
                  <a:latin typeface="微软雅黑" panose="020B0503020204020204" pitchFamily="34" charset="-122"/>
                  <a:ea typeface="微软雅黑" panose="020B0503020204020204" pitchFamily="34" charset="-122"/>
                </a:rPr>
                <a:t>四个</a:t>
              </a:r>
              <a:endParaRPr lang="en-US" altLang="zh-CN" sz="2800" b="1" dirty="0">
                <a:solidFill>
                  <a:srgbClr val="FFFFFF"/>
                </a:solidFill>
                <a:latin typeface="微软雅黑" panose="020B0503020204020204" pitchFamily="34" charset="-122"/>
                <a:ea typeface="微软雅黑" panose="020B0503020204020204" pitchFamily="34" charset="-122"/>
              </a:endParaRPr>
            </a:p>
            <a:p>
              <a:pPr algn="ctr"/>
              <a:r>
                <a:rPr lang="zh-CN" altLang="en-US" sz="2800" b="1" dirty="0">
                  <a:solidFill>
                    <a:srgbClr val="FFFFFF"/>
                  </a:solidFill>
                  <a:latin typeface="微软雅黑" panose="020B0503020204020204" pitchFamily="34" charset="-122"/>
                  <a:ea typeface="微软雅黑" panose="020B0503020204020204" pitchFamily="34" charset="-122"/>
                </a:rPr>
                <a:t>锦囊</a:t>
              </a:r>
              <a:endParaRPr lang="en-US" altLang="zh-CN" sz="2800" b="1" dirty="0">
                <a:solidFill>
                  <a:srgbClr val="FFFFFF"/>
                </a:solidFill>
                <a:latin typeface="微软雅黑" panose="020B0503020204020204" pitchFamily="34" charset="-122"/>
                <a:ea typeface="微软雅黑" panose="020B0503020204020204" pitchFamily="34" charset="-122"/>
              </a:endParaRPr>
            </a:p>
            <a:p>
              <a:pPr algn="ctr">
                <a:lnSpc>
                  <a:spcPct val="150000"/>
                </a:lnSpc>
              </a:pPr>
              <a:r>
                <a:rPr lang="zh-CN" altLang="en-US" sz="1400" b="1" dirty="0">
                  <a:solidFill>
                    <a:srgbClr val="FFFFFF"/>
                  </a:solidFill>
                  <a:latin typeface="微软雅黑" panose="020B0503020204020204" pitchFamily="34" charset="-122"/>
                  <a:ea typeface="微软雅黑" panose="020B0503020204020204" pitchFamily="34" charset="-122"/>
                </a:rPr>
                <a:t>集聚爱国奉献的各方面优秀人才</a:t>
              </a:r>
            </a:p>
          </p:txBody>
        </p:sp>
      </p:grpSp>
      <p:grpSp>
        <p:nvGrpSpPr>
          <p:cNvPr id="18" name="组合 17"/>
          <p:cNvGrpSpPr/>
          <p:nvPr/>
        </p:nvGrpSpPr>
        <p:grpSpPr>
          <a:xfrm>
            <a:off x="6165958" y="2120457"/>
            <a:ext cx="2182208" cy="2507322"/>
            <a:chOff x="1245265" y="1827568"/>
            <a:chExt cx="4200402" cy="4826194"/>
          </a:xfrm>
        </p:grpSpPr>
        <p:sp>
          <p:nvSpPr>
            <p:cNvPr id="19" name="Freeform 6"/>
            <p:cNvSpPr/>
            <p:nvPr/>
          </p:nvSpPr>
          <p:spPr bwMode="auto">
            <a:xfrm>
              <a:off x="1245265" y="1827568"/>
              <a:ext cx="4200402"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lstStyle/>
            <a:p>
              <a:endParaRPr lang="zh-CN" altLang="en-US" sz="4000">
                <a:solidFill>
                  <a:srgbClr val="E7E6E6"/>
                </a:solidFill>
              </a:endParaRPr>
            </a:p>
          </p:txBody>
        </p:sp>
        <p:sp>
          <p:nvSpPr>
            <p:cNvPr id="20" name="Freeform 7"/>
            <p:cNvSpPr/>
            <p:nvPr/>
          </p:nvSpPr>
          <p:spPr bwMode="auto">
            <a:xfrm>
              <a:off x="1525809" y="1827568"/>
              <a:ext cx="3652019" cy="4826194"/>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gradFill>
              <a:gsLst>
                <a:gs pos="0">
                  <a:srgbClr val="FF3302"/>
                </a:gs>
                <a:gs pos="100000">
                  <a:srgbClr val="CB0800"/>
                </a:gs>
              </a:gsLst>
              <a:lin ang="5400000" scaled="1"/>
            </a:gradFill>
            <a:ln>
              <a:noFill/>
            </a:ln>
          </p:spPr>
          <p:txBody>
            <a:bodyPr vert="horz" wrap="square" lIns="68580" tIns="34290" rIns="68580" bIns="34290" numCol="1" anchor="t" anchorCtr="0" compatLnSpc="1"/>
            <a:lstStyle/>
            <a:p>
              <a:endParaRPr lang="zh-CN" altLang="en-US" sz="4000">
                <a:solidFill>
                  <a:prstClr val="black"/>
                </a:solidFill>
              </a:endParaRPr>
            </a:p>
          </p:txBody>
        </p:sp>
        <p:sp>
          <p:nvSpPr>
            <p:cNvPr id="21" name="矩形 20"/>
            <p:cNvSpPr/>
            <p:nvPr/>
          </p:nvSpPr>
          <p:spPr>
            <a:xfrm>
              <a:off x="1751525" y="2540485"/>
              <a:ext cx="3187880" cy="3080587"/>
            </a:xfrm>
            <a:prstGeom prst="rect">
              <a:avLst/>
            </a:prstGeom>
          </p:spPr>
          <p:txBody>
            <a:bodyPr wrap="square">
              <a:spAutoFit/>
            </a:bodyPr>
            <a:lstStyle/>
            <a:p>
              <a:pPr algn="ctr"/>
              <a:r>
                <a:rPr lang="zh-CN" altLang="en-US" sz="2800" b="1" dirty="0">
                  <a:solidFill>
                    <a:srgbClr val="FFFFFF"/>
                  </a:solidFill>
                  <a:latin typeface="微软雅黑" panose="020B0503020204020204" pitchFamily="34" charset="-122"/>
                  <a:ea typeface="微软雅黑" panose="020B0503020204020204" pitchFamily="34" charset="-122"/>
                </a:rPr>
                <a:t>量质</a:t>
              </a:r>
              <a:endParaRPr lang="en-US" altLang="zh-CN" sz="2800" b="1" dirty="0">
                <a:solidFill>
                  <a:srgbClr val="FFFFFF"/>
                </a:solidFill>
                <a:latin typeface="微软雅黑" panose="020B0503020204020204" pitchFamily="34" charset="-122"/>
                <a:ea typeface="微软雅黑" panose="020B0503020204020204" pitchFamily="34" charset="-122"/>
              </a:endParaRPr>
            </a:p>
            <a:p>
              <a:pPr algn="ctr"/>
              <a:r>
                <a:rPr lang="zh-CN" altLang="en-US" sz="2800" b="1" dirty="0">
                  <a:solidFill>
                    <a:srgbClr val="FFFFFF"/>
                  </a:solidFill>
                  <a:latin typeface="微软雅黑" panose="020B0503020204020204" pitchFamily="34" charset="-122"/>
                  <a:ea typeface="微软雅黑" panose="020B0503020204020204" pitchFamily="34" charset="-122"/>
                </a:rPr>
                <a:t>兼顾</a:t>
              </a:r>
              <a:endParaRPr lang="en-US" altLang="zh-CN" sz="2800" b="1" dirty="0">
                <a:solidFill>
                  <a:srgbClr val="FFFFFF"/>
                </a:solidFill>
                <a:latin typeface="微软雅黑" panose="020B0503020204020204" pitchFamily="34" charset="-122"/>
                <a:ea typeface="微软雅黑" panose="020B0503020204020204" pitchFamily="34" charset="-122"/>
              </a:endParaRPr>
            </a:p>
            <a:p>
              <a:pPr algn="ctr">
                <a:lnSpc>
                  <a:spcPct val="150000"/>
                </a:lnSpc>
              </a:pPr>
              <a:r>
                <a:rPr lang="zh-CN" altLang="en-US" sz="1400" b="1" dirty="0">
                  <a:solidFill>
                    <a:srgbClr val="FFFFFF"/>
                  </a:solidFill>
                  <a:latin typeface="微软雅黑" panose="020B0503020204020204" pitchFamily="34" charset="-122"/>
                  <a:ea typeface="微软雅黑" panose="020B0503020204020204" pitchFamily="34" charset="-122"/>
                </a:rPr>
                <a:t>培养造就一代又一代可靠接班人</a:t>
              </a:r>
            </a:p>
          </p:txBody>
        </p:sp>
      </p:grpSp>
      <p:sp>
        <p:nvSpPr>
          <p:cNvPr id="23" name="矩形 22">
            <a:extLst>
              <a:ext uri="{FF2B5EF4-FFF2-40B4-BE49-F238E27FC236}">
                <a16:creationId xmlns:a16="http://schemas.microsoft.com/office/drawing/2014/main" xmlns="" id="{800B16DC-C70A-47EF-8BBD-7483F6EB9557}"/>
              </a:ext>
            </a:extLst>
          </p:cNvPr>
          <p:cNvSpPr/>
          <p:nvPr/>
        </p:nvSpPr>
        <p:spPr>
          <a:xfrm>
            <a:off x="1064797" y="196480"/>
            <a:ext cx="5447098" cy="492443"/>
          </a:xfrm>
          <a:prstGeom prst="rect">
            <a:avLst/>
          </a:prstGeom>
        </p:spPr>
        <p:txBody>
          <a:bodyPr wrap="square">
            <a:spAutoFit/>
          </a:bodyPr>
          <a:lstStyle/>
          <a:p>
            <a:pPr defTabSz="914400">
              <a:defRPr/>
            </a:pPr>
            <a:r>
              <a:rPr lang="zh-CN" altLang="en-US" sz="2600" b="1" kern="0" spc="300" dirty="0">
                <a:solidFill>
                  <a:srgbClr val="C00000"/>
                </a:solidFill>
                <a:latin typeface="Arial"/>
                <a:ea typeface="微软雅黑"/>
              </a:rPr>
              <a:t>如何贯彻新时代党的组织路线</a:t>
            </a:r>
          </a:p>
        </p:txBody>
      </p:sp>
    </p:spTree>
    <p:extLst>
      <p:ext uri="{BB962C8B-B14F-4D97-AF65-F5344CB8AC3E}">
        <p14:creationId xmlns:p14="http://schemas.microsoft.com/office/powerpoint/2010/main" xmlns="" val="334278006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2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1200"/>
                                        <p:tgtEl>
                                          <p:spTgt spid="22"/>
                                        </p:tgtEl>
                                      </p:cBhvr>
                                    </p:animEffect>
                                  </p:childTnLst>
                                </p:cTn>
                              </p:par>
                            </p:childTnLst>
                          </p:cTn>
                        </p:par>
                        <p:par>
                          <p:cTn id="11" fill="hold">
                            <p:stCondLst>
                              <p:cond delay="1200"/>
                            </p:stCondLst>
                            <p:childTnLst>
                              <p:par>
                                <p:cTn id="12" presetID="22" presetClass="entr" presetSubtype="1"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1000"/>
                                        <p:tgtEl>
                                          <p:spTgt spid="10"/>
                                        </p:tgtEl>
                                      </p:cBhvr>
                                    </p:animEffect>
                                  </p:childTnLst>
                                </p:cTn>
                              </p:par>
                            </p:childTnLst>
                          </p:cTn>
                        </p:par>
                        <p:par>
                          <p:cTn id="15" fill="hold">
                            <p:stCondLst>
                              <p:cond delay="2200"/>
                            </p:stCondLst>
                            <p:childTnLst>
                              <p:par>
                                <p:cTn id="16" presetID="22" presetClass="entr" presetSubtype="1"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1000"/>
                                        <p:tgtEl>
                                          <p:spTgt spid="14"/>
                                        </p:tgtEl>
                                      </p:cBhvr>
                                    </p:animEffect>
                                  </p:childTnLst>
                                </p:cTn>
                              </p:par>
                            </p:childTnLst>
                          </p:cTn>
                        </p:par>
                        <p:par>
                          <p:cTn id="19" fill="hold">
                            <p:stCondLst>
                              <p:cond delay="3200"/>
                            </p:stCondLst>
                            <p:childTnLst>
                              <p:par>
                                <p:cTn id="20" presetID="22" presetClass="entr" presetSubtype="1"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up)">
                                      <p:cBhvr>
                                        <p:cTn id="2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3"/>
          <p:cNvSpPr txBox="1"/>
          <p:nvPr/>
        </p:nvSpPr>
        <p:spPr>
          <a:xfrm>
            <a:off x="728122" y="898952"/>
            <a:ext cx="7687756" cy="787523"/>
          </a:xfrm>
          <a:prstGeom prst="rect">
            <a:avLst/>
          </a:prstGeom>
          <a:noFill/>
        </p:spPr>
        <p:txBody>
          <a:bodyPr wrap="square" rtlCol="0">
            <a:spAutoFit/>
          </a:bodyPr>
          <a:lstStyle/>
          <a:p>
            <a:pPr>
              <a:lnSpc>
                <a:spcPct val="150000"/>
              </a:lnSpc>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为政之要，首在用人，</a:t>
            </a: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关键在干部</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。贯彻新时代党的组织路线，</a:t>
            </a: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建设忠诚干净担当的高素质干部队伍是关键</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，重点是要做好干部培育、选拔、管理、使用工作。</a:t>
            </a:r>
          </a:p>
        </p:txBody>
      </p:sp>
      <p:grpSp>
        <p:nvGrpSpPr>
          <p:cNvPr id="4" name="组合 3"/>
          <p:cNvGrpSpPr/>
          <p:nvPr/>
        </p:nvGrpSpPr>
        <p:grpSpPr>
          <a:xfrm>
            <a:off x="766062" y="1930164"/>
            <a:ext cx="2283514" cy="2666026"/>
            <a:chOff x="762000" y="1397811"/>
            <a:chExt cx="2283514" cy="2666026"/>
          </a:xfrm>
        </p:grpSpPr>
        <p:sp>
          <p:nvSpPr>
            <p:cNvPr id="5" name="ïsľíḍé">
              <a:extLst>
                <a:ext uri="{FF2B5EF4-FFF2-40B4-BE49-F238E27FC236}">
                  <a16:creationId xmlns:a16="http://schemas.microsoft.com/office/drawing/2014/main" xmlns="" id="{4BD434CF-61F6-4A78-9D70-E70105B2BD33}"/>
                </a:ext>
              </a:extLst>
            </p:cNvPr>
            <p:cNvSpPr/>
            <p:nvPr/>
          </p:nvSpPr>
          <p:spPr bwMode="auto">
            <a:xfrm>
              <a:off x="762000" y="1397811"/>
              <a:ext cx="2283514" cy="2666026"/>
            </a:xfrm>
            <a:prstGeom prst="roundRect">
              <a:avLst>
                <a:gd name="adj" fmla="val 8098"/>
              </a:avLst>
            </a:prstGeom>
            <a:noFill/>
            <a:ln w="38100">
              <a:solidFill>
                <a:srgbClr val="E81B18"/>
              </a:solidFill>
            </a:ln>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solidFill>
                  <a:schemeClr val="dk1"/>
                </a:solidFill>
              </a:endParaRPr>
            </a:p>
          </p:txBody>
        </p:sp>
        <p:sp>
          <p:nvSpPr>
            <p:cNvPr id="6" name="iṧ1íḍé">
              <a:extLst>
                <a:ext uri="{FF2B5EF4-FFF2-40B4-BE49-F238E27FC236}">
                  <a16:creationId xmlns:a16="http://schemas.microsoft.com/office/drawing/2014/main" xmlns="" id="{4E1D9468-575F-491C-B696-EF37C796CA7E}"/>
                </a:ext>
              </a:extLst>
            </p:cNvPr>
            <p:cNvSpPr/>
            <p:nvPr/>
          </p:nvSpPr>
          <p:spPr bwMode="auto">
            <a:xfrm>
              <a:off x="1573572" y="1448953"/>
              <a:ext cx="660370" cy="661708"/>
            </a:xfrm>
            <a:prstGeom prst="ellipse">
              <a:avLst/>
            </a:prstGeom>
            <a:gradFill>
              <a:gsLst>
                <a:gs pos="0">
                  <a:srgbClr val="E81B18"/>
                </a:gs>
                <a:gs pos="100000">
                  <a:srgbClr val="F82B26"/>
                </a:gs>
              </a:gsLst>
              <a:lin ang="3600000" scaled="0"/>
            </a:gradFill>
            <a:ln w="57150">
              <a:noFill/>
              <a:round/>
              <a:headEnd/>
              <a:tailEnd/>
            </a:ln>
            <a:extLst/>
          </p:spPr>
          <p:txBody>
            <a:bodyP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algn="ctr"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要</a:t>
              </a:r>
            </a:p>
          </p:txBody>
        </p:sp>
      </p:grpSp>
      <p:grpSp>
        <p:nvGrpSpPr>
          <p:cNvPr id="7" name="组合 6"/>
          <p:cNvGrpSpPr/>
          <p:nvPr/>
        </p:nvGrpSpPr>
        <p:grpSpPr>
          <a:xfrm>
            <a:off x="3424781" y="1930164"/>
            <a:ext cx="2283514" cy="2666026"/>
            <a:chOff x="3420719" y="1397811"/>
            <a:chExt cx="2283514" cy="2666026"/>
          </a:xfrm>
        </p:grpSpPr>
        <p:sp>
          <p:nvSpPr>
            <p:cNvPr id="8" name="íṡļïḑè">
              <a:extLst>
                <a:ext uri="{FF2B5EF4-FFF2-40B4-BE49-F238E27FC236}">
                  <a16:creationId xmlns:a16="http://schemas.microsoft.com/office/drawing/2014/main" xmlns="" id="{0CBB8037-1A63-4396-84C3-6236F11D598E}"/>
                </a:ext>
              </a:extLst>
            </p:cNvPr>
            <p:cNvSpPr/>
            <p:nvPr/>
          </p:nvSpPr>
          <p:spPr bwMode="auto">
            <a:xfrm>
              <a:off x="3420719" y="1397811"/>
              <a:ext cx="2283514" cy="2666026"/>
            </a:xfrm>
            <a:prstGeom prst="roundRect">
              <a:avLst>
                <a:gd name="adj" fmla="val 8098"/>
              </a:avLst>
            </a:prstGeom>
            <a:solidFill>
              <a:srgbClr val="C00000"/>
            </a:solidFill>
            <a:ln w="38100">
              <a:noFill/>
            </a:ln>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solidFill>
                  <a:schemeClr val="dk1"/>
                </a:solidFill>
              </a:endParaRPr>
            </a:p>
          </p:txBody>
        </p:sp>
        <p:sp>
          <p:nvSpPr>
            <p:cNvPr id="9" name="íSlíďe">
              <a:extLst>
                <a:ext uri="{FF2B5EF4-FFF2-40B4-BE49-F238E27FC236}">
                  <a16:creationId xmlns:a16="http://schemas.microsoft.com/office/drawing/2014/main" xmlns="" id="{6D322FB0-7B5C-4A61-8035-974698EE9764}"/>
                </a:ext>
              </a:extLst>
            </p:cNvPr>
            <p:cNvSpPr/>
            <p:nvPr/>
          </p:nvSpPr>
          <p:spPr bwMode="auto">
            <a:xfrm>
              <a:off x="4231352" y="1599955"/>
              <a:ext cx="660370" cy="661708"/>
            </a:xfrm>
            <a:prstGeom prst="ellipse">
              <a:avLst/>
            </a:prstGeom>
            <a:solidFill>
              <a:schemeClr val="bg1"/>
            </a:solidFill>
            <a:ln w="57150">
              <a:noFill/>
              <a:round/>
              <a:headEnd/>
              <a:tailEnd/>
            </a:ln>
            <a:extLst/>
          </p:spPr>
          <p:txBody>
            <a:bodyP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algn="ctr" eaLnBrk="1" hangingPunct="1">
                <a:spcBef>
                  <a:spcPct val="0"/>
                </a:spcBef>
                <a:buNone/>
              </a:pPr>
              <a:r>
                <a:rPr lang="zh-CN" altLang="en-US" sz="2400" dirty="0">
                  <a:gradFill>
                    <a:gsLst>
                      <a:gs pos="0">
                        <a:srgbClr val="E81B18"/>
                      </a:gs>
                      <a:gs pos="100000">
                        <a:srgbClr val="F82B26"/>
                      </a:gs>
                    </a:gsLst>
                    <a:lin ang="3600000" scaled="0"/>
                  </a:gradFill>
                  <a:latin typeface="微软雅黑" panose="020B0503020204020204" pitchFamily="34" charset="-122"/>
                  <a:ea typeface="微软雅黑" panose="020B0503020204020204" pitchFamily="34" charset="-122"/>
                </a:rPr>
                <a:t>要</a:t>
              </a:r>
            </a:p>
          </p:txBody>
        </p:sp>
      </p:grpSp>
      <p:grpSp>
        <p:nvGrpSpPr>
          <p:cNvPr id="10" name="组合 9"/>
          <p:cNvGrpSpPr/>
          <p:nvPr/>
        </p:nvGrpSpPr>
        <p:grpSpPr>
          <a:xfrm>
            <a:off x="6073973" y="1930164"/>
            <a:ext cx="2283514" cy="2672835"/>
            <a:chOff x="6069911" y="1397811"/>
            <a:chExt cx="2283514" cy="2672835"/>
          </a:xfrm>
        </p:grpSpPr>
        <p:sp>
          <p:nvSpPr>
            <p:cNvPr id="11" name="íş1îḍê">
              <a:extLst>
                <a:ext uri="{FF2B5EF4-FFF2-40B4-BE49-F238E27FC236}">
                  <a16:creationId xmlns:a16="http://schemas.microsoft.com/office/drawing/2014/main" xmlns="" id="{F7DAEA13-947B-47A9-88E2-00F9D7F714B8}"/>
                </a:ext>
              </a:extLst>
            </p:cNvPr>
            <p:cNvSpPr/>
            <p:nvPr/>
          </p:nvSpPr>
          <p:spPr bwMode="auto">
            <a:xfrm>
              <a:off x="6069911" y="1397811"/>
              <a:ext cx="2283514" cy="2672835"/>
            </a:xfrm>
            <a:prstGeom prst="roundRect">
              <a:avLst>
                <a:gd name="adj" fmla="val 8098"/>
              </a:avLst>
            </a:prstGeom>
            <a:noFill/>
            <a:ln w="38100">
              <a:solidFill>
                <a:srgbClr val="E81B18"/>
              </a:solidFill>
            </a:ln>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solidFill>
                  <a:schemeClr val="dk1"/>
                </a:solidFill>
              </a:endParaRPr>
            </a:p>
          </p:txBody>
        </p:sp>
        <p:sp>
          <p:nvSpPr>
            <p:cNvPr id="12" name="iSḷîḓè">
              <a:extLst>
                <a:ext uri="{FF2B5EF4-FFF2-40B4-BE49-F238E27FC236}">
                  <a16:creationId xmlns:a16="http://schemas.microsoft.com/office/drawing/2014/main" xmlns="" id="{8FAC55AA-7B3B-4251-A905-6A747D225CDD}"/>
                </a:ext>
              </a:extLst>
            </p:cNvPr>
            <p:cNvSpPr/>
            <p:nvPr/>
          </p:nvSpPr>
          <p:spPr bwMode="auto">
            <a:xfrm>
              <a:off x="6879605" y="1599958"/>
              <a:ext cx="660370" cy="661709"/>
            </a:xfrm>
            <a:prstGeom prst="ellipse">
              <a:avLst/>
            </a:prstGeom>
            <a:gradFill>
              <a:gsLst>
                <a:gs pos="0">
                  <a:srgbClr val="E81B18"/>
                </a:gs>
                <a:gs pos="100000">
                  <a:srgbClr val="F82B26"/>
                </a:gs>
              </a:gsLst>
              <a:lin ang="3600000" scaled="0"/>
            </a:gradFill>
            <a:ln w="57150">
              <a:noFill/>
              <a:round/>
              <a:headEnd/>
              <a:tailEnd/>
            </a:ln>
            <a:extLst/>
          </p:spPr>
          <p:txBody>
            <a:bodyP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algn="ctr"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要</a:t>
              </a:r>
            </a:p>
          </p:txBody>
        </p:sp>
      </p:grpSp>
      <p:sp>
        <p:nvSpPr>
          <p:cNvPr id="13" name="文本框 12"/>
          <p:cNvSpPr txBox="1"/>
          <p:nvPr/>
        </p:nvSpPr>
        <p:spPr>
          <a:xfrm>
            <a:off x="830511" y="2626627"/>
            <a:ext cx="2206304" cy="1938992"/>
          </a:xfrm>
          <a:prstGeom prst="rect">
            <a:avLst/>
          </a:prstGeom>
          <a:noFill/>
          <a:effectLst/>
        </p:spPr>
        <p:txBody>
          <a:bodyPr wrap="square" rtlCol="0">
            <a:spAutoFit/>
          </a:bodyPr>
          <a:lstStyle/>
          <a:p>
            <a:pPr lvl="0" algn="ctr">
              <a:lnSpc>
                <a:spcPct val="150000"/>
              </a:lnSpc>
            </a:pPr>
            <a:r>
              <a:rPr lang="zh-CN" altLang="en-US" sz="1000" b="1"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rPr>
              <a:t>建立源头培养、跟踪培养、全程培养的素质培养体系，教育引导干部加强党性修养、筑牢信仰之基，加强政德修养、打牢从政之基，严守纪律规矩、夯实廉政之基，健全基本知识体系、强化能力之基，增强干部素质培养的系统性、持续性、针对性。</a:t>
            </a:r>
            <a:endParaRPr lang="en-US" altLang="zh-CN" sz="1000" b="1"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199464" y="2773515"/>
            <a:ext cx="2063692" cy="1450141"/>
          </a:xfrm>
          <a:prstGeom prst="rect">
            <a:avLst/>
          </a:prstGeom>
          <a:noFill/>
          <a:effectLst/>
        </p:spPr>
        <p:txBody>
          <a:bodyPr wrap="square" rtlCol="0">
            <a:spAutoFit/>
          </a:bodyPr>
          <a:lstStyle/>
          <a:p>
            <a:pPr lvl="0" algn="ctr">
              <a:lnSpc>
                <a:spcPts val="1800"/>
              </a:lnSpc>
            </a:pPr>
            <a:r>
              <a:rPr lang="zh-CN" altLang="en-US" sz="1050" b="1"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rPr>
              <a:t>建立以德为先、任人唯贤、人事相宜的选拔任用体系，坚持好干部标准，把政治标准放在第一位，坚持五湖四海、任人唯贤，广开进贤之路，坚持事业为上，以事择人、人岗相适</a:t>
            </a:r>
            <a:endParaRPr lang="en-US" altLang="zh-CN" sz="1050" b="1"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565321" y="2839096"/>
            <a:ext cx="1963024" cy="1708160"/>
          </a:xfrm>
          <a:prstGeom prst="rect">
            <a:avLst/>
          </a:prstGeom>
          <a:noFill/>
          <a:effectLst/>
        </p:spPr>
        <p:txBody>
          <a:bodyPr wrap="square" rtlCol="0">
            <a:spAutoFit/>
          </a:bodyPr>
          <a:lstStyle/>
          <a:p>
            <a:pPr lvl="0" algn="ctr">
              <a:lnSpc>
                <a:spcPct val="200000"/>
              </a:lnSpc>
            </a:pPr>
            <a:r>
              <a:rPr lang="zh-CN" altLang="en-US" sz="1050" b="1" dirty="0">
                <a:solidFill>
                  <a:schemeClr val="bg1"/>
                </a:solidFill>
                <a:latin typeface="微软雅黑" panose="020B0503020204020204" pitchFamily="34" charset="-122"/>
                <a:ea typeface="微软雅黑" panose="020B0503020204020204" pitchFamily="34" charset="-122"/>
              </a:rPr>
              <a:t>建立日常考核、分类考核、近距离考核的知事识人体系，强化分类考核，近距离接触干部，使选出来的干部组织放心、群众满意、干部服气。</a:t>
            </a:r>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xmlns="" id="{98589F6A-72D9-4CF8-A8FB-B2E2ED314589}"/>
              </a:ext>
            </a:extLst>
          </p:cNvPr>
          <p:cNvSpPr/>
          <p:nvPr/>
        </p:nvSpPr>
        <p:spPr>
          <a:xfrm>
            <a:off x="1064797" y="196480"/>
            <a:ext cx="7438268" cy="492443"/>
          </a:xfrm>
          <a:prstGeom prst="rect">
            <a:avLst/>
          </a:prstGeom>
        </p:spPr>
        <p:txBody>
          <a:bodyPr wrap="square">
            <a:spAutoFit/>
          </a:bodyPr>
          <a:lstStyle/>
          <a:p>
            <a:pPr defTabSz="914400">
              <a:defRPr/>
            </a:pPr>
            <a:r>
              <a:rPr lang="zh-CN" altLang="en-US" sz="2600" b="1" kern="0" spc="300" dirty="0">
                <a:solidFill>
                  <a:srgbClr val="C00000"/>
                </a:solidFill>
                <a:latin typeface="Arial"/>
                <a:ea typeface="微软雅黑"/>
              </a:rPr>
              <a:t>六个“要诀”，培养忠诚干净高素质干部</a:t>
            </a:r>
          </a:p>
        </p:txBody>
      </p:sp>
    </p:spTree>
    <p:extLst>
      <p:ext uri="{BB962C8B-B14F-4D97-AF65-F5344CB8AC3E}">
        <p14:creationId xmlns:p14="http://schemas.microsoft.com/office/powerpoint/2010/main" xmlns="" val="330857152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2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par>
                                <p:cTn id="16" presetID="49" presetClass="entr" presetSubtype="0" decel="10000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style.rotation</p:attrName>
                                        </p:attrNameLst>
                                      </p:cBhvr>
                                      <p:tavLst>
                                        <p:tav tm="0">
                                          <p:val>
                                            <p:fltVal val="360"/>
                                          </p:val>
                                        </p:tav>
                                        <p:tav tm="100000">
                                          <p:val>
                                            <p:fltVal val="0"/>
                                          </p:val>
                                        </p:tav>
                                      </p:tavLst>
                                    </p:anim>
                                    <p:animEffect transition="in" filter="fade">
                                      <p:cBhvr>
                                        <p:cTn id="21" dur="500"/>
                                        <p:tgtEl>
                                          <p:spTgt spid="7"/>
                                        </p:tgtEl>
                                      </p:cBhvr>
                                    </p:animEffect>
                                  </p:childTnLst>
                                </p:cTn>
                              </p:par>
                              <p:par>
                                <p:cTn id="22" presetID="49" presetClass="entr" presetSubtype="0" decel="10000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360"/>
                                          </p:val>
                                        </p:tav>
                                        <p:tav tm="100000">
                                          <p:val>
                                            <p:fltVal val="0"/>
                                          </p:val>
                                        </p:tav>
                                      </p:tavLst>
                                    </p:anim>
                                    <p:animEffect transition="in" filter="fade">
                                      <p:cBhvr>
                                        <p:cTn id="27" dur="500"/>
                                        <p:tgtEl>
                                          <p:spTgt spid="10"/>
                                        </p:tgtEl>
                                      </p:cBhvr>
                                    </p:animEffect>
                                  </p:childTnLst>
                                </p:cTn>
                              </p:par>
                            </p:childTnLst>
                          </p:cTn>
                        </p:par>
                        <p:par>
                          <p:cTn id="28" fill="hold">
                            <p:stCondLst>
                              <p:cond delay="5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1000"/>
                            </p:stCondLst>
                            <p:childTnLst>
                              <p:par>
                                <p:cTn id="33" presetID="22" presetClass="entr" presetSubtype="1"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childTnLst>
                          </p:cTn>
                        </p:par>
                        <p:par>
                          <p:cTn id="36" fill="hold">
                            <p:stCondLst>
                              <p:cond delay="1500"/>
                            </p:stCondLst>
                            <p:childTnLst>
                              <p:par>
                                <p:cTn id="37" presetID="22" presetClass="entr" presetSubtype="1"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66062" y="1511423"/>
            <a:ext cx="2283514" cy="2666026"/>
            <a:chOff x="762000" y="1397811"/>
            <a:chExt cx="2283514" cy="2666026"/>
          </a:xfrm>
        </p:grpSpPr>
        <p:sp>
          <p:nvSpPr>
            <p:cNvPr id="5" name="ïsľíḍé">
              <a:extLst>
                <a:ext uri="{FF2B5EF4-FFF2-40B4-BE49-F238E27FC236}">
                  <a16:creationId xmlns:a16="http://schemas.microsoft.com/office/drawing/2014/main" xmlns="" id="{4BD434CF-61F6-4A78-9D70-E70105B2BD33}"/>
                </a:ext>
              </a:extLst>
            </p:cNvPr>
            <p:cNvSpPr/>
            <p:nvPr/>
          </p:nvSpPr>
          <p:spPr bwMode="auto">
            <a:xfrm>
              <a:off x="762000" y="1397811"/>
              <a:ext cx="2283514" cy="2666026"/>
            </a:xfrm>
            <a:prstGeom prst="roundRect">
              <a:avLst>
                <a:gd name="adj" fmla="val 8098"/>
              </a:avLst>
            </a:prstGeom>
            <a:noFill/>
            <a:ln w="38100">
              <a:solidFill>
                <a:srgbClr val="E81B18"/>
              </a:solidFill>
            </a:ln>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solidFill>
                  <a:schemeClr val="dk1"/>
                </a:solidFill>
              </a:endParaRPr>
            </a:p>
          </p:txBody>
        </p:sp>
        <p:sp>
          <p:nvSpPr>
            <p:cNvPr id="6" name="iṧ1íḍé">
              <a:extLst>
                <a:ext uri="{FF2B5EF4-FFF2-40B4-BE49-F238E27FC236}">
                  <a16:creationId xmlns:a16="http://schemas.microsoft.com/office/drawing/2014/main" xmlns="" id="{4E1D9468-575F-491C-B696-EF37C796CA7E}"/>
                </a:ext>
              </a:extLst>
            </p:cNvPr>
            <p:cNvSpPr/>
            <p:nvPr/>
          </p:nvSpPr>
          <p:spPr bwMode="auto">
            <a:xfrm>
              <a:off x="1573572" y="1599955"/>
              <a:ext cx="660370" cy="661708"/>
            </a:xfrm>
            <a:prstGeom prst="ellipse">
              <a:avLst/>
            </a:prstGeom>
            <a:gradFill>
              <a:gsLst>
                <a:gs pos="0">
                  <a:srgbClr val="E81B18"/>
                </a:gs>
                <a:gs pos="100000">
                  <a:srgbClr val="F82B26"/>
                </a:gs>
              </a:gsLst>
              <a:lin ang="3600000" scaled="0"/>
            </a:gradFill>
            <a:ln w="57150">
              <a:noFill/>
              <a:round/>
              <a:headEnd/>
              <a:tailEnd/>
            </a:ln>
            <a:extLst/>
          </p:spPr>
          <p:txBody>
            <a:bodyP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algn="ctr"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要</a:t>
              </a:r>
            </a:p>
          </p:txBody>
        </p:sp>
      </p:grpSp>
      <p:grpSp>
        <p:nvGrpSpPr>
          <p:cNvPr id="7" name="组合 6"/>
          <p:cNvGrpSpPr/>
          <p:nvPr/>
        </p:nvGrpSpPr>
        <p:grpSpPr>
          <a:xfrm>
            <a:off x="3424781" y="1511423"/>
            <a:ext cx="2283514" cy="2666026"/>
            <a:chOff x="3420719" y="1397811"/>
            <a:chExt cx="2283514" cy="2666026"/>
          </a:xfrm>
        </p:grpSpPr>
        <p:sp>
          <p:nvSpPr>
            <p:cNvPr id="8" name="íṡļïḑè">
              <a:extLst>
                <a:ext uri="{FF2B5EF4-FFF2-40B4-BE49-F238E27FC236}">
                  <a16:creationId xmlns:a16="http://schemas.microsoft.com/office/drawing/2014/main" xmlns="" id="{0CBB8037-1A63-4396-84C3-6236F11D598E}"/>
                </a:ext>
              </a:extLst>
            </p:cNvPr>
            <p:cNvSpPr/>
            <p:nvPr/>
          </p:nvSpPr>
          <p:spPr bwMode="auto">
            <a:xfrm>
              <a:off x="3420719" y="1397811"/>
              <a:ext cx="2283514" cy="2666026"/>
            </a:xfrm>
            <a:prstGeom prst="roundRect">
              <a:avLst>
                <a:gd name="adj" fmla="val 8098"/>
              </a:avLst>
            </a:prstGeom>
            <a:solidFill>
              <a:srgbClr val="C00000"/>
            </a:solidFill>
            <a:ln w="38100">
              <a:noFill/>
            </a:ln>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solidFill>
                  <a:schemeClr val="dk1"/>
                </a:solidFill>
              </a:endParaRPr>
            </a:p>
          </p:txBody>
        </p:sp>
        <p:sp>
          <p:nvSpPr>
            <p:cNvPr id="9" name="íSlíďe">
              <a:extLst>
                <a:ext uri="{FF2B5EF4-FFF2-40B4-BE49-F238E27FC236}">
                  <a16:creationId xmlns:a16="http://schemas.microsoft.com/office/drawing/2014/main" xmlns="" id="{6D322FB0-7B5C-4A61-8035-974698EE9764}"/>
                </a:ext>
              </a:extLst>
            </p:cNvPr>
            <p:cNvSpPr/>
            <p:nvPr/>
          </p:nvSpPr>
          <p:spPr bwMode="auto">
            <a:xfrm>
              <a:off x="4231352" y="1599955"/>
              <a:ext cx="660370" cy="661708"/>
            </a:xfrm>
            <a:prstGeom prst="ellipse">
              <a:avLst/>
            </a:prstGeom>
            <a:solidFill>
              <a:schemeClr val="bg1"/>
            </a:solidFill>
            <a:ln w="57150">
              <a:noFill/>
              <a:round/>
              <a:headEnd/>
              <a:tailEnd/>
            </a:ln>
            <a:extLst/>
          </p:spPr>
          <p:txBody>
            <a:bodyP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algn="ctr" eaLnBrk="1" hangingPunct="1">
                <a:spcBef>
                  <a:spcPct val="0"/>
                </a:spcBef>
                <a:buNone/>
              </a:pPr>
              <a:r>
                <a:rPr lang="zh-CN" altLang="en-US" sz="2400" dirty="0">
                  <a:gradFill>
                    <a:gsLst>
                      <a:gs pos="0">
                        <a:srgbClr val="E81B18"/>
                      </a:gs>
                      <a:gs pos="100000">
                        <a:srgbClr val="F82B26"/>
                      </a:gs>
                    </a:gsLst>
                    <a:lin ang="3600000" scaled="0"/>
                  </a:gradFill>
                  <a:latin typeface="微软雅黑" panose="020B0503020204020204" pitchFamily="34" charset="-122"/>
                  <a:ea typeface="微软雅黑" panose="020B0503020204020204" pitchFamily="34" charset="-122"/>
                </a:rPr>
                <a:t>要</a:t>
              </a:r>
            </a:p>
          </p:txBody>
        </p:sp>
      </p:grpSp>
      <p:grpSp>
        <p:nvGrpSpPr>
          <p:cNvPr id="10" name="组合 9"/>
          <p:cNvGrpSpPr/>
          <p:nvPr/>
        </p:nvGrpSpPr>
        <p:grpSpPr>
          <a:xfrm>
            <a:off x="6073973" y="1511423"/>
            <a:ext cx="2283514" cy="2672835"/>
            <a:chOff x="6069911" y="1397811"/>
            <a:chExt cx="2283514" cy="2672835"/>
          </a:xfrm>
        </p:grpSpPr>
        <p:sp>
          <p:nvSpPr>
            <p:cNvPr id="11" name="íş1îḍê">
              <a:extLst>
                <a:ext uri="{FF2B5EF4-FFF2-40B4-BE49-F238E27FC236}">
                  <a16:creationId xmlns:a16="http://schemas.microsoft.com/office/drawing/2014/main" xmlns="" id="{F7DAEA13-947B-47A9-88E2-00F9D7F714B8}"/>
                </a:ext>
              </a:extLst>
            </p:cNvPr>
            <p:cNvSpPr/>
            <p:nvPr/>
          </p:nvSpPr>
          <p:spPr bwMode="auto">
            <a:xfrm>
              <a:off x="6069911" y="1397811"/>
              <a:ext cx="2283514" cy="2672835"/>
            </a:xfrm>
            <a:prstGeom prst="roundRect">
              <a:avLst>
                <a:gd name="adj" fmla="val 8098"/>
              </a:avLst>
            </a:prstGeom>
            <a:noFill/>
            <a:ln w="38100">
              <a:solidFill>
                <a:srgbClr val="E81B18"/>
              </a:solidFill>
            </a:ln>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solidFill>
                  <a:schemeClr val="dk1"/>
                </a:solidFill>
              </a:endParaRPr>
            </a:p>
          </p:txBody>
        </p:sp>
        <p:sp>
          <p:nvSpPr>
            <p:cNvPr id="12" name="iSḷîḓè">
              <a:extLst>
                <a:ext uri="{FF2B5EF4-FFF2-40B4-BE49-F238E27FC236}">
                  <a16:creationId xmlns:a16="http://schemas.microsoft.com/office/drawing/2014/main" xmlns="" id="{8FAC55AA-7B3B-4251-A905-6A747D225CDD}"/>
                </a:ext>
              </a:extLst>
            </p:cNvPr>
            <p:cNvSpPr/>
            <p:nvPr/>
          </p:nvSpPr>
          <p:spPr bwMode="auto">
            <a:xfrm>
              <a:off x="6879605" y="1599958"/>
              <a:ext cx="660370" cy="661709"/>
            </a:xfrm>
            <a:prstGeom prst="ellipse">
              <a:avLst/>
            </a:prstGeom>
            <a:gradFill>
              <a:gsLst>
                <a:gs pos="0">
                  <a:srgbClr val="E81B18"/>
                </a:gs>
                <a:gs pos="100000">
                  <a:srgbClr val="F82B26"/>
                </a:gs>
              </a:gsLst>
              <a:lin ang="3600000" scaled="0"/>
            </a:gradFill>
            <a:ln w="57150">
              <a:noFill/>
              <a:round/>
              <a:headEnd/>
              <a:tailEnd/>
            </a:ln>
            <a:extLst/>
          </p:spPr>
          <p:txBody>
            <a:bodyP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algn="ctr" eaLnBrk="1" hangingPunct="1">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要</a:t>
              </a:r>
            </a:p>
          </p:txBody>
        </p:sp>
      </p:grpSp>
      <p:sp>
        <p:nvSpPr>
          <p:cNvPr id="13" name="文本框 12"/>
          <p:cNvSpPr txBox="1"/>
          <p:nvPr/>
        </p:nvSpPr>
        <p:spPr>
          <a:xfrm>
            <a:off x="796954" y="2577419"/>
            <a:ext cx="2256511" cy="1304203"/>
          </a:xfrm>
          <a:prstGeom prst="rect">
            <a:avLst/>
          </a:prstGeom>
          <a:noFill/>
          <a:effectLst/>
        </p:spPr>
        <p:txBody>
          <a:bodyPr wrap="square" rtlCol="0">
            <a:spAutoFit/>
          </a:bodyPr>
          <a:lstStyle/>
          <a:p>
            <a:pPr lvl="0" algn="ctr">
              <a:lnSpc>
                <a:spcPct val="150000"/>
              </a:lnSpc>
            </a:pPr>
            <a:r>
              <a:rPr lang="zh-CN" altLang="en-US" sz="1050" b="1"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rPr>
              <a:t>建立管思想、管工作、管作风、管纪律的从严管理体系，加强全方位管理，加强党内监督，管好关键人、管到关键处、管住关键事、管在关键时，特别是要把一把手管住管好</a:t>
            </a:r>
            <a:endParaRPr lang="en-US" altLang="zh-CN" sz="1050" b="1"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115573" y="2354774"/>
            <a:ext cx="2172749" cy="1708160"/>
          </a:xfrm>
          <a:prstGeom prst="rect">
            <a:avLst/>
          </a:prstGeom>
          <a:noFill/>
          <a:effectLst/>
        </p:spPr>
        <p:txBody>
          <a:bodyPr wrap="square" rtlCol="0">
            <a:spAutoFit/>
          </a:bodyPr>
          <a:lstStyle/>
          <a:p>
            <a:pPr lvl="0" algn="ctr">
              <a:lnSpc>
                <a:spcPct val="200000"/>
              </a:lnSpc>
            </a:pPr>
            <a:r>
              <a:rPr lang="zh-CN" altLang="en-US" sz="1050" b="1"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rPr>
              <a:t>真情关爱干部，帮助解决实际困难，关注身心健康，对基层干部特别是困难艰苦地区和奋战在脱贫攻坚第一线的干部要给予更多理解和支持</a:t>
            </a:r>
            <a:endParaRPr lang="en-US" altLang="zh-CN" sz="1050" b="1"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355597" y="2420355"/>
            <a:ext cx="2332140" cy="1200329"/>
          </a:xfrm>
          <a:prstGeom prst="rect">
            <a:avLst/>
          </a:prstGeom>
          <a:noFill/>
          <a:effectLst/>
        </p:spPr>
        <p:txBody>
          <a:bodyPr wrap="square" rtlCol="0">
            <a:spAutoFit/>
          </a:bodyPr>
          <a:lstStyle/>
          <a:p>
            <a:pPr lvl="0" algn="ctr">
              <a:lnSpc>
                <a:spcPct val="200000"/>
              </a:lnSpc>
            </a:pPr>
            <a:r>
              <a:rPr lang="zh-CN" altLang="en-US" sz="1200" b="1" dirty="0">
                <a:solidFill>
                  <a:schemeClr val="bg1"/>
                </a:solidFill>
                <a:latin typeface="微软雅黑" panose="020B0503020204020204" pitchFamily="34" charset="-122"/>
                <a:ea typeface="微软雅黑" panose="020B0503020204020204" pitchFamily="34" charset="-122"/>
              </a:rPr>
              <a:t>建立崇尚实干、带动担当、加油鼓劲的正向激励体系，树立体现讲担当、重担当的鲜明导向</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xmlns="" id="{B1C1EADE-233B-4493-A4E7-25544673DF6B}"/>
              </a:ext>
            </a:extLst>
          </p:cNvPr>
          <p:cNvSpPr/>
          <p:nvPr/>
        </p:nvSpPr>
        <p:spPr>
          <a:xfrm>
            <a:off x="1064797" y="196480"/>
            <a:ext cx="7438268" cy="492443"/>
          </a:xfrm>
          <a:prstGeom prst="rect">
            <a:avLst/>
          </a:prstGeom>
        </p:spPr>
        <p:txBody>
          <a:bodyPr wrap="square">
            <a:spAutoFit/>
          </a:bodyPr>
          <a:lstStyle/>
          <a:p>
            <a:pPr defTabSz="914400">
              <a:defRPr/>
            </a:pPr>
            <a:r>
              <a:rPr lang="zh-CN" altLang="en-US" sz="2600" b="1" kern="0" spc="300" dirty="0">
                <a:solidFill>
                  <a:srgbClr val="C00000"/>
                </a:solidFill>
                <a:latin typeface="Arial"/>
                <a:ea typeface="微软雅黑"/>
              </a:rPr>
              <a:t>六个“要诀”，培养忠诚干净高素质干部</a:t>
            </a:r>
          </a:p>
        </p:txBody>
      </p:sp>
    </p:spTree>
    <p:extLst>
      <p:ext uri="{BB962C8B-B14F-4D97-AF65-F5344CB8AC3E}">
        <p14:creationId xmlns:p14="http://schemas.microsoft.com/office/powerpoint/2010/main" xmlns="" val="243083985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360"/>
                                          </p:val>
                                        </p:tav>
                                        <p:tav tm="100000">
                                          <p:val>
                                            <p:fltVal val="0"/>
                                          </p:val>
                                        </p:tav>
                                      </p:tavLst>
                                    </p:anim>
                                    <p:animEffect transition="in" filter="fade">
                                      <p:cBhvr>
                                        <p:cTn id="16" dur="500"/>
                                        <p:tgtEl>
                                          <p:spTgt spid="7"/>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 calcmode="lin" valueType="num">
                                      <p:cBhvr>
                                        <p:cTn id="21" dur="500" fill="hold"/>
                                        <p:tgtEl>
                                          <p:spTgt spid="10"/>
                                        </p:tgtEl>
                                        <p:attrNameLst>
                                          <p:attrName>style.rotation</p:attrName>
                                        </p:attrNameLst>
                                      </p:cBhvr>
                                      <p:tavLst>
                                        <p:tav tm="0">
                                          <p:val>
                                            <p:fltVal val="360"/>
                                          </p:val>
                                        </p:tav>
                                        <p:tav tm="100000">
                                          <p:val>
                                            <p:fltVal val="0"/>
                                          </p:val>
                                        </p:tav>
                                      </p:tavLst>
                                    </p:anim>
                                    <p:animEffect transition="in" filter="fade">
                                      <p:cBhvr>
                                        <p:cTn id="22" dur="500"/>
                                        <p:tgtEl>
                                          <p:spTgt spid="10"/>
                                        </p:tgtEl>
                                      </p:cBhvr>
                                    </p:animEffect>
                                  </p:childTnLst>
                                </p:cTn>
                              </p:par>
                            </p:childTnLst>
                          </p:cTn>
                        </p:par>
                        <p:par>
                          <p:cTn id="23" fill="hold">
                            <p:stCondLst>
                              <p:cond delay="500"/>
                            </p:stCondLst>
                            <p:childTnLst>
                              <p:par>
                                <p:cTn id="24" presetID="22" presetClass="entr" presetSubtype="1"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childTnLst>
                          </p:cTn>
                        </p:par>
                        <p:par>
                          <p:cTn id="27" fill="hold">
                            <p:stCondLst>
                              <p:cond delay="1000"/>
                            </p:stCondLst>
                            <p:childTnLst>
                              <p:par>
                                <p:cTn id="28" presetID="22" presetClass="entr" presetSubtype="1"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up)">
                                      <p:cBhvr>
                                        <p:cTn id="30" dur="500"/>
                                        <p:tgtEl>
                                          <p:spTgt spid="14"/>
                                        </p:tgtEl>
                                      </p:cBhvr>
                                    </p:animEffect>
                                  </p:childTnLst>
                                </p:cTn>
                              </p:par>
                            </p:childTnLst>
                          </p:cTn>
                        </p:par>
                        <p:par>
                          <p:cTn id="31" fill="hold">
                            <p:stCondLst>
                              <p:cond delay="1500"/>
                            </p:stCondLst>
                            <p:childTnLst>
                              <p:par>
                                <p:cTn id="32" presetID="22" presetClass="entr" presetSubtype="1"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up)">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3"/>
          <p:cNvSpPr txBox="1"/>
          <p:nvPr/>
        </p:nvSpPr>
        <p:spPr>
          <a:xfrm>
            <a:off x="754316" y="1032429"/>
            <a:ext cx="8059230" cy="830997"/>
          </a:xfrm>
          <a:prstGeom prst="rect">
            <a:avLst/>
          </a:prstGeom>
          <a:noFill/>
        </p:spPr>
        <p:txBody>
          <a:bodyPr wrap="square" rtlCol="0">
            <a:spAutoFit/>
          </a:bodyPr>
          <a:lstStyle/>
          <a:p>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千秋基业，人才为本。做好新时代党的组织工作，</a:t>
            </a: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要用好人才</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这个第一资源。</a:t>
            </a: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要加快实施人才强国战略</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，确立人才引领发展的战略地位，努力建设一支矢志爱国奉献、勇于创新创造的优秀人才队伍。</a:t>
            </a:r>
          </a:p>
        </p:txBody>
      </p:sp>
      <p:cxnSp>
        <p:nvCxnSpPr>
          <p:cNvPr id="16" name="MH_Other_1"/>
          <p:cNvCxnSpPr/>
          <p:nvPr>
            <p:custDataLst>
              <p:tags r:id="rId1"/>
            </p:custDataLst>
          </p:nvPr>
        </p:nvCxnSpPr>
        <p:spPr>
          <a:xfrm>
            <a:off x="7084495" y="2422773"/>
            <a:ext cx="2059505" cy="0"/>
          </a:xfrm>
          <a:prstGeom prst="line">
            <a:avLst/>
          </a:prstGeom>
          <a:noFill/>
          <a:ln w="25400" cap="flat" cmpd="sng" algn="ctr">
            <a:solidFill>
              <a:srgbClr val="FF0000"/>
            </a:solidFill>
            <a:prstDash val="solid"/>
            <a:miter lim="800000"/>
          </a:ln>
          <a:effectLst/>
        </p:spPr>
      </p:cxnSp>
      <p:grpSp>
        <p:nvGrpSpPr>
          <p:cNvPr id="17" name="组合 16"/>
          <p:cNvGrpSpPr/>
          <p:nvPr/>
        </p:nvGrpSpPr>
        <p:grpSpPr>
          <a:xfrm>
            <a:off x="6666850" y="1981204"/>
            <a:ext cx="928683" cy="1690688"/>
            <a:chOff x="8825625" y="1743280"/>
            <a:chExt cx="1238243" cy="2254250"/>
          </a:xfrm>
          <a:gradFill>
            <a:gsLst>
              <a:gs pos="0">
                <a:srgbClr val="E81B18"/>
              </a:gs>
              <a:gs pos="100000">
                <a:srgbClr val="F82B26"/>
              </a:gs>
            </a:gsLst>
            <a:lin ang="3600000" scaled="0"/>
          </a:gradFill>
        </p:grpSpPr>
        <p:sp>
          <p:nvSpPr>
            <p:cNvPr id="18" name="MH_SubTitle_3"/>
            <p:cNvSpPr>
              <a:spLocks/>
            </p:cNvSpPr>
            <p:nvPr>
              <p:custDataLst>
                <p:tags r:id="rId9"/>
              </p:custDataLst>
            </p:nvPr>
          </p:nvSpPr>
          <p:spPr bwMode="auto">
            <a:xfrm rot="20700000">
              <a:off x="8825625" y="1743280"/>
              <a:ext cx="1087437" cy="2254250"/>
            </a:xfrm>
            <a:custGeom>
              <a:avLst/>
              <a:gdLst>
                <a:gd name="T0" fmla="*/ 0 w 1087280"/>
                <a:gd name="T1" fmla="*/ 0 h 2254625"/>
                <a:gd name="T2" fmla="*/ 1087280 w 1087280"/>
                <a:gd name="T3" fmla="*/ 2254625 h 2254625"/>
              </a:gdLst>
              <a:ahLst/>
              <a:cxnLst/>
              <a:rect l="T0" t="T1" r="T2" b="T3"/>
              <a:pathLst>
                <a:path w="1087280" h="2254625">
                  <a:moveTo>
                    <a:pt x="667816" y="412913"/>
                  </a:moveTo>
                  <a:lnTo>
                    <a:pt x="661379" y="407078"/>
                  </a:lnTo>
                  <a:lnTo>
                    <a:pt x="654942" y="401243"/>
                  </a:lnTo>
                  <a:lnTo>
                    <a:pt x="648230" y="396246"/>
                  </a:lnTo>
                  <a:lnTo>
                    <a:pt x="640959" y="391251"/>
                  </a:lnTo>
                  <a:lnTo>
                    <a:pt x="633691" y="386813"/>
                  </a:lnTo>
                  <a:lnTo>
                    <a:pt x="625865" y="382378"/>
                  </a:lnTo>
                  <a:lnTo>
                    <a:pt x="618041" y="378500"/>
                  </a:lnTo>
                  <a:lnTo>
                    <a:pt x="610775" y="374620"/>
                  </a:lnTo>
                  <a:lnTo>
                    <a:pt x="602117" y="371582"/>
                  </a:lnTo>
                  <a:lnTo>
                    <a:pt x="593739" y="368822"/>
                  </a:lnTo>
                  <a:lnTo>
                    <a:pt x="585641" y="366340"/>
                  </a:lnTo>
                  <a:lnTo>
                    <a:pt x="576430" y="364419"/>
                  </a:lnTo>
                  <a:lnTo>
                    <a:pt x="567778" y="363055"/>
                  </a:lnTo>
                  <a:lnTo>
                    <a:pt x="558569" y="361692"/>
                  </a:lnTo>
                  <a:lnTo>
                    <a:pt x="549362" y="360887"/>
                  </a:lnTo>
                  <a:lnTo>
                    <a:pt x="540436" y="360919"/>
                  </a:lnTo>
                  <a:lnTo>
                    <a:pt x="530953" y="360952"/>
                  </a:lnTo>
                  <a:lnTo>
                    <a:pt x="521472" y="361542"/>
                  </a:lnTo>
                  <a:lnTo>
                    <a:pt x="512831" y="362967"/>
                  </a:lnTo>
                  <a:lnTo>
                    <a:pt x="503911" y="364671"/>
                  </a:lnTo>
                  <a:lnTo>
                    <a:pt x="494992" y="366376"/>
                  </a:lnTo>
                  <a:lnTo>
                    <a:pt x="486913" y="368914"/>
                  </a:lnTo>
                  <a:lnTo>
                    <a:pt x="477998" y="371734"/>
                  </a:lnTo>
                  <a:lnTo>
                    <a:pt x="469923" y="375388"/>
                  </a:lnTo>
                  <a:lnTo>
                    <a:pt x="461847" y="379042"/>
                  </a:lnTo>
                  <a:lnTo>
                    <a:pt x="454330" y="382695"/>
                  </a:lnTo>
                  <a:lnTo>
                    <a:pt x="447095" y="387183"/>
                  </a:lnTo>
                  <a:lnTo>
                    <a:pt x="439581" y="391950"/>
                  </a:lnTo>
                  <a:lnTo>
                    <a:pt x="432628" y="397274"/>
                  </a:lnTo>
                  <a:lnTo>
                    <a:pt x="425395" y="402320"/>
                  </a:lnTo>
                  <a:lnTo>
                    <a:pt x="419001" y="408199"/>
                  </a:lnTo>
                  <a:lnTo>
                    <a:pt x="412887" y="414357"/>
                  </a:lnTo>
                  <a:lnTo>
                    <a:pt x="407052" y="420234"/>
                  </a:lnTo>
                  <a:lnTo>
                    <a:pt x="401218" y="426670"/>
                  </a:lnTo>
                  <a:lnTo>
                    <a:pt x="396224" y="433939"/>
                  </a:lnTo>
                  <a:lnTo>
                    <a:pt x="390950" y="440930"/>
                  </a:lnTo>
                  <a:lnTo>
                    <a:pt x="386515" y="448198"/>
                  </a:lnTo>
                  <a:lnTo>
                    <a:pt x="381801" y="455745"/>
                  </a:lnTo>
                  <a:lnTo>
                    <a:pt x="378202" y="463288"/>
                  </a:lnTo>
                  <a:lnTo>
                    <a:pt x="374606" y="471389"/>
                  </a:lnTo>
                  <a:lnTo>
                    <a:pt x="371010" y="479490"/>
                  </a:lnTo>
                  <a:lnTo>
                    <a:pt x="368532" y="488146"/>
                  </a:lnTo>
                  <a:lnTo>
                    <a:pt x="366051" y="496243"/>
                  </a:lnTo>
                  <a:lnTo>
                    <a:pt x="364133" y="505454"/>
                  </a:lnTo>
                  <a:lnTo>
                    <a:pt x="362770" y="514105"/>
                  </a:lnTo>
                  <a:lnTo>
                    <a:pt x="361129" y="523036"/>
                  </a:lnTo>
                  <a:lnTo>
                    <a:pt x="360884" y="532242"/>
                  </a:lnTo>
                  <a:lnTo>
                    <a:pt x="360919" y="541725"/>
                  </a:lnTo>
                  <a:lnTo>
                    <a:pt x="360952" y="550650"/>
                  </a:lnTo>
                  <a:lnTo>
                    <a:pt x="361823" y="559851"/>
                  </a:lnTo>
                  <a:lnTo>
                    <a:pt x="362973" y="569331"/>
                  </a:lnTo>
                  <a:lnTo>
                    <a:pt x="364400" y="577972"/>
                  </a:lnTo>
                  <a:lnTo>
                    <a:pt x="366942" y="586610"/>
                  </a:lnTo>
                  <a:lnTo>
                    <a:pt x="368926" y="595250"/>
                  </a:lnTo>
                  <a:lnTo>
                    <a:pt x="371746" y="603608"/>
                  </a:lnTo>
                  <a:lnTo>
                    <a:pt x="375402" y="611683"/>
                  </a:lnTo>
                  <a:lnTo>
                    <a:pt x="378777" y="619482"/>
                  </a:lnTo>
                  <a:lnTo>
                    <a:pt x="382711" y="627278"/>
                  </a:lnTo>
                  <a:lnTo>
                    <a:pt x="387202" y="635072"/>
                  </a:lnTo>
                  <a:lnTo>
                    <a:pt x="391692" y="642308"/>
                  </a:lnTo>
                  <a:lnTo>
                    <a:pt x="397017" y="649263"/>
                  </a:lnTo>
                  <a:lnTo>
                    <a:pt x="401784" y="656219"/>
                  </a:lnTo>
                  <a:lnTo>
                    <a:pt x="407665" y="662614"/>
                  </a:lnTo>
                  <a:lnTo>
                    <a:pt x="413824" y="668729"/>
                  </a:lnTo>
                  <a:lnTo>
                    <a:pt x="419983" y="674844"/>
                  </a:lnTo>
                  <a:lnTo>
                    <a:pt x="426419" y="680679"/>
                  </a:lnTo>
                  <a:lnTo>
                    <a:pt x="433689" y="685674"/>
                  </a:lnTo>
                  <a:lnTo>
                    <a:pt x="440682" y="690949"/>
                  </a:lnTo>
                  <a:lnTo>
                    <a:pt x="448230" y="695664"/>
                  </a:lnTo>
                  <a:lnTo>
                    <a:pt x="455496" y="699544"/>
                  </a:lnTo>
                  <a:lnTo>
                    <a:pt x="463320" y="703422"/>
                  </a:lnTo>
                  <a:lnTo>
                    <a:pt x="471422" y="707020"/>
                  </a:lnTo>
                  <a:lnTo>
                    <a:pt x="479524" y="710617"/>
                  </a:lnTo>
                  <a:lnTo>
                    <a:pt x="487902" y="713378"/>
                  </a:lnTo>
                  <a:lnTo>
                    <a:pt x="496836" y="715578"/>
                  </a:lnTo>
                  <a:lnTo>
                    <a:pt x="504931" y="717502"/>
                  </a:lnTo>
                  <a:lnTo>
                    <a:pt x="514143" y="719423"/>
                  </a:lnTo>
                  <a:lnTo>
                    <a:pt x="523070" y="719950"/>
                  </a:lnTo>
                  <a:lnTo>
                    <a:pt x="532558" y="721032"/>
                  </a:lnTo>
                  <a:lnTo>
                    <a:pt x="541763" y="721279"/>
                  </a:lnTo>
                  <a:lnTo>
                    <a:pt x="550966" y="720968"/>
                  </a:lnTo>
                  <a:lnTo>
                    <a:pt x="559889" y="720379"/>
                  </a:lnTo>
                  <a:lnTo>
                    <a:pt x="569089" y="718953"/>
                  </a:lnTo>
                  <a:lnTo>
                    <a:pt x="577730" y="717528"/>
                  </a:lnTo>
                  <a:lnTo>
                    <a:pt x="586647" y="715266"/>
                  </a:lnTo>
                  <a:lnTo>
                    <a:pt x="595006" y="713006"/>
                  </a:lnTo>
                  <a:lnTo>
                    <a:pt x="603363" y="710187"/>
                  </a:lnTo>
                  <a:lnTo>
                    <a:pt x="611719" y="706811"/>
                  </a:lnTo>
                  <a:lnTo>
                    <a:pt x="619514" y="702879"/>
                  </a:lnTo>
                  <a:lnTo>
                    <a:pt x="627032" y="699227"/>
                  </a:lnTo>
                  <a:lnTo>
                    <a:pt x="634825" y="694737"/>
                  </a:lnTo>
                  <a:lnTo>
                    <a:pt x="641780" y="689972"/>
                  </a:lnTo>
                  <a:lnTo>
                    <a:pt x="649293" y="685204"/>
                  </a:lnTo>
                  <a:lnTo>
                    <a:pt x="655967" y="679602"/>
                  </a:lnTo>
                  <a:lnTo>
                    <a:pt x="662640" y="674001"/>
                  </a:lnTo>
                  <a:lnTo>
                    <a:pt x="668756" y="668401"/>
                  </a:lnTo>
                  <a:lnTo>
                    <a:pt x="674590" y="661965"/>
                  </a:lnTo>
                  <a:lnTo>
                    <a:pt x="680143" y="655252"/>
                  </a:lnTo>
                  <a:lnTo>
                    <a:pt x="685697" y="648539"/>
                  </a:lnTo>
                  <a:lnTo>
                    <a:pt x="690411" y="640992"/>
                  </a:lnTo>
                  <a:lnTo>
                    <a:pt x="695405" y="633722"/>
                  </a:lnTo>
                  <a:lnTo>
                    <a:pt x="699561" y="626177"/>
                  </a:lnTo>
                  <a:lnTo>
                    <a:pt x="703159" y="618634"/>
                  </a:lnTo>
                  <a:lnTo>
                    <a:pt x="707035" y="610810"/>
                  </a:lnTo>
                  <a:lnTo>
                    <a:pt x="710351" y="602431"/>
                  </a:lnTo>
                  <a:lnTo>
                    <a:pt x="713388" y="593774"/>
                  </a:lnTo>
                  <a:lnTo>
                    <a:pt x="715588" y="585399"/>
                  </a:lnTo>
                  <a:lnTo>
                    <a:pt x="717509" y="576746"/>
                  </a:lnTo>
                  <a:lnTo>
                    <a:pt x="719149" y="567814"/>
                  </a:lnTo>
                  <a:lnTo>
                    <a:pt x="720232" y="558885"/>
                  </a:lnTo>
                  <a:lnTo>
                    <a:pt x="721035" y="549678"/>
                  </a:lnTo>
                  <a:lnTo>
                    <a:pt x="721280" y="540473"/>
                  </a:lnTo>
                  <a:lnTo>
                    <a:pt x="720967" y="531270"/>
                  </a:lnTo>
                  <a:lnTo>
                    <a:pt x="719817" y="521790"/>
                  </a:lnTo>
                  <a:lnTo>
                    <a:pt x="718948" y="513147"/>
                  </a:lnTo>
                  <a:lnTo>
                    <a:pt x="716962" y="503949"/>
                  </a:lnTo>
                  <a:lnTo>
                    <a:pt x="715535" y="495308"/>
                  </a:lnTo>
                  <a:lnTo>
                    <a:pt x="712715" y="486950"/>
                  </a:lnTo>
                  <a:lnTo>
                    <a:pt x="709895" y="478592"/>
                  </a:lnTo>
                  <a:lnTo>
                    <a:pt x="706796" y="469956"/>
                  </a:lnTo>
                  <a:lnTo>
                    <a:pt x="702584" y="462440"/>
                  </a:lnTo>
                  <a:lnTo>
                    <a:pt x="698650" y="454644"/>
                  </a:lnTo>
                  <a:lnTo>
                    <a:pt x="694719" y="447406"/>
                  </a:lnTo>
                  <a:lnTo>
                    <a:pt x="689950" y="439891"/>
                  </a:lnTo>
                  <a:lnTo>
                    <a:pt x="684902" y="432657"/>
                  </a:lnTo>
                  <a:lnTo>
                    <a:pt x="679577" y="425702"/>
                  </a:lnTo>
                  <a:lnTo>
                    <a:pt x="673696" y="419308"/>
                  </a:lnTo>
                  <a:lnTo>
                    <a:pt x="667816" y="412913"/>
                  </a:lnTo>
                  <a:close/>
                  <a:moveTo>
                    <a:pt x="539108" y="0"/>
                  </a:moveTo>
                  <a:lnTo>
                    <a:pt x="1081639" y="538663"/>
                  </a:lnTo>
                  <a:lnTo>
                    <a:pt x="1087280" y="2071033"/>
                  </a:lnTo>
                  <a:lnTo>
                    <a:pt x="1086784" y="2087770"/>
                  </a:lnTo>
                  <a:lnTo>
                    <a:pt x="1085446" y="2103115"/>
                  </a:lnTo>
                  <a:lnTo>
                    <a:pt x="1082988" y="2117349"/>
                  </a:lnTo>
                  <a:lnTo>
                    <a:pt x="1079690" y="2130748"/>
                  </a:lnTo>
                  <a:lnTo>
                    <a:pt x="1075552" y="2143314"/>
                  </a:lnTo>
                  <a:lnTo>
                    <a:pt x="1070853" y="2154766"/>
                  </a:lnTo>
                  <a:lnTo>
                    <a:pt x="1065593" y="2165662"/>
                  </a:lnTo>
                  <a:lnTo>
                    <a:pt x="1059494" y="2175724"/>
                  </a:lnTo>
                  <a:lnTo>
                    <a:pt x="1052835" y="2185231"/>
                  </a:lnTo>
                  <a:lnTo>
                    <a:pt x="1045892" y="2193344"/>
                  </a:lnTo>
                  <a:lnTo>
                    <a:pt x="1038389" y="2200901"/>
                  </a:lnTo>
                  <a:lnTo>
                    <a:pt x="1030884" y="2207900"/>
                  </a:lnTo>
                  <a:lnTo>
                    <a:pt x="1022819" y="2214343"/>
                  </a:lnTo>
                  <a:lnTo>
                    <a:pt x="1014472" y="2219950"/>
                  </a:lnTo>
                  <a:lnTo>
                    <a:pt x="1006123" y="2225000"/>
                  </a:lnTo>
                  <a:lnTo>
                    <a:pt x="997492" y="2229214"/>
                  </a:lnTo>
                  <a:lnTo>
                    <a:pt x="989419" y="2233426"/>
                  </a:lnTo>
                  <a:lnTo>
                    <a:pt x="980786" y="2237082"/>
                  </a:lnTo>
                  <a:lnTo>
                    <a:pt x="972708" y="2240178"/>
                  </a:lnTo>
                  <a:lnTo>
                    <a:pt x="964349" y="2242438"/>
                  </a:lnTo>
                  <a:lnTo>
                    <a:pt x="957105" y="2244695"/>
                  </a:lnTo>
                  <a:lnTo>
                    <a:pt x="949582" y="2246673"/>
                  </a:lnTo>
                  <a:lnTo>
                    <a:pt x="935646" y="2249511"/>
                  </a:lnTo>
                  <a:lnTo>
                    <a:pt x="924216" y="2250945"/>
                  </a:lnTo>
                  <a:lnTo>
                    <a:pt x="915572" y="2251812"/>
                  </a:lnTo>
                  <a:lnTo>
                    <a:pt x="907485" y="2252119"/>
                  </a:lnTo>
                  <a:lnTo>
                    <a:pt x="186205" y="2254625"/>
                  </a:lnTo>
                  <a:lnTo>
                    <a:pt x="170304" y="2253843"/>
                  </a:lnTo>
                  <a:lnTo>
                    <a:pt x="154680" y="2252782"/>
                  </a:lnTo>
                  <a:lnTo>
                    <a:pt x="140724" y="2250041"/>
                  </a:lnTo>
                  <a:lnTo>
                    <a:pt x="127326" y="2247298"/>
                  </a:lnTo>
                  <a:lnTo>
                    <a:pt x="114759" y="2243158"/>
                  </a:lnTo>
                  <a:lnTo>
                    <a:pt x="103028" y="2238736"/>
                  </a:lnTo>
                  <a:lnTo>
                    <a:pt x="92129" y="2232917"/>
                  </a:lnTo>
                  <a:lnTo>
                    <a:pt x="82345" y="2227093"/>
                  </a:lnTo>
                  <a:lnTo>
                    <a:pt x="73115" y="2220153"/>
                  </a:lnTo>
                  <a:lnTo>
                    <a:pt x="64723" y="2213488"/>
                  </a:lnTo>
                  <a:lnTo>
                    <a:pt x="57165" y="2205983"/>
                  </a:lnTo>
                  <a:lnTo>
                    <a:pt x="50442" y="2198197"/>
                  </a:lnTo>
                  <a:lnTo>
                    <a:pt x="43997" y="2190130"/>
                  </a:lnTo>
                  <a:lnTo>
                    <a:pt x="38388" y="2181782"/>
                  </a:lnTo>
                  <a:lnTo>
                    <a:pt x="33059" y="2173712"/>
                  </a:lnTo>
                  <a:lnTo>
                    <a:pt x="28565" y="2165360"/>
                  </a:lnTo>
                  <a:lnTo>
                    <a:pt x="24630" y="2157006"/>
                  </a:lnTo>
                  <a:lnTo>
                    <a:pt x="21250" y="2148092"/>
                  </a:lnTo>
                  <a:lnTo>
                    <a:pt x="18152" y="2140014"/>
                  </a:lnTo>
                  <a:lnTo>
                    <a:pt x="15334" y="2132215"/>
                  </a:lnTo>
                  <a:lnTo>
                    <a:pt x="13074" y="2124412"/>
                  </a:lnTo>
                  <a:lnTo>
                    <a:pt x="11372" y="2116609"/>
                  </a:lnTo>
                  <a:lnTo>
                    <a:pt x="8533" y="2103230"/>
                  </a:lnTo>
                  <a:lnTo>
                    <a:pt x="6816" y="2091522"/>
                  </a:lnTo>
                  <a:lnTo>
                    <a:pt x="6226" y="2082598"/>
                  </a:lnTo>
                  <a:lnTo>
                    <a:pt x="5641" y="2075348"/>
                  </a:lnTo>
                  <a:lnTo>
                    <a:pt x="0" y="542979"/>
                  </a:lnTo>
                  <a:lnTo>
                    <a:pt x="539108" y="0"/>
                  </a:lnTo>
                  <a:close/>
                </a:path>
              </a:pathLst>
            </a:custGeom>
            <a:solidFill>
              <a:srgbClr val="C00000"/>
            </a:solidFill>
            <a:ln>
              <a:noFill/>
            </a:ln>
          </p:spPr>
          <p:txBody>
            <a:bodyPr lIns="108000" tIns="576000" rIns="108000" bIns="0" anchor="ctr"/>
            <a:lstStyle/>
            <a:p>
              <a:pPr algn="ctr">
                <a:lnSpc>
                  <a:spcPct val="110000"/>
                </a:lnSpc>
              </a:pPr>
              <a:endParaRPr lang="da-DK" altLang="zh-CN" sz="1500" dirty="0">
                <a:solidFill>
                  <a:srgbClr val="FFFFFF"/>
                </a:solidFill>
                <a:latin typeface="Arial Unicode MS"/>
                <a:ea typeface="微软雅黑"/>
              </a:endParaRPr>
            </a:p>
          </p:txBody>
        </p:sp>
        <p:sp>
          <p:nvSpPr>
            <p:cNvPr id="19" name="TextBox 25"/>
            <p:cNvSpPr txBox="1">
              <a:spLocks noChangeArrowheads="1"/>
            </p:cNvSpPr>
            <p:nvPr/>
          </p:nvSpPr>
          <p:spPr bwMode="auto">
            <a:xfrm rot="20646988">
              <a:off x="8972017" y="2965889"/>
              <a:ext cx="1091851" cy="861774"/>
            </a:xfrm>
            <a:prstGeom prst="rect">
              <a:avLst/>
            </a:prstGeom>
            <a:noFill/>
            <a:ln w="9525">
              <a:noFill/>
              <a:miter lim="800000"/>
              <a:headEnd/>
              <a:tailEnd/>
            </a:ln>
          </p:spPr>
          <p:txBody>
            <a:bodyPr wrap="square">
              <a:spAutoFit/>
            </a:bodyPr>
            <a:lstStyle/>
            <a:p>
              <a:pPr algn="ctr" defTabSz="783320">
                <a:defRPr/>
              </a:pPr>
              <a:r>
                <a:rPr lang="zh-CN" altLang="en-US" sz="1800" b="1" kern="0" dirty="0">
                  <a:solidFill>
                    <a:prstClr val="white"/>
                  </a:solidFill>
                  <a:latin typeface="微软雅黑" pitchFamily="34" charset="-122"/>
                  <a:ea typeface="微软雅黑"/>
                </a:rPr>
                <a:t>爱国精神</a:t>
              </a:r>
            </a:p>
          </p:txBody>
        </p:sp>
        <p:grpSp>
          <p:nvGrpSpPr>
            <p:cNvPr id="20" name="Group 5"/>
            <p:cNvGrpSpPr>
              <a:grpSpLocks noChangeAspect="1"/>
            </p:cNvGrpSpPr>
            <p:nvPr/>
          </p:nvGrpSpPr>
          <p:grpSpPr bwMode="auto">
            <a:xfrm rot="20505290">
              <a:off x="9067193" y="2643335"/>
              <a:ext cx="591173" cy="324278"/>
              <a:chOff x="3618" y="2039"/>
              <a:chExt cx="443" cy="243"/>
            </a:xfrm>
            <a:grpFill/>
          </p:grpSpPr>
          <p:sp>
            <p:nvSpPr>
              <p:cNvPr id="21" name="Freeform 6"/>
              <p:cNvSpPr>
                <a:spLocks/>
              </p:cNvSpPr>
              <p:nvPr/>
            </p:nvSpPr>
            <p:spPr bwMode="auto">
              <a:xfrm>
                <a:off x="3753" y="2039"/>
                <a:ext cx="163" cy="179"/>
              </a:xfrm>
              <a:custGeom>
                <a:avLst/>
                <a:gdLst>
                  <a:gd name="T0" fmla="*/ 0 w 69"/>
                  <a:gd name="T1" fmla="*/ 19 h 76"/>
                  <a:gd name="T2" fmla="*/ 0 w 69"/>
                  <a:gd name="T3" fmla="*/ 22 h 76"/>
                  <a:gd name="T4" fmla="*/ 33 w 69"/>
                  <a:gd name="T5" fmla="*/ 73 h 76"/>
                  <a:gd name="T6" fmla="*/ 27 w 69"/>
                  <a:gd name="T7" fmla="*/ 51 h 76"/>
                  <a:gd name="T8" fmla="*/ 35 w 69"/>
                  <a:gd name="T9" fmla="*/ 23 h 76"/>
                  <a:gd name="T10" fmla="*/ 43 w 69"/>
                  <a:gd name="T11" fmla="*/ 51 h 76"/>
                  <a:gd name="T12" fmla="*/ 37 w 69"/>
                  <a:gd name="T13" fmla="*/ 76 h 76"/>
                  <a:gd name="T14" fmla="*/ 36 w 69"/>
                  <a:gd name="T15" fmla="*/ 76 h 76"/>
                  <a:gd name="T16" fmla="*/ 69 w 69"/>
                  <a:gd name="T17" fmla="*/ 22 h 76"/>
                  <a:gd name="T18" fmla="*/ 69 w 69"/>
                  <a:gd name="T19" fmla="*/ 0 h 76"/>
                  <a:gd name="T20" fmla="*/ 33 w 69"/>
                  <a:gd name="T21" fmla="*/ 23 h 76"/>
                  <a:gd name="T22" fmla="*/ 0 w 69"/>
                  <a:gd name="T23" fmla="*/ 0 h 76"/>
                  <a:gd name="T24" fmla="*/ 0 w 69"/>
                  <a:gd name="T25" fmla="*/ 1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76">
                    <a:moveTo>
                      <a:pt x="0" y="19"/>
                    </a:moveTo>
                    <a:cubicBezTo>
                      <a:pt x="0" y="22"/>
                      <a:pt x="0" y="22"/>
                      <a:pt x="0" y="22"/>
                    </a:cubicBezTo>
                    <a:cubicBezTo>
                      <a:pt x="5" y="46"/>
                      <a:pt x="14" y="63"/>
                      <a:pt x="33" y="73"/>
                    </a:cubicBezTo>
                    <a:cubicBezTo>
                      <a:pt x="29" y="67"/>
                      <a:pt x="27" y="59"/>
                      <a:pt x="27" y="51"/>
                    </a:cubicBezTo>
                    <a:cubicBezTo>
                      <a:pt x="27" y="41"/>
                      <a:pt x="30" y="31"/>
                      <a:pt x="35" y="23"/>
                    </a:cubicBezTo>
                    <a:cubicBezTo>
                      <a:pt x="40" y="31"/>
                      <a:pt x="43" y="41"/>
                      <a:pt x="43" y="51"/>
                    </a:cubicBezTo>
                    <a:cubicBezTo>
                      <a:pt x="43" y="60"/>
                      <a:pt x="41" y="69"/>
                      <a:pt x="37" y="76"/>
                    </a:cubicBezTo>
                    <a:cubicBezTo>
                      <a:pt x="37" y="76"/>
                      <a:pt x="36" y="76"/>
                      <a:pt x="36" y="76"/>
                    </a:cubicBezTo>
                    <a:cubicBezTo>
                      <a:pt x="58" y="64"/>
                      <a:pt x="65" y="46"/>
                      <a:pt x="69" y="22"/>
                    </a:cubicBezTo>
                    <a:cubicBezTo>
                      <a:pt x="69" y="0"/>
                      <a:pt x="69" y="0"/>
                      <a:pt x="69" y="0"/>
                    </a:cubicBezTo>
                    <a:cubicBezTo>
                      <a:pt x="56" y="2"/>
                      <a:pt x="42" y="10"/>
                      <a:pt x="33" y="23"/>
                    </a:cubicBezTo>
                    <a:cubicBezTo>
                      <a:pt x="26" y="11"/>
                      <a:pt x="15" y="2"/>
                      <a:pt x="0" y="0"/>
                    </a:cubicBezTo>
                    <a:cubicBezTo>
                      <a:pt x="0" y="4"/>
                      <a:pt x="0" y="18"/>
                      <a:pt x="0" y="19"/>
                    </a:cubicBezTo>
                    <a:close/>
                  </a:path>
                </a:pathLst>
              </a:custGeom>
              <a:solidFill>
                <a:schemeClr val="bg1"/>
              </a:solidFill>
              <a:ln w="0" cap="sq">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400">
                  <a:solidFill>
                    <a:prstClr val="black"/>
                  </a:solidFill>
                  <a:latin typeface="Arial Unicode MS"/>
                  <a:ea typeface="微软雅黑"/>
                </a:endParaRPr>
              </a:p>
            </p:txBody>
          </p:sp>
          <p:sp>
            <p:nvSpPr>
              <p:cNvPr id="22" name="Freeform 7"/>
              <p:cNvSpPr>
                <a:spLocks/>
              </p:cNvSpPr>
              <p:nvPr/>
            </p:nvSpPr>
            <p:spPr bwMode="auto">
              <a:xfrm>
                <a:off x="3966" y="2041"/>
                <a:ext cx="95" cy="173"/>
              </a:xfrm>
              <a:custGeom>
                <a:avLst/>
                <a:gdLst>
                  <a:gd name="T0" fmla="*/ 0 w 40"/>
                  <a:gd name="T1" fmla="*/ 17 h 73"/>
                  <a:gd name="T2" fmla="*/ 0 w 40"/>
                  <a:gd name="T3" fmla="*/ 20 h 73"/>
                  <a:gd name="T4" fmla="*/ 33 w 40"/>
                  <a:gd name="T5" fmla="*/ 73 h 73"/>
                  <a:gd name="T6" fmla="*/ 40 w 40"/>
                  <a:gd name="T7" fmla="*/ 50 h 73"/>
                  <a:gd name="T8" fmla="*/ 0 w 40"/>
                  <a:gd name="T9" fmla="*/ 0 h 73"/>
                  <a:gd name="T10" fmla="*/ 0 w 40"/>
                  <a:gd name="T11" fmla="*/ 17 h 73"/>
                </a:gdLst>
                <a:ahLst/>
                <a:cxnLst>
                  <a:cxn ang="0">
                    <a:pos x="T0" y="T1"/>
                  </a:cxn>
                  <a:cxn ang="0">
                    <a:pos x="T2" y="T3"/>
                  </a:cxn>
                  <a:cxn ang="0">
                    <a:pos x="T4" y="T5"/>
                  </a:cxn>
                  <a:cxn ang="0">
                    <a:pos x="T6" y="T7"/>
                  </a:cxn>
                  <a:cxn ang="0">
                    <a:pos x="T8" y="T9"/>
                  </a:cxn>
                  <a:cxn ang="0">
                    <a:pos x="T10" y="T11"/>
                  </a:cxn>
                </a:cxnLst>
                <a:rect l="0" t="0" r="r" b="b"/>
                <a:pathLst>
                  <a:path w="40" h="73">
                    <a:moveTo>
                      <a:pt x="0" y="17"/>
                    </a:moveTo>
                    <a:cubicBezTo>
                      <a:pt x="0" y="20"/>
                      <a:pt x="0" y="20"/>
                      <a:pt x="0" y="20"/>
                    </a:cubicBezTo>
                    <a:cubicBezTo>
                      <a:pt x="0" y="46"/>
                      <a:pt x="12" y="63"/>
                      <a:pt x="33" y="73"/>
                    </a:cubicBezTo>
                    <a:cubicBezTo>
                      <a:pt x="37" y="66"/>
                      <a:pt x="40" y="59"/>
                      <a:pt x="40" y="50"/>
                    </a:cubicBezTo>
                    <a:cubicBezTo>
                      <a:pt x="40" y="25"/>
                      <a:pt x="22" y="4"/>
                      <a:pt x="0" y="0"/>
                    </a:cubicBezTo>
                    <a:cubicBezTo>
                      <a:pt x="0" y="4"/>
                      <a:pt x="0" y="10"/>
                      <a:pt x="0" y="17"/>
                    </a:cubicBezTo>
                    <a:close/>
                  </a:path>
                </a:pathLst>
              </a:custGeom>
              <a:solidFill>
                <a:schemeClr val="bg1"/>
              </a:solidFill>
              <a:ln w="0" cap="sq">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400">
                  <a:solidFill>
                    <a:prstClr val="black"/>
                  </a:solidFill>
                  <a:latin typeface="Arial Unicode MS"/>
                  <a:ea typeface="微软雅黑"/>
                </a:endParaRPr>
              </a:p>
            </p:txBody>
          </p:sp>
          <p:sp>
            <p:nvSpPr>
              <p:cNvPr id="23" name="Freeform 8"/>
              <p:cNvSpPr>
                <a:spLocks/>
              </p:cNvSpPr>
              <p:nvPr/>
            </p:nvSpPr>
            <p:spPr bwMode="auto">
              <a:xfrm>
                <a:off x="3618" y="2041"/>
                <a:ext cx="95" cy="180"/>
              </a:xfrm>
              <a:custGeom>
                <a:avLst/>
                <a:gdLst>
                  <a:gd name="T0" fmla="*/ 40 w 40"/>
                  <a:gd name="T1" fmla="*/ 21 h 76"/>
                  <a:gd name="T2" fmla="*/ 40 w 40"/>
                  <a:gd name="T3" fmla="*/ 0 h 76"/>
                  <a:gd name="T4" fmla="*/ 0 w 40"/>
                  <a:gd name="T5" fmla="*/ 50 h 76"/>
                  <a:gd name="T6" fmla="*/ 6 w 40"/>
                  <a:gd name="T7" fmla="*/ 76 h 76"/>
                  <a:gd name="T8" fmla="*/ 40 w 40"/>
                  <a:gd name="T9" fmla="*/ 21 h 76"/>
                </a:gdLst>
                <a:ahLst/>
                <a:cxnLst>
                  <a:cxn ang="0">
                    <a:pos x="T0" y="T1"/>
                  </a:cxn>
                  <a:cxn ang="0">
                    <a:pos x="T2" y="T3"/>
                  </a:cxn>
                  <a:cxn ang="0">
                    <a:pos x="T4" y="T5"/>
                  </a:cxn>
                  <a:cxn ang="0">
                    <a:pos x="T6" y="T7"/>
                  </a:cxn>
                  <a:cxn ang="0">
                    <a:pos x="T8" y="T9"/>
                  </a:cxn>
                </a:cxnLst>
                <a:rect l="0" t="0" r="r" b="b"/>
                <a:pathLst>
                  <a:path w="40" h="76">
                    <a:moveTo>
                      <a:pt x="40" y="21"/>
                    </a:moveTo>
                    <a:cubicBezTo>
                      <a:pt x="40" y="0"/>
                      <a:pt x="40" y="0"/>
                      <a:pt x="40" y="0"/>
                    </a:cubicBezTo>
                    <a:cubicBezTo>
                      <a:pt x="15" y="4"/>
                      <a:pt x="0" y="25"/>
                      <a:pt x="0" y="50"/>
                    </a:cubicBezTo>
                    <a:cubicBezTo>
                      <a:pt x="0" y="60"/>
                      <a:pt x="2" y="69"/>
                      <a:pt x="6" y="76"/>
                    </a:cubicBezTo>
                    <a:cubicBezTo>
                      <a:pt x="29" y="64"/>
                      <a:pt x="40" y="46"/>
                      <a:pt x="40" y="21"/>
                    </a:cubicBezTo>
                    <a:close/>
                  </a:path>
                </a:pathLst>
              </a:custGeom>
              <a:solidFill>
                <a:schemeClr val="bg1"/>
              </a:solidFill>
              <a:ln w="0" cap="sq">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400">
                  <a:solidFill>
                    <a:prstClr val="black"/>
                  </a:solidFill>
                  <a:latin typeface="Arial Unicode MS"/>
                  <a:ea typeface="微软雅黑"/>
                </a:endParaRPr>
              </a:p>
            </p:txBody>
          </p:sp>
          <p:sp>
            <p:nvSpPr>
              <p:cNvPr id="24" name="Freeform 9"/>
              <p:cNvSpPr>
                <a:spLocks/>
              </p:cNvSpPr>
              <p:nvPr/>
            </p:nvSpPr>
            <p:spPr bwMode="auto">
              <a:xfrm>
                <a:off x="3656" y="2157"/>
                <a:ext cx="159" cy="125"/>
              </a:xfrm>
              <a:custGeom>
                <a:avLst/>
                <a:gdLst>
                  <a:gd name="T0" fmla="*/ 34 w 67"/>
                  <a:gd name="T1" fmla="*/ 0 h 53"/>
                  <a:gd name="T2" fmla="*/ 0 w 67"/>
                  <a:gd name="T3" fmla="*/ 39 h 53"/>
                  <a:gd name="T4" fmla="*/ 34 w 67"/>
                  <a:gd name="T5" fmla="*/ 53 h 53"/>
                  <a:gd name="T6" fmla="*/ 67 w 67"/>
                  <a:gd name="T7" fmla="*/ 40 h 53"/>
                  <a:gd name="T8" fmla="*/ 34 w 67"/>
                  <a:gd name="T9" fmla="*/ 0 h 53"/>
                </a:gdLst>
                <a:ahLst/>
                <a:cxnLst>
                  <a:cxn ang="0">
                    <a:pos x="T0" y="T1"/>
                  </a:cxn>
                  <a:cxn ang="0">
                    <a:pos x="T2" y="T3"/>
                  </a:cxn>
                  <a:cxn ang="0">
                    <a:pos x="T4" y="T5"/>
                  </a:cxn>
                  <a:cxn ang="0">
                    <a:pos x="T6" y="T7"/>
                  </a:cxn>
                  <a:cxn ang="0">
                    <a:pos x="T8" y="T9"/>
                  </a:cxn>
                </a:cxnLst>
                <a:rect l="0" t="0" r="r" b="b"/>
                <a:pathLst>
                  <a:path w="67" h="53">
                    <a:moveTo>
                      <a:pt x="34" y="0"/>
                    </a:moveTo>
                    <a:cubicBezTo>
                      <a:pt x="28" y="16"/>
                      <a:pt x="16" y="29"/>
                      <a:pt x="0" y="39"/>
                    </a:cubicBezTo>
                    <a:cubicBezTo>
                      <a:pt x="9" y="47"/>
                      <a:pt x="21" y="53"/>
                      <a:pt x="34" y="53"/>
                    </a:cubicBezTo>
                    <a:cubicBezTo>
                      <a:pt x="47" y="53"/>
                      <a:pt x="58" y="48"/>
                      <a:pt x="67" y="40"/>
                    </a:cubicBezTo>
                    <a:cubicBezTo>
                      <a:pt x="52" y="31"/>
                      <a:pt x="42" y="17"/>
                      <a:pt x="34" y="0"/>
                    </a:cubicBezTo>
                    <a:close/>
                  </a:path>
                </a:pathLst>
              </a:custGeom>
              <a:solidFill>
                <a:schemeClr val="bg1"/>
              </a:solidFill>
              <a:ln w="0" cap="sq">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400">
                  <a:solidFill>
                    <a:prstClr val="black"/>
                  </a:solidFill>
                  <a:latin typeface="Arial Unicode MS"/>
                  <a:ea typeface="微软雅黑"/>
                </a:endParaRPr>
              </a:p>
            </p:txBody>
          </p:sp>
          <p:sp>
            <p:nvSpPr>
              <p:cNvPr id="25" name="Freeform 10"/>
              <p:cNvSpPr>
                <a:spLocks/>
              </p:cNvSpPr>
              <p:nvPr/>
            </p:nvSpPr>
            <p:spPr bwMode="auto">
              <a:xfrm>
                <a:off x="3855" y="2155"/>
                <a:ext cx="161" cy="127"/>
              </a:xfrm>
              <a:custGeom>
                <a:avLst/>
                <a:gdLst>
                  <a:gd name="T0" fmla="*/ 36 w 68"/>
                  <a:gd name="T1" fmla="*/ 0 h 54"/>
                  <a:gd name="T2" fmla="*/ 0 w 68"/>
                  <a:gd name="T3" fmla="*/ 41 h 54"/>
                  <a:gd name="T4" fmla="*/ 34 w 68"/>
                  <a:gd name="T5" fmla="*/ 54 h 54"/>
                  <a:gd name="T6" fmla="*/ 68 w 68"/>
                  <a:gd name="T7" fmla="*/ 40 h 54"/>
                  <a:gd name="T8" fmla="*/ 36 w 68"/>
                  <a:gd name="T9" fmla="*/ 0 h 54"/>
                </a:gdLst>
                <a:ahLst/>
                <a:cxnLst>
                  <a:cxn ang="0">
                    <a:pos x="T0" y="T1"/>
                  </a:cxn>
                  <a:cxn ang="0">
                    <a:pos x="T2" y="T3"/>
                  </a:cxn>
                  <a:cxn ang="0">
                    <a:pos x="T4" y="T5"/>
                  </a:cxn>
                  <a:cxn ang="0">
                    <a:pos x="T6" y="T7"/>
                  </a:cxn>
                  <a:cxn ang="0">
                    <a:pos x="T8" y="T9"/>
                  </a:cxn>
                </a:cxnLst>
                <a:rect l="0" t="0" r="r" b="b"/>
                <a:pathLst>
                  <a:path w="68" h="54">
                    <a:moveTo>
                      <a:pt x="36" y="0"/>
                    </a:moveTo>
                    <a:cubicBezTo>
                      <a:pt x="29" y="17"/>
                      <a:pt x="17" y="30"/>
                      <a:pt x="0" y="41"/>
                    </a:cubicBezTo>
                    <a:cubicBezTo>
                      <a:pt x="9" y="49"/>
                      <a:pt x="21" y="54"/>
                      <a:pt x="34" y="54"/>
                    </a:cubicBezTo>
                    <a:cubicBezTo>
                      <a:pt x="47" y="54"/>
                      <a:pt x="59" y="48"/>
                      <a:pt x="68" y="40"/>
                    </a:cubicBezTo>
                    <a:cubicBezTo>
                      <a:pt x="54" y="30"/>
                      <a:pt x="43" y="17"/>
                      <a:pt x="36" y="0"/>
                    </a:cubicBezTo>
                    <a:close/>
                  </a:path>
                </a:pathLst>
              </a:custGeom>
              <a:solidFill>
                <a:schemeClr val="bg1"/>
              </a:solidFill>
              <a:ln w="0" cap="sq">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400">
                  <a:solidFill>
                    <a:prstClr val="black"/>
                  </a:solidFill>
                  <a:latin typeface="Arial Unicode MS"/>
                  <a:ea typeface="微软雅黑"/>
                </a:endParaRPr>
              </a:p>
            </p:txBody>
          </p:sp>
        </p:grpSp>
      </p:grpSp>
      <p:cxnSp>
        <p:nvCxnSpPr>
          <p:cNvPr id="26" name="MH_Other_1"/>
          <p:cNvCxnSpPr/>
          <p:nvPr>
            <p:custDataLst>
              <p:tags r:id="rId2"/>
            </p:custDataLst>
          </p:nvPr>
        </p:nvCxnSpPr>
        <p:spPr>
          <a:xfrm>
            <a:off x="5344311" y="2422773"/>
            <a:ext cx="1740184" cy="0"/>
          </a:xfrm>
          <a:prstGeom prst="line">
            <a:avLst/>
          </a:prstGeom>
          <a:noFill/>
          <a:ln w="25400" cap="flat" cmpd="sng" algn="ctr">
            <a:solidFill>
              <a:srgbClr val="D92B45"/>
            </a:solidFill>
            <a:prstDash val="solid"/>
            <a:miter lim="800000"/>
          </a:ln>
          <a:effectLst/>
        </p:spPr>
      </p:cxnSp>
      <p:grpSp>
        <p:nvGrpSpPr>
          <p:cNvPr id="27" name="组合 26"/>
          <p:cNvGrpSpPr/>
          <p:nvPr/>
        </p:nvGrpSpPr>
        <p:grpSpPr>
          <a:xfrm>
            <a:off x="4936522" y="1981050"/>
            <a:ext cx="930059" cy="1690688"/>
            <a:chOff x="6440488" y="1743075"/>
            <a:chExt cx="1240078" cy="2254250"/>
          </a:xfrm>
          <a:gradFill>
            <a:gsLst>
              <a:gs pos="0">
                <a:srgbClr val="E81B18"/>
              </a:gs>
              <a:gs pos="100000">
                <a:srgbClr val="F82B26"/>
              </a:gs>
            </a:gsLst>
            <a:lin ang="3600000" scaled="0"/>
          </a:gradFill>
        </p:grpSpPr>
        <p:sp>
          <p:nvSpPr>
            <p:cNvPr id="28" name="MH_SubTitle_3"/>
            <p:cNvSpPr>
              <a:spLocks/>
            </p:cNvSpPr>
            <p:nvPr>
              <p:custDataLst>
                <p:tags r:id="rId8"/>
              </p:custDataLst>
            </p:nvPr>
          </p:nvSpPr>
          <p:spPr bwMode="auto">
            <a:xfrm rot="20700000">
              <a:off x="6440488" y="1743075"/>
              <a:ext cx="1087437" cy="2254250"/>
            </a:xfrm>
            <a:custGeom>
              <a:avLst/>
              <a:gdLst>
                <a:gd name="T0" fmla="*/ 0 w 1087280"/>
                <a:gd name="T1" fmla="*/ 0 h 2254625"/>
                <a:gd name="T2" fmla="*/ 1087280 w 1087280"/>
                <a:gd name="T3" fmla="*/ 2254625 h 2254625"/>
              </a:gdLst>
              <a:ahLst/>
              <a:cxnLst/>
              <a:rect l="T0" t="T1" r="T2" b="T3"/>
              <a:pathLst>
                <a:path w="1087280" h="2254625">
                  <a:moveTo>
                    <a:pt x="667816" y="412913"/>
                  </a:moveTo>
                  <a:lnTo>
                    <a:pt x="661379" y="407078"/>
                  </a:lnTo>
                  <a:lnTo>
                    <a:pt x="654942" y="401243"/>
                  </a:lnTo>
                  <a:lnTo>
                    <a:pt x="648230" y="396246"/>
                  </a:lnTo>
                  <a:lnTo>
                    <a:pt x="640959" y="391251"/>
                  </a:lnTo>
                  <a:lnTo>
                    <a:pt x="633691" y="386813"/>
                  </a:lnTo>
                  <a:lnTo>
                    <a:pt x="625865" y="382378"/>
                  </a:lnTo>
                  <a:lnTo>
                    <a:pt x="618041" y="378500"/>
                  </a:lnTo>
                  <a:lnTo>
                    <a:pt x="610775" y="374620"/>
                  </a:lnTo>
                  <a:lnTo>
                    <a:pt x="602117" y="371582"/>
                  </a:lnTo>
                  <a:lnTo>
                    <a:pt x="593739" y="368822"/>
                  </a:lnTo>
                  <a:lnTo>
                    <a:pt x="585641" y="366340"/>
                  </a:lnTo>
                  <a:lnTo>
                    <a:pt x="576430" y="364419"/>
                  </a:lnTo>
                  <a:lnTo>
                    <a:pt x="567778" y="363055"/>
                  </a:lnTo>
                  <a:lnTo>
                    <a:pt x="558569" y="361692"/>
                  </a:lnTo>
                  <a:lnTo>
                    <a:pt x="549362" y="360887"/>
                  </a:lnTo>
                  <a:lnTo>
                    <a:pt x="540436" y="360919"/>
                  </a:lnTo>
                  <a:lnTo>
                    <a:pt x="530953" y="360952"/>
                  </a:lnTo>
                  <a:lnTo>
                    <a:pt x="521472" y="361542"/>
                  </a:lnTo>
                  <a:lnTo>
                    <a:pt x="512831" y="362967"/>
                  </a:lnTo>
                  <a:lnTo>
                    <a:pt x="503911" y="364671"/>
                  </a:lnTo>
                  <a:lnTo>
                    <a:pt x="494992" y="366376"/>
                  </a:lnTo>
                  <a:lnTo>
                    <a:pt x="486913" y="368914"/>
                  </a:lnTo>
                  <a:lnTo>
                    <a:pt x="477998" y="371734"/>
                  </a:lnTo>
                  <a:lnTo>
                    <a:pt x="469923" y="375388"/>
                  </a:lnTo>
                  <a:lnTo>
                    <a:pt x="461847" y="379042"/>
                  </a:lnTo>
                  <a:lnTo>
                    <a:pt x="454330" y="382695"/>
                  </a:lnTo>
                  <a:lnTo>
                    <a:pt x="447095" y="387183"/>
                  </a:lnTo>
                  <a:lnTo>
                    <a:pt x="439581" y="391950"/>
                  </a:lnTo>
                  <a:lnTo>
                    <a:pt x="432628" y="397274"/>
                  </a:lnTo>
                  <a:lnTo>
                    <a:pt x="425395" y="402320"/>
                  </a:lnTo>
                  <a:lnTo>
                    <a:pt x="419001" y="408199"/>
                  </a:lnTo>
                  <a:lnTo>
                    <a:pt x="412887" y="414357"/>
                  </a:lnTo>
                  <a:lnTo>
                    <a:pt x="407052" y="420234"/>
                  </a:lnTo>
                  <a:lnTo>
                    <a:pt x="401218" y="426670"/>
                  </a:lnTo>
                  <a:lnTo>
                    <a:pt x="396224" y="433939"/>
                  </a:lnTo>
                  <a:lnTo>
                    <a:pt x="390950" y="440930"/>
                  </a:lnTo>
                  <a:lnTo>
                    <a:pt x="386515" y="448198"/>
                  </a:lnTo>
                  <a:lnTo>
                    <a:pt x="381801" y="455745"/>
                  </a:lnTo>
                  <a:lnTo>
                    <a:pt x="378202" y="463288"/>
                  </a:lnTo>
                  <a:lnTo>
                    <a:pt x="374606" y="471389"/>
                  </a:lnTo>
                  <a:lnTo>
                    <a:pt x="371010" y="479490"/>
                  </a:lnTo>
                  <a:lnTo>
                    <a:pt x="368532" y="488146"/>
                  </a:lnTo>
                  <a:lnTo>
                    <a:pt x="366051" y="496243"/>
                  </a:lnTo>
                  <a:lnTo>
                    <a:pt x="364133" y="505454"/>
                  </a:lnTo>
                  <a:lnTo>
                    <a:pt x="362770" y="514105"/>
                  </a:lnTo>
                  <a:lnTo>
                    <a:pt x="361129" y="523036"/>
                  </a:lnTo>
                  <a:lnTo>
                    <a:pt x="360884" y="532242"/>
                  </a:lnTo>
                  <a:lnTo>
                    <a:pt x="360919" y="541725"/>
                  </a:lnTo>
                  <a:lnTo>
                    <a:pt x="360952" y="550650"/>
                  </a:lnTo>
                  <a:lnTo>
                    <a:pt x="361823" y="559851"/>
                  </a:lnTo>
                  <a:lnTo>
                    <a:pt x="362973" y="569331"/>
                  </a:lnTo>
                  <a:lnTo>
                    <a:pt x="364400" y="577972"/>
                  </a:lnTo>
                  <a:lnTo>
                    <a:pt x="366942" y="586610"/>
                  </a:lnTo>
                  <a:lnTo>
                    <a:pt x="368926" y="595250"/>
                  </a:lnTo>
                  <a:lnTo>
                    <a:pt x="371746" y="603608"/>
                  </a:lnTo>
                  <a:lnTo>
                    <a:pt x="375402" y="611683"/>
                  </a:lnTo>
                  <a:lnTo>
                    <a:pt x="378777" y="619482"/>
                  </a:lnTo>
                  <a:lnTo>
                    <a:pt x="382711" y="627278"/>
                  </a:lnTo>
                  <a:lnTo>
                    <a:pt x="387202" y="635072"/>
                  </a:lnTo>
                  <a:lnTo>
                    <a:pt x="391692" y="642308"/>
                  </a:lnTo>
                  <a:lnTo>
                    <a:pt x="397017" y="649263"/>
                  </a:lnTo>
                  <a:lnTo>
                    <a:pt x="401784" y="656219"/>
                  </a:lnTo>
                  <a:lnTo>
                    <a:pt x="407665" y="662614"/>
                  </a:lnTo>
                  <a:lnTo>
                    <a:pt x="413824" y="668729"/>
                  </a:lnTo>
                  <a:lnTo>
                    <a:pt x="419983" y="674844"/>
                  </a:lnTo>
                  <a:lnTo>
                    <a:pt x="426419" y="680679"/>
                  </a:lnTo>
                  <a:lnTo>
                    <a:pt x="433689" y="685674"/>
                  </a:lnTo>
                  <a:lnTo>
                    <a:pt x="440682" y="690949"/>
                  </a:lnTo>
                  <a:lnTo>
                    <a:pt x="448230" y="695664"/>
                  </a:lnTo>
                  <a:lnTo>
                    <a:pt x="455496" y="699544"/>
                  </a:lnTo>
                  <a:lnTo>
                    <a:pt x="463320" y="703422"/>
                  </a:lnTo>
                  <a:lnTo>
                    <a:pt x="471422" y="707020"/>
                  </a:lnTo>
                  <a:lnTo>
                    <a:pt x="479524" y="710617"/>
                  </a:lnTo>
                  <a:lnTo>
                    <a:pt x="487902" y="713378"/>
                  </a:lnTo>
                  <a:lnTo>
                    <a:pt x="496836" y="715578"/>
                  </a:lnTo>
                  <a:lnTo>
                    <a:pt x="504931" y="717502"/>
                  </a:lnTo>
                  <a:lnTo>
                    <a:pt x="514143" y="719423"/>
                  </a:lnTo>
                  <a:lnTo>
                    <a:pt x="523070" y="719950"/>
                  </a:lnTo>
                  <a:lnTo>
                    <a:pt x="532558" y="721032"/>
                  </a:lnTo>
                  <a:lnTo>
                    <a:pt x="541763" y="721279"/>
                  </a:lnTo>
                  <a:lnTo>
                    <a:pt x="550966" y="720968"/>
                  </a:lnTo>
                  <a:lnTo>
                    <a:pt x="559889" y="720379"/>
                  </a:lnTo>
                  <a:lnTo>
                    <a:pt x="569089" y="718953"/>
                  </a:lnTo>
                  <a:lnTo>
                    <a:pt x="577730" y="717528"/>
                  </a:lnTo>
                  <a:lnTo>
                    <a:pt x="586647" y="715266"/>
                  </a:lnTo>
                  <a:lnTo>
                    <a:pt x="595006" y="713006"/>
                  </a:lnTo>
                  <a:lnTo>
                    <a:pt x="603363" y="710187"/>
                  </a:lnTo>
                  <a:lnTo>
                    <a:pt x="611719" y="706811"/>
                  </a:lnTo>
                  <a:lnTo>
                    <a:pt x="619514" y="702879"/>
                  </a:lnTo>
                  <a:lnTo>
                    <a:pt x="627032" y="699227"/>
                  </a:lnTo>
                  <a:lnTo>
                    <a:pt x="634825" y="694737"/>
                  </a:lnTo>
                  <a:lnTo>
                    <a:pt x="641780" y="689972"/>
                  </a:lnTo>
                  <a:lnTo>
                    <a:pt x="649293" y="685204"/>
                  </a:lnTo>
                  <a:lnTo>
                    <a:pt x="655967" y="679602"/>
                  </a:lnTo>
                  <a:lnTo>
                    <a:pt x="662640" y="674001"/>
                  </a:lnTo>
                  <a:lnTo>
                    <a:pt x="668756" y="668401"/>
                  </a:lnTo>
                  <a:lnTo>
                    <a:pt x="674590" y="661965"/>
                  </a:lnTo>
                  <a:lnTo>
                    <a:pt x="680143" y="655252"/>
                  </a:lnTo>
                  <a:lnTo>
                    <a:pt x="685697" y="648539"/>
                  </a:lnTo>
                  <a:lnTo>
                    <a:pt x="690411" y="640992"/>
                  </a:lnTo>
                  <a:lnTo>
                    <a:pt x="695405" y="633722"/>
                  </a:lnTo>
                  <a:lnTo>
                    <a:pt x="699561" y="626177"/>
                  </a:lnTo>
                  <a:lnTo>
                    <a:pt x="703159" y="618634"/>
                  </a:lnTo>
                  <a:lnTo>
                    <a:pt x="707035" y="610810"/>
                  </a:lnTo>
                  <a:lnTo>
                    <a:pt x="710351" y="602431"/>
                  </a:lnTo>
                  <a:lnTo>
                    <a:pt x="713388" y="593774"/>
                  </a:lnTo>
                  <a:lnTo>
                    <a:pt x="715588" y="585399"/>
                  </a:lnTo>
                  <a:lnTo>
                    <a:pt x="717509" y="576746"/>
                  </a:lnTo>
                  <a:lnTo>
                    <a:pt x="719149" y="567814"/>
                  </a:lnTo>
                  <a:lnTo>
                    <a:pt x="720232" y="558885"/>
                  </a:lnTo>
                  <a:lnTo>
                    <a:pt x="721035" y="549678"/>
                  </a:lnTo>
                  <a:lnTo>
                    <a:pt x="721280" y="540473"/>
                  </a:lnTo>
                  <a:lnTo>
                    <a:pt x="720967" y="531270"/>
                  </a:lnTo>
                  <a:lnTo>
                    <a:pt x="719817" y="521790"/>
                  </a:lnTo>
                  <a:lnTo>
                    <a:pt x="718948" y="513147"/>
                  </a:lnTo>
                  <a:lnTo>
                    <a:pt x="716962" y="503949"/>
                  </a:lnTo>
                  <a:lnTo>
                    <a:pt x="715535" y="495308"/>
                  </a:lnTo>
                  <a:lnTo>
                    <a:pt x="712715" y="486950"/>
                  </a:lnTo>
                  <a:lnTo>
                    <a:pt x="709895" y="478592"/>
                  </a:lnTo>
                  <a:lnTo>
                    <a:pt x="706796" y="469956"/>
                  </a:lnTo>
                  <a:lnTo>
                    <a:pt x="702584" y="462440"/>
                  </a:lnTo>
                  <a:lnTo>
                    <a:pt x="698650" y="454644"/>
                  </a:lnTo>
                  <a:lnTo>
                    <a:pt x="694719" y="447406"/>
                  </a:lnTo>
                  <a:lnTo>
                    <a:pt x="689950" y="439891"/>
                  </a:lnTo>
                  <a:lnTo>
                    <a:pt x="684902" y="432657"/>
                  </a:lnTo>
                  <a:lnTo>
                    <a:pt x="679577" y="425702"/>
                  </a:lnTo>
                  <a:lnTo>
                    <a:pt x="673696" y="419308"/>
                  </a:lnTo>
                  <a:lnTo>
                    <a:pt x="667816" y="412913"/>
                  </a:lnTo>
                  <a:close/>
                  <a:moveTo>
                    <a:pt x="539108" y="0"/>
                  </a:moveTo>
                  <a:lnTo>
                    <a:pt x="1081639" y="538663"/>
                  </a:lnTo>
                  <a:lnTo>
                    <a:pt x="1087280" y="2071033"/>
                  </a:lnTo>
                  <a:lnTo>
                    <a:pt x="1086784" y="2087770"/>
                  </a:lnTo>
                  <a:lnTo>
                    <a:pt x="1085446" y="2103115"/>
                  </a:lnTo>
                  <a:lnTo>
                    <a:pt x="1082988" y="2117349"/>
                  </a:lnTo>
                  <a:lnTo>
                    <a:pt x="1079690" y="2130748"/>
                  </a:lnTo>
                  <a:lnTo>
                    <a:pt x="1075552" y="2143314"/>
                  </a:lnTo>
                  <a:lnTo>
                    <a:pt x="1070853" y="2154766"/>
                  </a:lnTo>
                  <a:lnTo>
                    <a:pt x="1065593" y="2165662"/>
                  </a:lnTo>
                  <a:lnTo>
                    <a:pt x="1059494" y="2175724"/>
                  </a:lnTo>
                  <a:lnTo>
                    <a:pt x="1052835" y="2185231"/>
                  </a:lnTo>
                  <a:lnTo>
                    <a:pt x="1045892" y="2193344"/>
                  </a:lnTo>
                  <a:lnTo>
                    <a:pt x="1038389" y="2200901"/>
                  </a:lnTo>
                  <a:lnTo>
                    <a:pt x="1030884" y="2207900"/>
                  </a:lnTo>
                  <a:lnTo>
                    <a:pt x="1022819" y="2214343"/>
                  </a:lnTo>
                  <a:lnTo>
                    <a:pt x="1014472" y="2219950"/>
                  </a:lnTo>
                  <a:lnTo>
                    <a:pt x="1006123" y="2225000"/>
                  </a:lnTo>
                  <a:lnTo>
                    <a:pt x="997492" y="2229214"/>
                  </a:lnTo>
                  <a:lnTo>
                    <a:pt x="989419" y="2233426"/>
                  </a:lnTo>
                  <a:lnTo>
                    <a:pt x="980786" y="2237082"/>
                  </a:lnTo>
                  <a:lnTo>
                    <a:pt x="972708" y="2240178"/>
                  </a:lnTo>
                  <a:lnTo>
                    <a:pt x="964349" y="2242438"/>
                  </a:lnTo>
                  <a:lnTo>
                    <a:pt x="957105" y="2244695"/>
                  </a:lnTo>
                  <a:lnTo>
                    <a:pt x="949582" y="2246673"/>
                  </a:lnTo>
                  <a:lnTo>
                    <a:pt x="935646" y="2249511"/>
                  </a:lnTo>
                  <a:lnTo>
                    <a:pt x="924216" y="2250945"/>
                  </a:lnTo>
                  <a:lnTo>
                    <a:pt x="915572" y="2251812"/>
                  </a:lnTo>
                  <a:lnTo>
                    <a:pt x="907485" y="2252119"/>
                  </a:lnTo>
                  <a:lnTo>
                    <a:pt x="186205" y="2254625"/>
                  </a:lnTo>
                  <a:lnTo>
                    <a:pt x="170304" y="2253843"/>
                  </a:lnTo>
                  <a:lnTo>
                    <a:pt x="154680" y="2252782"/>
                  </a:lnTo>
                  <a:lnTo>
                    <a:pt x="140724" y="2250041"/>
                  </a:lnTo>
                  <a:lnTo>
                    <a:pt x="127326" y="2247298"/>
                  </a:lnTo>
                  <a:lnTo>
                    <a:pt x="114759" y="2243158"/>
                  </a:lnTo>
                  <a:lnTo>
                    <a:pt x="103028" y="2238736"/>
                  </a:lnTo>
                  <a:lnTo>
                    <a:pt x="92129" y="2232917"/>
                  </a:lnTo>
                  <a:lnTo>
                    <a:pt x="82345" y="2227093"/>
                  </a:lnTo>
                  <a:lnTo>
                    <a:pt x="73115" y="2220153"/>
                  </a:lnTo>
                  <a:lnTo>
                    <a:pt x="64723" y="2213488"/>
                  </a:lnTo>
                  <a:lnTo>
                    <a:pt x="57165" y="2205983"/>
                  </a:lnTo>
                  <a:lnTo>
                    <a:pt x="50442" y="2198197"/>
                  </a:lnTo>
                  <a:lnTo>
                    <a:pt x="43997" y="2190130"/>
                  </a:lnTo>
                  <a:lnTo>
                    <a:pt x="38388" y="2181782"/>
                  </a:lnTo>
                  <a:lnTo>
                    <a:pt x="33059" y="2173712"/>
                  </a:lnTo>
                  <a:lnTo>
                    <a:pt x="28565" y="2165360"/>
                  </a:lnTo>
                  <a:lnTo>
                    <a:pt x="24630" y="2157006"/>
                  </a:lnTo>
                  <a:lnTo>
                    <a:pt x="21250" y="2148092"/>
                  </a:lnTo>
                  <a:lnTo>
                    <a:pt x="18152" y="2140014"/>
                  </a:lnTo>
                  <a:lnTo>
                    <a:pt x="15334" y="2132215"/>
                  </a:lnTo>
                  <a:lnTo>
                    <a:pt x="13074" y="2124412"/>
                  </a:lnTo>
                  <a:lnTo>
                    <a:pt x="11372" y="2116609"/>
                  </a:lnTo>
                  <a:lnTo>
                    <a:pt x="8533" y="2103230"/>
                  </a:lnTo>
                  <a:lnTo>
                    <a:pt x="6816" y="2091522"/>
                  </a:lnTo>
                  <a:lnTo>
                    <a:pt x="6226" y="2082598"/>
                  </a:lnTo>
                  <a:lnTo>
                    <a:pt x="5641" y="2075348"/>
                  </a:lnTo>
                  <a:lnTo>
                    <a:pt x="0" y="542979"/>
                  </a:lnTo>
                  <a:lnTo>
                    <a:pt x="539108" y="0"/>
                  </a:lnTo>
                  <a:close/>
                </a:path>
              </a:pathLst>
            </a:custGeom>
            <a:grpFill/>
            <a:ln>
              <a:noFill/>
            </a:ln>
          </p:spPr>
          <p:txBody>
            <a:bodyPr lIns="108000" tIns="576000" rIns="108000" bIns="0" anchor="ctr"/>
            <a:lstStyle/>
            <a:p>
              <a:pPr algn="ctr">
                <a:lnSpc>
                  <a:spcPct val="110000"/>
                </a:lnSpc>
                <a:defRPr/>
              </a:pPr>
              <a:endParaRPr lang="da-DK" altLang="zh-CN" sz="1500" kern="0" dirty="0">
                <a:solidFill>
                  <a:srgbClr val="FFFFFF"/>
                </a:solidFill>
                <a:latin typeface="Arial Unicode MS"/>
                <a:ea typeface="微软雅黑"/>
              </a:endParaRPr>
            </a:p>
          </p:txBody>
        </p:sp>
        <p:sp>
          <p:nvSpPr>
            <p:cNvPr id="29" name="TextBox 25"/>
            <p:cNvSpPr txBox="1">
              <a:spLocks noChangeArrowheads="1"/>
            </p:cNvSpPr>
            <p:nvPr/>
          </p:nvSpPr>
          <p:spPr bwMode="auto">
            <a:xfrm rot="20646988">
              <a:off x="6583636" y="2960653"/>
              <a:ext cx="1096930" cy="861774"/>
            </a:xfrm>
            <a:prstGeom prst="rect">
              <a:avLst/>
            </a:prstGeom>
            <a:noFill/>
            <a:ln w="9525">
              <a:noFill/>
              <a:miter lim="800000"/>
              <a:headEnd/>
              <a:tailEnd/>
            </a:ln>
          </p:spPr>
          <p:txBody>
            <a:bodyPr wrap="square">
              <a:spAutoFit/>
            </a:bodyPr>
            <a:lstStyle/>
            <a:p>
              <a:pPr algn="ctr" defTabSz="783320">
                <a:defRPr/>
              </a:pPr>
              <a:r>
                <a:rPr lang="zh-CN" altLang="en-US" sz="1800" b="1" kern="0" dirty="0">
                  <a:solidFill>
                    <a:prstClr val="white"/>
                  </a:solidFill>
                  <a:latin typeface="微软雅黑" pitchFamily="34" charset="-122"/>
                  <a:ea typeface="微软雅黑"/>
                </a:rPr>
                <a:t>人才引进</a:t>
              </a:r>
            </a:p>
          </p:txBody>
        </p:sp>
        <p:grpSp>
          <p:nvGrpSpPr>
            <p:cNvPr id="30" name="Group 14"/>
            <p:cNvGrpSpPr>
              <a:grpSpLocks noChangeAspect="1"/>
            </p:cNvGrpSpPr>
            <p:nvPr/>
          </p:nvGrpSpPr>
          <p:grpSpPr bwMode="auto">
            <a:xfrm rot="20700000">
              <a:off x="6710000" y="2688931"/>
              <a:ext cx="117227" cy="315516"/>
              <a:chOff x="3668" y="2036"/>
              <a:chExt cx="94" cy="253"/>
            </a:xfrm>
            <a:grpFill/>
          </p:grpSpPr>
          <p:sp>
            <p:nvSpPr>
              <p:cNvPr id="31" name="Oval 15"/>
              <p:cNvSpPr>
                <a:spLocks noChangeArrowheads="1"/>
              </p:cNvSpPr>
              <p:nvPr/>
            </p:nvSpPr>
            <p:spPr bwMode="auto">
              <a:xfrm>
                <a:off x="3696" y="2036"/>
                <a:ext cx="61" cy="54"/>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400" kern="0">
                  <a:solidFill>
                    <a:prstClr val="black"/>
                  </a:solidFill>
                  <a:latin typeface="Arial Unicode MS"/>
                  <a:ea typeface="微软雅黑"/>
                </a:endParaRPr>
              </a:p>
            </p:txBody>
          </p:sp>
          <p:sp>
            <p:nvSpPr>
              <p:cNvPr id="32" name="Freeform 16"/>
              <p:cNvSpPr>
                <a:spLocks/>
              </p:cNvSpPr>
              <p:nvPr/>
            </p:nvSpPr>
            <p:spPr bwMode="auto">
              <a:xfrm>
                <a:off x="3668" y="2102"/>
                <a:ext cx="94" cy="187"/>
              </a:xfrm>
              <a:custGeom>
                <a:avLst/>
                <a:gdLst>
                  <a:gd name="T0" fmla="*/ 14 w 40"/>
                  <a:gd name="T1" fmla="*/ 0 h 79"/>
                  <a:gd name="T2" fmla="*/ 6 w 40"/>
                  <a:gd name="T3" fmla="*/ 13 h 79"/>
                  <a:gd name="T4" fmla="*/ 21 w 40"/>
                  <a:gd name="T5" fmla="*/ 22 h 79"/>
                  <a:gd name="T6" fmla="*/ 26 w 40"/>
                  <a:gd name="T7" fmla="*/ 37 h 79"/>
                  <a:gd name="T8" fmla="*/ 0 w 40"/>
                  <a:gd name="T9" fmla="*/ 66 h 79"/>
                  <a:gd name="T10" fmla="*/ 19 w 40"/>
                  <a:gd name="T11" fmla="*/ 79 h 79"/>
                  <a:gd name="T12" fmla="*/ 36 w 40"/>
                  <a:gd name="T13" fmla="*/ 42 h 79"/>
                  <a:gd name="T14" fmla="*/ 34 w 40"/>
                  <a:gd name="T15" fmla="*/ 17 h 79"/>
                  <a:gd name="T16" fmla="*/ 14 w 40"/>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9">
                    <a:moveTo>
                      <a:pt x="14" y="0"/>
                    </a:moveTo>
                    <a:cubicBezTo>
                      <a:pt x="6" y="13"/>
                      <a:pt x="6" y="13"/>
                      <a:pt x="6" y="13"/>
                    </a:cubicBezTo>
                    <a:cubicBezTo>
                      <a:pt x="21" y="22"/>
                      <a:pt x="21" y="22"/>
                      <a:pt x="21" y="22"/>
                    </a:cubicBezTo>
                    <a:cubicBezTo>
                      <a:pt x="21" y="22"/>
                      <a:pt x="31" y="27"/>
                      <a:pt x="26" y="37"/>
                    </a:cubicBezTo>
                    <a:cubicBezTo>
                      <a:pt x="22" y="46"/>
                      <a:pt x="0" y="66"/>
                      <a:pt x="0" y="66"/>
                    </a:cubicBezTo>
                    <a:cubicBezTo>
                      <a:pt x="19" y="79"/>
                      <a:pt x="19" y="79"/>
                      <a:pt x="19" y="79"/>
                    </a:cubicBezTo>
                    <a:cubicBezTo>
                      <a:pt x="33" y="49"/>
                      <a:pt x="32" y="53"/>
                      <a:pt x="36" y="42"/>
                    </a:cubicBezTo>
                    <a:cubicBezTo>
                      <a:pt x="39" y="31"/>
                      <a:pt x="40" y="23"/>
                      <a:pt x="34" y="17"/>
                    </a:cubicBezTo>
                    <a:cubicBezTo>
                      <a:pt x="26" y="9"/>
                      <a:pt x="25" y="9"/>
                      <a:pt x="1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1400" kern="0">
                  <a:solidFill>
                    <a:prstClr val="black"/>
                  </a:solidFill>
                  <a:latin typeface="Arial Unicode MS"/>
                  <a:ea typeface="微软雅黑"/>
                </a:endParaRPr>
              </a:p>
            </p:txBody>
          </p:sp>
        </p:grpSp>
      </p:grpSp>
      <p:cxnSp>
        <p:nvCxnSpPr>
          <p:cNvPr id="34" name="MH_Other_2"/>
          <p:cNvCxnSpPr/>
          <p:nvPr>
            <p:custDataLst>
              <p:tags r:id="rId3"/>
            </p:custDataLst>
          </p:nvPr>
        </p:nvCxnSpPr>
        <p:spPr>
          <a:xfrm>
            <a:off x="3615619" y="2422773"/>
            <a:ext cx="1728692" cy="0"/>
          </a:xfrm>
          <a:prstGeom prst="line">
            <a:avLst/>
          </a:prstGeom>
          <a:noFill/>
          <a:ln w="25400" cap="flat" cmpd="sng" algn="ctr">
            <a:solidFill>
              <a:srgbClr val="D92B45"/>
            </a:solidFill>
            <a:prstDash val="solid"/>
            <a:miter lim="800000"/>
          </a:ln>
          <a:effectLst/>
        </p:spPr>
      </p:cxnSp>
      <p:grpSp>
        <p:nvGrpSpPr>
          <p:cNvPr id="35" name="组合 34"/>
          <p:cNvGrpSpPr/>
          <p:nvPr/>
        </p:nvGrpSpPr>
        <p:grpSpPr>
          <a:xfrm>
            <a:off x="3197944" y="1981050"/>
            <a:ext cx="914660" cy="1690688"/>
            <a:chOff x="4029075" y="1743075"/>
            <a:chExt cx="1219547" cy="2254250"/>
          </a:xfrm>
          <a:gradFill>
            <a:gsLst>
              <a:gs pos="0">
                <a:srgbClr val="E81B18"/>
              </a:gs>
              <a:gs pos="100000">
                <a:srgbClr val="F82B26"/>
              </a:gs>
            </a:gsLst>
            <a:lin ang="3600000" scaled="0"/>
          </a:gradFill>
        </p:grpSpPr>
        <p:sp>
          <p:nvSpPr>
            <p:cNvPr id="36" name="MH_SubTitle_2"/>
            <p:cNvSpPr>
              <a:spLocks/>
            </p:cNvSpPr>
            <p:nvPr>
              <p:custDataLst>
                <p:tags r:id="rId7"/>
              </p:custDataLst>
            </p:nvPr>
          </p:nvSpPr>
          <p:spPr bwMode="auto">
            <a:xfrm rot="-900000">
              <a:off x="4029075" y="1743075"/>
              <a:ext cx="1085850" cy="2254250"/>
            </a:xfrm>
            <a:custGeom>
              <a:avLst/>
              <a:gdLst>
                <a:gd name="T0" fmla="*/ 0 w 1087280"/>
                <a:gd name="T1" fmla="*/ 0 h 2254625"/>
                <a:gd name="T2" fmla="*/ 1087280 w 1087280"/>
                <a:gd name="T3" fmla="*/ 2254625 h 2254625"/>
              </a:gdLst>
              <a:ahLst/>
              <a:cxnLst/>
              <a:rect l="T0" t="T1" r="T2" b="T3"/>
              <a:pathLst>
                <a:path w="1087280" h="2254625">
                  <a:moveTo>
                    <a:pt x="667816" y="412913"/>
                  </a:moveTo>
                  <a:lnTo>
                    <a:pt x="661379" y="407078"/>
                  </a:lnTo>
                  <a:lnTo>
                    <a:pt x="654942" y="401243"/>
                  </a:lnTo>
                  <a:lnTo>
                    <a:pt x="648230" y="396246"/>
                  </a:lnTo>
                  <a:lnTo>
                    <a:pt x="640959" y="391251"/>
                  </a:lnTo>
                  <a:lnTo>
                    <a:pt x="633691" y="386813"/>
                  </a:lnTo>
                  <a:lnTo>
                    <a:pt x="625865" y="382378"/>
                  </a:lnTo>
                  <a:lnTo>
                    <a:pt x="618041" y="378500"/>
                  </a:lnTo>
                  <a:lnTo>
                    <a:pt x="610775" y="374620"/>
                  </a:lnTo>
                  <a:lnTo>
                    <a:pt x="602117" y="371582"/>
                  </a:lnTo>
                  <a:lnTo>
                    <a:pt x="593739" y="368822"/>
                  </a:lnTo>
                  <a:lnTo>
                    <a:pt x="585641" y="366340"/>
                  </a:lnTo>
                  <a:lnTo>
                    <a:pt x="576430" y="364419"/>
                  </a:lnTo>
                  <a:lnTo>
                    <a:pt x="567778" y="363055"/>
                  </a:lnTo>
                  <a:lnTo>
                    <a:pt x="558569" y="361692"/>
                  </a:lnTo>
                  <a:lnTo>
                    <a:pt x="549362" y="360887"/>
                  </a:lnTo>
                  <a:lnTo>
                    <a:pt x="540436" y="360919"/>
                  </a:lnTo>
                  <a:lnTo>
                    <a:pt x="530953" y="360952"/>
                  </a:lnTo>
                  <a:lnTo>
                    <a:pt x="521472" y="361542"/>
                  </a:lnTo>
                  <a:lnTo>
                    <a:pt x="512831" y="362967"/>
                  </a:lnTo>
                  <a:lnTo>
                    <a:pt x="503911" y="364671"/>
                  </a:lnTo>
                  <a:lnTo>
                    <a:pt x="494992" y="366376"/>
                  </a:lnTo>
                  <a:lnTo>
                    <a:pt x="486913" y="368914"/>
                  </a:lnTo>
                  <a:lnTo>
                    <a:pt x="477998" y="371734"/>
                  </a:lnTo>
                  <a:lnTo>
                    <a:pt x="469923" y="375388"/>
                  </a:lnTo>
                  <a:lnTo>
                    <a:pt x="461847" y="379042"/>
                  </a:lnTo>
                  <a:lnTo>
                    <a:pt x="454330" y="382695"/>
                  </a:lnTo>
                  <a:lnTo>
                    <a:pt x="447095" y="387183"/>
                  </a:lnTo>
                  <a:lnTo>
                    <a:pt x="439581" y="391950"/>
                  </a:lnTo>
                  <a:lnTo>
                    <a:pt x="432628" y="397274"/>
                  </a:lnTo>
                  <a:lnTo>
                    <a:pt x="425395" y="402320"/>
                  </a:lnTo>
                  <a:lnTo>
                    <a:pt x="419001" y="408199"/>
                  </a:lnTo>
                  <a:lnTo>
                    <a:pt x="412887" y="414357"/>
                  </a:lnTo>
                  <a:lnTo>
                    <a:pt x="407052" y="420234"/>
                  </a:lnTo>
                  <a:lnTo>
                    <a:pt x="401218" y="426670"/>
                  </a:lnTo>
                  <a:lnTo>
                    <a:pt x="396224" y="433939"/>
                  </a:lnTo>
                  <a:lnTo>
                    <a:pt x="390950" y="440930"/>
                  </a:lnTo>
                  <a:lnTo>
                    <a:pt x="386515" y="448198"/>
                  </a:lnTo>
                  <a:lnTo>
                    <a:pt x="381801" y="455745"/>
                  </a:lnTo>
                  <a:lnTo>
                    <a:pt x="378202" y="463288"/>
                  </a:lnTo>
                  <a:lnTo>
                    <a:pt x="374606" y="471389"/>
                  </a:lnTo>
                  <a:lnTo>
                    <a:pt x="371010" y="479490"/>
                  </a:lnTo>
                  <a:lnTo>
                    <a:pt x="368532" y="488146"/>
                  </a:lnTo>
                  <a:lnTo>
                    <a:pt x="366051" y="496243"/>
                  </a:lnTo>
                  <a:lnTo>
                    <a:pt x="364133" y="505454"/>
                  </a:lnTo>
                  <a:lnTo>
                    <a:pt x="362770" y="514105"/>
                  </a:lnTo>
                  <a:lnTo>
                    <a:pt x="361129" y="523036"/>
                  </a:lnTo>
                  <a:lnTo>
                    <a:pt x="360884" y="532242"/>
                  </a:lnTo>
                  <a:lnTo>
                    <a:pt x="360919" y="541725"/>
                  </a:lnTo>
                  <a:lnTo>
                    <a:pt x="360952" y="550650"/>
                  </a:lnTo>
                  <a:lnTo>
                    <a:pt x="361823" y="559851"/>
                  </a:lnTo>
                  <a:lnTo>
                    <a:pt x="362973" y="569331"/>
                  </a:lnTo>
                  <a:lnTo>
                    <a:pt x="364400" y="577972"/>
                  </a:lnTo>
                  <a:lnTo>
                    <a:pt x="366942" y="586610"/>
                  </a:lnTo>
                  <a:lnTo>
                    <a:pt x="368926" y="595250"/>
                  </a:lnTo>
                  <a:lnTo>
                    <a:pt x="371746" y="603608"/>
                  </a:lnTo>
                  <a:lnTo>
                    <a:pt x="375402" y="611683"/>
                  </a:lnTo>
                  <a:lnTo>
                    <a:pt x="378777" y="619482"/>
                  </a:lnTo>
                  <a:lnTo>
                    <a:pt x="382711" y="627278"/>
                  </a:lnTo>
                  <a:lnTo>
                    <a:pt x="387202" y="635072"/>
                  </a:lnTo>
                  <a:lnTo>
                    <a:pt x="391692" y="642308"/>
                  </a:lnTo>
                  <a:lnTo>
                    <a:pt x="397017" y="649263"/>
                  </a:lnTo>
                  <a:lnTo>
                    <a:pt x="401784" y="656219"/>
                  </a:lnTo>
                  <a:lnTo>
                    <a:pt x="407665" y="662614"/>
                  </a:lnTo>
                  <a:lnTo>
                    <a:pt x="413824" y="668729"/>
                  </a:lnTo>
                  <a:lnTo>
                    <a:pt x="419983" y="674844"/>
                  </a:lnTo>
                  <a:lnTo>
                    <a:pt x="426419" y="680679"/>
                  </a:lnTo>
                  <a:lnTo>
                    <a:pt x="433689" y="685674"/>
                  </a:lnTo>
                  <a:lnTo>
                    <a:pt x="440682" y="690949"/>
                  </a:lnTo>
                  <a:lnTo>
                    <a:pt x="448230" y="695664"/>
                  </a:lnTo>
                  <a:lnTo>
                    <a:pt x="455496" y="699544"/>
                  </a:lnTo>
                  <a:lnTo>
                    <a:pt x="463320" y="703422"/>
                  </a:lnTo>
                  <a:lnTo>
                    <a:pt x="471422" y="707020"/>
                  </a:lnTo>
                  <a:lnTo>
                    <a:pt x="479524" y="710617"/>
                  </a:lnTo>
                  <a:lnTo>
                    <a:pt x="487902" y="713378"/>
                  </a:lnTo>
                  <a:lnTo>
                    <a:pt x="496836" y="715578"/>
                  </a:lnTo>
                  <a:lnTo>
                    <a:pt x="504931" y="717502"/>
                  </a:lnTo>
                  <a:lnTo>
                    <a:pt x="514143" y="719423"/>
                  </a:lnTo>
                  <a:lnTo>
                    <a:pt x="523070" y="719950"/>
                  </a:lnTo>
                  <a:lnTo>
                    <a:pt x="532558" y="721032"/>
                  </a:lnTo>
                  <a:lnTo>
                    <a:pt x="541763" y="721279"/>
                  </a:lnTo>
                  <a:lnTo>
                    <a:pt x="550966" y="720968"/>
                  </a:lnTo>
                  <a:lnTo>
                    <a:pt x="559889" y="720379"/>
                  </a:lnTo>
                  <a:lnTo>
                    <a:pt x="569089" y="718953"/>
                  </a:lnTo>
                  <a:lnTo>
                    <a:pt x="577730" y="717528"/>
                  </a:lnTo>
                  <a:lnTo>
                    <a:pt x="586647" y="715266"/>
                  </a:lnTo>
                  <a:lnTo>
                    <a:pt x="595006" y="713006"/>
                  </a:lnTo>
                  <a:lnTo>
                    <a:pt x="603363" y="710187"/>
                  </a:lnTo>
                  <a:lnTo>
                    <a:pt x="611719" y="706811"/>
                  </a:lnTo>
                  <a:lnTo>
                    <a:pt x="619514" y="702879"/>
                  </a:lnTo>
                  <a:lnTo>
                    <a:pt x="627032" y="699227"/>
                  </a:lnTo>
                  <a:lnTo>
                    <a:pt x="634825" y="694737"/>
                  </a:lnTo>
                  <a:lnTo>
                    <a:pt x="641780" y="689972"/>
                  </a:lnTo>
                  <a:lnTo>
                    <a:pt x="649293" y="685204"/>
                  </a:lnTo>
                  <a:lnTo>
                    <a:pt x="655967" y="679602"/>
                  </a:lnTo>
                  <a:lnTo>
                    <a:pt x="662640" y="674001"/>
                  </a:lnTo>
                  <a:lnTo>
                    <a:pt x="668756" y="668401"/>
                  </a:lnTo>
                  <a:lnTo>
                    <a:pt x="674590" y="661965"/>
                  </a:lnTo>
                  <a:lnTo>
                    <a:pt x="680143" y="655252"/>
                  </a:lnTo>
                  <a:lnTo>
                    <a:pt x="685697" y="648539"/>
                  </a:lnTo>
                  <a:lnTo>
                    <a:pt x="690411" y="640992"/>
                  </a:lnTo>
                  <a:lnTo>
                    <a:pt x="695405" y="633722"/>
                  </a:lnTo>
                  <a:lnTo>
                    <a:pt x="699561" y="626177"/>
                  </a:lnTo>
                  <a:lnTo>
                    <a:pt x="703159" y="618634"/>
                  </a:lnTo>
                  <a:lnTo>
                    <a:pt x="707035" y="610810"/>
                  </a:lnTo>
                  <a:lnTo>
                    <a:pt x="710351" y="602431"/>
                  </a:lnTo>
                  <a:lnTo>
                    <a:pt x="713388" y="593774"/>
                  </a:lnTo>
                  <a:lnTo>
                    <a:pt x="715588" y="585399"/>
                  </a:lnTo>
                  <a:lnTo>
                    <a:pt x="717509" y="576746"/>
                  </a:lnTo>
                  <a:lnTo>
                    <a:pt x="719149" y="567814"/>
                  </a:lnTo>
                  <a:lnTo>
                    <a:pt x="720232" y="558885"/>
                  </a:lnTo>
                  <a:lnTo>
                    <a:pt x="721035" y="549678"/>
                  </a:lnTo>
                  <a:lnTo>
                    <a:pt x="721280" y="540473"/>
                  </a:lnTo>
                  <a:lnTo>
                    <a:pt x="720967" y="531270"/>
                  </a:lnTo>
                  <a:lnTo>
                    <a:pt x="719817" y="521790"/>
                  </a:lnTo>
                  <a:lnTo>
                    <a:pt x="718948" y="513147"/>
                  </a:lnTo>
                  <a:lnTo>
                    <a:pt x="716962" y="503949"/>
                  </a:lnTo>
                  <a:lnTo>
                    <a:pt x="715535" y="495308"/>
                  </a:lnTo>
                  <a:lnTo>
                    <a:pt x="712715" y="486950"/>
                  </a:lnTo>
                  <a:lnTo>
                    <a:pt x="709895" y="478592"/>
                  </a:lnTo>
                  <a:lnTo>
                    <a:pt x="706796" y="469956"/>
                  </a:lnTo>
                  <a:lnTo>
                    <a:pt x="702584" y="462440"/>
                  </a:lnTo>
                  <a:lnTo>
                    <a:pt x="698650" y="454644"/>
                  </a:lnTo>
                  <a:lnTo>
                    <a:pt x="694719" y="447406"/>
                  </a:lnTo>
                  <a:lnTo>
                    <a:pt x="689950" y="439891"/>
                  </a:lnTo>
                  <a:lnTo>
                    <a:pt x="684902" y="432657"/>
                  </a:lnTo>
                  <a:lnTo>
                    <a:pt x="679577" y="425702"/>
                  </a:lnTo>
                  <a:lnTo>
                    <a:pt x="673696" y="419308"/>
                  </a:lnTo>
                  <a:lnTo>
                    <a:pt x="667816" y="412913"/>
                  </a:lnTo>
                  <a:close/>
                  <a:moveTo>
                    <a:pt x="539108" y="0"/>
                  </a:moveTo>
                  <a:lnTo>
                    <a:pt x="1081639" y="538663"/>
                  </a:lnTo>
                  <a:lnTo>
                    <a:pt x="1087280" y="2071033"/>
                  </a:lnTo>
                  <a:lnTo>
                    <a:pt x="1086784" y="2087770"/>
                  </a:lnTo>
                  <a:lnTo>
                    <a:pt x="1085446" y="2103115"/>
                  </a:lnTo>
                  <a:lnTo>
                    <a:pt x="1082988" y="2117349"/>
                  </a:lnTo>
                  <a:lnTo>
                    <a:pt x="1079690" y="2130748"/>
                  </a:lnTo>
                  <a:lnTo>
                    <a:pt x="1075552" y="2143314"/>
                  </a:lnTo>
                  <a:lnTo>
                    <a:pt x="1070853" y="2154766"/>
                  </a:lnTo>
                  <a:lnTo>
                    <a:pt x="1065593" y="2165662"/>
                  </a:lnTo>
                  <a:lnTo>
                    <a:pt x="1059494" y="2175724"/>
                  </a:lnTo>
                  <a:lnTo>
                    <a:pt x="1052835" y="2185231"/>
                  </a:lnTo>
                  <a:lnTo>
                    <a:pt x="1045892" y="2193344"/>
                  </a:lnTo>
                  <a:lnTo>
                    <a:pt x="1038389" y="2200901"/>
                  </a:lnTo>
                  <a:lnTo>
                    <a:pt x="1030884" y="2207900"/>
                  </a:lnTo>
                  <a:lnTo>
                    <a:pt x="1022819" y="2214343"/>
                  </a:lnTo>
                  <a:lnTo>
                    <a:pt x="1014472" y="2219950"/>
                  </a:lnTo>
                  <a:lnTo>
                    <a:pt x="1006123" y="2225000"/>
                  </a:lnTo>
                  <a:lnTo>
                    <a:pt x="997492" y="2229214"/>
                  </a:lnTo>
                  <a:lnTo>
                    <a:pt x="989419" y="2233426"/>
                  </a:lnTo>
                  <a:lnTo>
                    <a:pt x="980786" y="2237082"/>
                  </a:lnTo>
                  <a:lnTo>
                    <a:pt x="972708" y="2240178"/>
                  </a:lnTo>
                  <a:lnTo>
                    <a:pt x="964349" y="2242438"/>
                  </a:lnTo>
                  <a:lnTo>
                    <a:pt x="957105" y="2244695"/>
                  </a:lnTo>
                  <a:lnTo>
                    <a:pt x="949582" y="2246673"/>
                  </a:lnTo>
                  <a:lnTo>
                    <a:pt x="935646" y="2249511"/>
                  </a:lnTo>
                  <a:lnTo>
                    <a:pt x="924216" y="2250945"/>
                  </a:lnTo>
                  <a:lnTo>
                    <a:pt x="915572" y="2251812"/>
                  </a:lnTo>
                  <a:lnTo>
                    <a:pt x="907485" y="2252119"/>
                  </a:lnTo>
                  <a:lnTo>
                    <a:pt x="186205" y="2254625"/>
                  </a:lnTo>
                  <a:lnTo>
                    <a:pt x="170304" y="2253843"/>
                  </a:lnTo>
                  <a:lnTo>
                    <a:pt x="154680" y="2252782"/>
                  </a:lnTo>
                  <a:lnTo>
                    <a:pt x="140724" y="2250041"/>
                  </a:lnTo>
                  <a:lnTo>
                    <a:pt x="127326" y="2247298"/>
                  </a:lnTo>
                  <a:lnTo>
                    <a:pt x="114759" y="2243158"/>
                  </a:lnTo>
                  <a:lnTo>
                    <a:pt x="103028" y="2238736"/>
                  </a:lnTo>
                  <a:lnTo>
                    <a:pt x="92129" y="2232917"/>
                  </a:lnTo>
                  <a:lnTo>
                    <a:pt x="82345" y="2227093"/>
                  </a:lnTo>
                  <a:lnTo>
                    <a:pt x="73115" y="2220153"/>
                  </a:lnTo>
                  <a:lnTo>
                    <a:pt x="64723" y="2213488"/>
                  </a:lnTo>
                  <a:lnTo>
                    <a:pt x="57165" y="2205983"/>
                  </a:lnTo>
                  <a:lnTo>
                    <a:pt x="50442" y="2198197"/>
                  </a:lnTo>
                  <a:lnTo>
                    <a:pt x="43997" y="2190130"/>
                  </a:lnTo>
                  <a:lnTo>
                    <a:pt x="38388" y="2181782"/>
                  </a:lnTo>
                  <a:lnTo>
                    <a:pt x="33059" y="2173712"/>
                  </a:lnTo>
                  <a:lnTo>
                    <a:pt x="28565" y="2165360"/>
                  </a:lnTo>
                  <a:lnTo>
                    <a:pt x="24630" y="2157006"/>
                  </a:lnTo>
                  <a:lnTo>
                    <a:pt x="21250" y="2148092"/>
                  </a:lnTo>
                  <a:lnTo>
                    <a:pt x="18152" y="2140014"/>
                  </a:lnTo>
                  <a:lnTo>
                    <a:pt x="15334" y="2132215"/>
                  </a:lnTo>
                  <a:lnTo>
                    <a:pt x="13074" y="2124412"/>
                  </a:lnTo>
                  <a:lnTo>
                    <a:pt x="11372" y="2116609"/>
                  </a:lnTo>
                  <a:lnTo>
                    <a:pt x="8533" y="2103230"/>
                  </a:lnTo>
                  <a:lnTo>
                    <a:pt x="6816" y="2091522"/>
                  </a:lnTo>
                  <a:lnTo>
                    <a:pt x="6226" y="2082598"/>
                  </a:lnTo>
                  <a:lnTo>
                    <a:pt x="5641" y="2075348"/>
                  </a:lnTo>
                  <a:lnTo>
                    <a:pt x="0" y="542979"/>
                  </a:lnTo>
                  <a:lnTo>
                    <a:pt x="539108" y="0"/>
                  </a:lnTo>
                  <a:close/>
                </a:path>
              </a:pathLst>
            </a:custGeom>
            <a:solidFill>
              <a:srgbClr val="C00000"/>
            </a:solidFill>
            <a:ln>
              <a:noFill/>
            </a:ln>
          </p:spPr>
          <p:txBody>
            <a:bodyPr lIns="108000" tIns="576000" rIns="108000" bIns="0" anchor="ctr"/>
            <a:lstStyle/>
            <a:p>
              <a:pPr algn="ctr">
                <a:lnSpc>
                  <a:spcPct val="110000"/>
                </a:lnSpc>
                <a:defRPr/>
              </a:pPr>
              <a:endParaRPr lang="da-DK" altLang="zh-CN" sz="1500" kern="0" dirty="0">
                <a:solidFill>
                  <a:srgbClr val="FFFFFF"/>
                </a:solidFill>
                <a:latin typeface="Arial Unicode MS"/>
                <a:ea typeface="微软雅黑"/>
              </a:endParaRPr>
            </a:p>
          </p:txBody>
        </p:sp>
        <p:sp>
          <p:nvSpPr>
            <p:cNvPr id="37" name="KSO_Shape"/>
            <p:cNvSpPr/>
            <p:nvPr/>
          </p:nvSpPr>
          <p:spPr>
            <a:xfrm rot="20770490">
              <a:off x="4357392" y="2631675"/>
              <a:ext cx="457168" cy="37183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w="12700" cap="flat" cmpd="sng" algn="ctr">
              <a:noFill/>
              <a:prstDash val="solid"/>
              <a:miter lim="800000"/>
            </a:ln>
            <a:effectLst/>
          </p:spPr>
          <p:txBody>
            <a:bodyPr anchor="ctr"/>
            <a:lstStyle/>
            <a:p>
              <a:pPr algn="ctr">
                <a:defRPr/>
              </a:pPr>
              <a:endParaRPr lang="zh-CN" altLang="en-US" sz="1400" kern="0" dirty="0">
                <a:solidFill>
                  <a:srgbClr val="FFFFFF"/>
                </a:solidFill>
                <a:latin typeface="Arial Unicode MS"/>
                <a:ea typeface="微软雅黑"/>
              </a:endParaRPr>
            </a:p>
          </p:txBody>
        </p:sp>
        <p:sp>
          <p:nvSpPr>
            <p:cNvPr id="38" name="TextBox 25"/>
            <p:cNvSpPr txBox="1">
              <a:spLocks noChangeArrowheads="1"/>
            </p:cNvSpPr>
            <p:nvPr/>
          </p:nvSpPr>
          <p:spPr bwMode="auto">
            <a:xfrm rot="20646988">
              <a:off x="4231468" y="3017879"/>
              <a:ext cx="1017154" cy="861774"/>
            </a:xfrm>
            <a:prstGeom prst="rect">
              <a:avLst/>
            </a:prstGeom>
            <a:noFill/>
            <a:ln w="9525">
              <a:noFill/>
              <a:miter lim="800000"/>
              <a:headEnd/>
              <a:tailEnd/>
            </a:ln>
          </p:spPr>
          <p:txBody>
            <a:bodyPr wrap="square">
              <a:spAutoFit/>
            </a:bodyPr>
            <a:lstStyle/>
            <a:p>
              <a:pPr algn="ctr" defTabSz="783320">
                <a:defRPr/>
              </a:pPr>
              <a:r>
                <a:rPr lang="zh-CN" altLang="en-US" sz="1800" b="1" kern="0" dirty="0">
                  <a:solidFill>
                    <a:prstClr val="white"/>
                  </a:solidFill>
                  <a:latin typeface="微软雅黑" pitchFamily="34" charset="-122"/>
                  <a:ea typeface="微软雅黑"/>
                </a:rPr>
                <a:t>培养机制</a:t>
              </a:r>
            </a:p>
          </p:txBody>
        </p:sp>
      </p:grpSp>
      <p:cxnSp>
        <p:nvCxnSpPr>
          <p:cNvPr id="39" name="MH_Other_3"/>
          <p:cNvCxnSpPr/>
          <p:nvPr>
            <p:custDataLst>
              <p:tags r:id="rId4"/>
            </p:custDataLst>
          </p:nvPr>
        </p:nvCxnSpPr>
        <p:spPr>
          <a:xfrm>
            <a:off x="1838921" y="2422773"/>
            <a:ext cx="1776698" cy="0"/>
          </a:xfrm>
          <a:prstGeom prst="line">
            <a:avLst/>
          </a:prstGeom>
          <a:noFill/>
          <a:ln w="25400" cap="flat" cmpd="sng" algn="ctr">
            <a:solidFill>
              <a:srgbClr val="D92B45"/>
            </a:solidFill>
            <a:prstDash val="solid"/>
            <a:miter lim="800000"/>
          </a:ln>
          <a:effectLst/>
        </p:spPr>
      </p:cxnSp>
      <p:grpSp>
        <p:nvGrpSpPr>
          <p:cNvPr id="40" name="组合 39"/>
          <p:cNvGrpSpPr/>
          <p:nvPr/>
        </p:nvGrpSpPr>
        <p:grpSpPr>
          <a:xfrm>
            <a:off x="1431131" y="1981050"/>
            <a:ext cx="881456" cy="1690688"/>
            <a:chOff x="1616075" y="1743075"/>
            <a:chExt cx="1175274" cy="2254250"/>
          </a:xfrm>
          <a:gradFill>
            <a:gsLst>
              <a:gs pos="0">
                <a:srgbClr val="E81B18"/>
              </a:gs>
              <a:gs pos="100000">
                <a:srgbClr val="F82B26"/>
              </a:gs>
            </a:gsLst>
            <a:lin ang="3600000" scaled="0"/>
          </a:gradFill>
        </p:grpSpPr>
        <p:sp>
          <p:nvSpPr>
            <p:cNvPr id="41" name="MH_SubTitle_1"/>
            <p:cNvSpPr>
              <a:spLocks/>
            </p:cNvSpPr>
            <p:nvPr>
              <p:custDataLst>
                <p:tags r:id="rId6"/>
              </p:custDataLst>
            </p:nvPr>
          </p:nvSpPr>
          <p:spPr bwMode="auto">
            <a:xfrm rot="-900000">
              <a:off x="1616075" y="1743075"/>
              <a:ext cx="1087438" cy="2254250"/>
            </a:xfrm>
            <a:custGeom>
              <a:avLst/>
              <a:gdLst>
                <a:gd name="T0" fmla="*/ 0 w 1087280"/>
                <a:gd name="T1" fmla="*/ 0 h 2254625"/>
                <a:gd name="T2" fmla="*/ 1087280 w 1087280"/>
                <a:gd name="T3" fmla="*/ 2254625 h 2254625"/>
              </a:gdLst>
              <a:ahLst/>
              <a:cxnLst/>
              <a:rect l="T0" t="T1" r="T2" b="T3"/>
              <a:pathLst>
                <a:path w="1087280" h="2254625">
                  <a:moveTo>
                    <a:pt x="667816" y="412913"/>
                  </a:moveTo>
                  <a:lnTo>
                    <a:pt x="661379" y="407078"/>
                  </a:lnTo>
                  <a:lnTo>
                    <a:pt x="654942" y="401243"/>
                  </a:lnTo>
                  <a:lnTo>
                    <a:pt x="648230" y="396246"/>
                  </a:lnTo>
                  <a:lnTo>
                    <a:pt x="640959" y="391251"/>
                  </a:lnTo>
                  <a:lnTo>
                    <a:pt x="633691" y="386813"/>
                  </a:lnTo>
                  <a:lnTo>
                    <a:pt x="625865" y="382378"/>
                  </a:lnTo>
                  <a:lnTo>
                    <a:pt x="618041" y="378500"/>
                  </a:lnTo>
                  <a:lnTo>
                    <a:pt x="610775" y="374620"/>
                  </a:lnTo>
                  <a:lnTo>
                    <a:pt x="602117" y="371582"/>
                  </a:lnTo>
                  <a:lnTo>
                    <a:pt x="593739" y="368822"/>
                  </a:lnTo>
                  <a:lnTo>
                    <a:pt x="585641" y="366340"/>
                  </a:lnTo>
                  <a:lnTo>
                    <a:pt x="576430" y="364419"/>
                  </a:lnTo>
                  <a:lnTo>
                    <a:pt x="567778" y="363055"/>
                  </a:lnTo>
                  <a:lnTo>
                    <a:pt x="558569" y="361692"/>
                  </a:lnTo>
                  <a:lnTo>
                    <a:pt x="549362" y="360887"/>
                  </a:lnTo>
                  <a:lnTo>
                    <a:pt x="540436" y="360919"/>
                  </a:lnTo>
                  <a:lnTo>
                    <a:pt x="530953" y="360952"/>
                  </a:lnTo>
                  <a:lnTo>
                    <a:pt x="521472" y="361542"/>
                  </a:lnTo>
                  <a:lnTo>
                    <a:pt x="512831" y="362967"/>
                  </a:lnTo>
                  <a:lnTo>
                    <a:pt x="503911" y="364671"/>
                  </a:lnTo>
                  <a:lnTo>
                    <a:pt x="494992" y="366376"/>
                  </a:lnTo>
                  <a:lnTo>
                    <a:pt x="486913" y="368914"/>
                  </a:lnTo>
                  <a:lnTo>
                    <a:pt x="477998" y="371734"/>
                  </a:lnTo>
                  <a:lnTo>
                    <a:pt x="469923" y="375388"/>
                  </a:lnTo>
                  <a:lnTo>
                    <a:pt x="461847" y="379042"/>
                  </a:lnTo>
                  <a:lnTo>
                    <a:pt x="454330" y="382695"/>
                  </a:lnTo>
                  <a:lnTo>
                    <a:pt x="447095" y="387183"/>
                  </a:lnTo>
                  <a:lnTo>
                    <a:pt x="439581" y="391950"/>
                  </a:lnTo>
                  <a:lnTo>
                    <a:pt x="432628" y="397274"/>
                  </a:lnTo>
                  <a:lnTo>
                    <a:pt x="425395" y="402320"/>
                  </a:lnTo>
                  <a:lnTo>
                    <a:pt x="419001" y="408199"/>
                  </a:lnTo>
                  <a:lnTo>
                    <a:pt x="412887" y="414357"/>
                  </a:lnTo>
                  <a:lnTo>
                    <a:pt x="407052" y="420234"/>
                  </a:lnTo>
                  <a:lnTo>
                    <a:pt x="401218" y="426670"/>
                  </a:lnTo>
                  <a:lnTo>
                    <a:pt x="396224" y="433939"/>
                  </a:lnTo>
                  <a:lnTo>
                    <a:pt x="390950" y="440930"/>
                  </a:lnTo>
                  <a:lnTo>
                    <a:pt x="386515" y="448198"/>
                  </a:lnTo>
                  <a:lnTo>
                    <a:pt x="381801" y="455745"/>
                  </a:lnTo>
                  <a:lnTo>
                    <a:pt x="378202" y="463288"/>
                  </a:lnTo>
                  <a:lnTo>
                    <a:pt x="374606" y="471389"/>
                  </a:lnTo>
                  <a:lnTo>
                    <a:pt x="371010" y="479490"/>
                  </a:lnTo>
                  <a:lnTo>
                    <a:pt x="368532" y="488146"/>
                  </a:lnTo>
                  <a:lnTo>
                    <a:pt x="366051" y="496243"/>
                  </a:lnTo>
                  <a:lnTo>
                    <a:pt x="364133" y="505454"/>
                  </a:lnTo>
                  <a:lnTo>
                    <a:pt x="362770" y="514105"/>
                  </a:lnTo>
                  <a:lnTo>
                    <a:pt x="361129" y="523036"/>
                  </a:lnTo>
                  <a:lnTo>
                    <a:pt x="360884" y="532242"/>
                  </a:lnTo>
                  <a:lnTo>
                    <a:pt x="360919" y="541725"/>
                  </a:lnTo>
                  <a:lnTo>
                    <a:pt x="360952" y="550650"/>
                  </a:lnTo>
                  <a:lnTo>
                    <a:pt x="361823" y="559851"/>
                  </a:lnTo>
                  <a:lnTo>
                    <a:pt x="362973" y="569331"/>
                  </a:lnTo>
                  <a:lnTo>
                    <a:pt x="364400" y="577972"/>
                  </a:lnTo>
                  <a:lnTo>
                    <a:pt x="366942" y="586610"/>
                  </a:lnTo>
                  <a:lnTo>
                    <a:pt x="368926" y="595250"/>
                  </a:lnTo>
                  <a:lnTo>
                    <a:pt x="371746" y="603608"/>
                  </a:lnTo>
                  <a:lnTo>
                    <a:pt x="375402" y="611683"/>
                  </a:lnTo>
                  <a:lnTo>
                    <a:pt x="378777" y="619482"/>
                  </a:lnTo>
                  <a:lnTo>
                    <a:pt x="382711" y="627278"/>
                  </a:lnTo>
                  <a:lnTo>
                    <a:pt x="387202" y="635072"/>
                  </a:lnTo>
                  <a:lnTo>
                    <a:pt x="391692" y="642308"/>
                  </a:lnTo>
                  <a:lnTo>
                    <a:pt x="397017" y="649263"/>
                  </a:lnTo>
                  <a:lnTo>
                    <a:pt x="401784" y="656219"/>
                  </a:lnTo>
                  <a:lnTo>
                    <a:pt x="407665" y="662614"/>
                  </a:lnTo>
                  <a:lnTo>
                    <a:pt x="413824" y="668729"/>
                  </a:lnTo>
                  <a:lnTo>
                    <a:pt x="419983" y="674844"/>
                  </a:lnTo>
                  <a:lnTo>
                    <a:pt x="426419" y="680679"/>
                  </a:lnTo>
                  <a:lnTo>
                    <a:pt x="433689" y="685674"/>
                  </a:lnTo>
                  <a:lnTo>
                    <a:pt x="440682" y="690949"/>
                  </a:lnTo>
                  <a:lnTo>
                    <a:pt x="448230" y="695664"/>
                  </a:lnTo>
                  <a:lnTo>
                    <a:pt x="455496" y="699544"/>
                  </a:lnTo>
                  <a:lnTo>
                    <a:pt x="463320" y="703422"/>
                  </a:lnTo>
                  <a:lnTo>
                    <a:pt x="471422" y="707020"/>
                  </a:lnTo>
                  <a:lnTo>
                    <a:pt x="479524" y="710617"/>
                  </a:lnTo>
                  <a:lnTo>
                    <a:pt x="487902" y="713378"/>
                  </a:lnTo>
                  <a:lnTo>
                    <a:pt x="496836" y="715578"/>
                  </a:lnTo>
                  <a:lnTo>
                    <a:pt x="504931" y="717502"/>
                  </a:lnTo>
                  <a:lnTo>
                    <a:pt x="514143" y="719423"/>
                  </a:lnTo>
                  <a:lnTo>
                    <a:pt x="523070" y="719950"/>
                  </a:lnTo>
                  <a:lnTo>
                    <a:pt x="532558" y="721032"/>
                  </a:lnTo>
                  <a:lnTo>
                    <a:pt x="541763" y="721279"/>
                  </a:lnTo>
                  <a:lnTo>
                    <a:pt x="550966" y="720968"/>
                  </a:lnTo>
                  <a:lnTo>
                    <a:pt x="559889" y="720379"/>
                  </a:lnTo>
                  <a:lnTo>
                    <a:pt x="569089" y="718953"/>
                  </a:lnTo>
                  <a:lnTo>
                    <a:pt x="577730" y="717528"/>
                  </a:lnTo>
                  <a:lnTo>
                    <a:pt x="586647" y="715266"/>
                  </a:lnTo>
                  <a:lnTo>
                    <a:pt x="595006" y="713006"/>
                  </a:lnTo>
                  <a:lnTo>
                    <a:pt x="603363" y="710187"/>
                  </a:lnTo>
                  <a:lnTo>
                    <a:pt x="611719" y="706811"/>
                  </a:lnTo>
                  <a:lnTo>
                    <a:pt x="619514" y="702879"/>
                  </a:lnTo>
                  <a:lnTo>
                    <a:pt x="627032" y="699227"/>
                  </a:lnTo>
                  <a:lnTo>
                    <a:pt x="634825" y="694737"/>
                  </a:lnTo>
                  <a:lnTo>
                    <a:pt x="641780" y="689972"/>
                  </a:lnTo>
                  <a:lnTo>
                    <a:pt x="649293" y="685204"/>
                  </a:lnTo>
                  <a:lnTo>
                    <a:pt x="655967" y="679602"/>
                  </a:lnTo>
                  <a:lnTo>
                    <a:pt x="662640" y="674001"/>
                  </a:lnTo>
                  <a:lnTo>
                    <a:pt x="668756" y="668401"/>
                  </a:lnTo>
                  <a:lnTo>
                    <a:pt x="674590" y="661965"/>
                  </a:lnTo>
                  <a:lnTo>
                    <a:pt x="680143" y="655252"/>
                  </a:lnTo>
                  <a:lnTo>
                    <a:pt x="685697" y="648539"/>
                  </a:lnTo>
                  <a:lnTo>
                    <a:pt x="690411" y="640992"/>
                  </a:lnTo>
                  <a:lnTo>
                    <a:pt x="695405" y="633722"/>
                  </a:lnTo>
                  <a:lnTo>
                    <a:pt x="699561" y="626177"/>
                  </a:lnTo>
                  <a:lnTo>
                    <a:pt x="703159" y="618634"/>
                  </a:lnTo>
                  <a:lnTo>
                    <a:pt x="707035" y="610810"/>
                  </a:lnTo>
                  <a:lnTo>
                    <a:pt x="710351" y="602431"/>
                  </a:lnTo>
                  <a:lnTo>
                    <a:pt x="713388" y="593774"/>
                  </a:lnTo>
                  <a:lnTo>
                    <a:pt x="715588" y="585399"/>
                  </a:lnTo>
                  <a:lnTo>
                    <a:pt x="717509" y="576746"/>
                  </a:lnTo>
                  <a:lnTo>
                    <a:pt x="719149" y="567814"/>
                  </a:lnTo>
                  <a:lnTo>
                    <a:pt x="720232" y="558885"/>
                  </a:lnTo>
                  <a:lnTo>
                    <a:pt x="721035" y="549678"/>
                  </a:lnTo>
                  <a:lnTo>
                    <a:pt x="721280" y="540473"/>
                  </a:lnTo>
                  <a:lnTo>
                    <a:pt x="720967" y="531270"/>
                  </a:lnTo>
                  <a:lnTo>
                    <a:pt x="719817" y="521790"/>
                  </a:lnTo>
                  <a:lnTo>
                    <a:pt x="718948" y="513147"/>
                  </a:lnTo>
                  <a:lnTo>
                    <a:pt x="716962" y="503949"/>
                  </a:lnTo>
                  <a:lnTo>
                    <a:pt x="715535" y="495308"/>
                  </a:lnTo>
                  <a:lnTo>
                    <a:pt x="712715" y="486950"/>
                  </a:lnTo>
                  <a:lnTo>
                    <a:pt x="709895" y="478592"/>
                  </a:lnTo>
                  <a:lnTo>
                    <a:pt x="706796" y="469956"/>
                  </a:lnTo>
                  <a:lnTo>
                    <a:pt x="702584" y="462440"/>
                  </a:lnTo>
                  <a:lnTo>
                    <a:pt x="698650" y="454644"/>
                  </a:lnTo>
                  <a:lnTo>
                    <a:pt x="694719" y="447406"/>
                  </a:lnTo>
                  <a:lnTo>
                    <a:pt x="689950" y="439891"/>
                  </a:lnTo>
                  <a:lnTo>
                    <a:pt x="684902" y="432657"/>
                  </a:lnTo>
                  <a:lnTo>
                    <a:pt x="679577" y="425702"/>
                  </a:lnTo>
                  <a:lnTo>
                    <a:pt x="673696" y="419308"/>
                  </a:lnTo>
                  <a:lnTo>
                    <a:pt x="667816" y="412913"/>
                  </a:lnTo>
                  <a:close/>
                  <a:moveTo>
                    <a:pt x="539108" y="0"/>
                  </a:moveTo>
                  <a:lnTo>
                    <a:pt x="1081639" y="538663"/>
                  </a:lnTo>
                  <a:lnTo>
                    <a:pt x="1087280" y="2071033"/>
                  </a:lnTo>
                  <a:lnTo>
                    <a:pt x="1086784" y="2087770"/>
                  </a:lnTo>
                  <a:lnTo>
                    <a:pt x="1085446" y="2103115"/>
                  </a:lnTo>
                  <a:lnTo>
                    <a:pt x="1082988" y="2117349"/>
                  </a:lnTo>
                  <a:lnTo>
                    <a:pt x="1079690" y="2130748"/>
                  </a:lnTo>
                  <a:lnTo>
                    <a:pt x="1075552" y="2143314"/>
                  </a:lnTo>
                  <a:lnTo>
                    <a:pt x="1070853" y="2154766"/>
                  </a:lnTo>
                  <a:lnTo>
                    <a:pt x="1065593" y="2165662"/>
                  </a:lnTo>
                  <a:lnTo>
                    <a:pt x="1059494" y="2175724"/>
                  </a:lnTo>
                  <a:lnTo>
                    <a:pt x="1052835" y="2185231"/>
                  </a:lnTo>
                  <a:lnTo>
                    <a:pt x="1045892" y="2193344"/>
                  </a:lnTo>
                  <a:lnTo>
                    <a:pt x="1038389" y="2200901"/>
                  </a:lnTo>
                  <a:lnTo>
                    <a:pt x="1030884" y="2207900"/>
                  </a:lnTo>
                  <a:lnTo>
                    <a:pt x="1022819" y="2214343"/>
                  </a:lnTo>
                  <a:lnTo>
                    <a:pt x="1014472" y="2219950"/>
                  </a:lnTo>
                  <a:lnTo>
                    <a:pt x="1006123" y="2225000"/>
                  </a:lnTo>
                  <a:lnTo>
                    <a:pt x="997492" y="2229214"/>
                  </a:lnTo>
                  <a:lnTo>
                    <a:pt x="989419" y="2233426"/>
                  </a:lnTo>
                  <a:lnTo>
                    <a:pt x="980786" y="2237082"/>
                  </a:lnTo>
                  <a:lnTo>
                    <a:pt x="972708" y="2240178"/>
                  </a:lnTo>
                  <a:lnTo>
                    <a:pt x="964349" y="2242438"/>
                  </a:lnTo>
                  <a:lnTo>
                    <a:pt x="957105" y="2244695"/>
                  </a:lnTo>
                  <a:lnTo>
                    <a:pt x="949582" y="2246673"/>
                  </a:lnTo>
                  <a:lnTo>
                    <a:pt x="935646" y="2249511"/>
                  </a:lnTo>
                  <a:lnTo>
                    <a:pt x="924216" y="2250945"/>
                  </a:lnTo>
                  <a:lnTo>
                    <a:pt x="915572" y="2251812"/>
                  </a:lnTo>
                  <a:lnTo>
                    <a:pt x="907485" y="2252119"/>
                  </a:lnTo>
                  <a:lnTo>
                    <a:pt x="186205" y="2254625"/>
                  </a:lnTo>
                  <a:lnTo>
                    <a:pt x="170304" y="2253843"/>
                  </a:lnTo>
                  <a:lnTo>
                    <a:pt x="154680" y="2252782"/>
                  </a:lnTo>
                  <a:lnTo>
                    <a:pt x="140724" y="2250041"/>
                  </a:lnTo>
                  <a:lnTo>
                    <a:pt x="127326" y="2247298"/>
                  </a:lnTo>
                  <a:lnTo>
                    <a:pt x="114759" y="2243158"/>
                  </a:lnTo>
                  <a:lnTo>
                    <a:pt x="103028" y="2238736"/>
                  </a:lnTo>
                  <a:lnTo>
                    <a:pt x="92129" y="2232917"/>
                  </a:lnTo>
                  <a:lnTo>
                    <a:pt x="82345" y="2227093"/>
                  </a:lnTo>
                  <a:lnTo>
                    <a:pt x="73115" y="2220153"/>
                  </a:lnTo>
                  <a:lnTo>
                    <a:pt x="64723" y="2213488"/>
                  </a:lnTo>
                  <a:lnTo>
                    <a:pt x="57165" y="2205983"/>
                  </a:lnTo>
                  <a:lnTo>
                    <a:pt x="50442" y="2198197"/>
                  </a:lnTo>
                  <a:lnTo>
                    <a:pt x="43997" y="2190130"/>
                  </a:lnTo>
                  <a:lnTo>
                    <a:pt x="38388" y="2181782"/>
                  </a:lnTo>
                  <a:lnTo>
                    <a:pt x="33059" y="2173712"/>
                  </a:lnTo>
                  <a:lnTo>
                    <a:pt x="28565" y="2165360"/>
                  </a:lnTo>
                  <a:lnTo>
                    <a:pt x="24630" y="2157006"/>
                  </a:lnTo>
                  <a:lnTo>
                    <a:pt x="21250" y="2148092"/>
                  </a:lnTo>
                  <a:lnTo>
                    <a:pt x="18152" y="2140014"/>
                  </a:lnTo>
                  <a:lnTo>
                    <a:pt x="15334" y="2132215"/>
                  </a:lnTo>
                  <a:lnTo>
                    <a:pt x="13074" y="2124412"/>
                  </a:lnTo>
                  <a:lnTo>
                    <a:pt x="11372" y="2116609"/>
                  </a:lnTo>
                  <a:lnTo>
                    <a:pt x="8533" y="2103230"/>
                  </a:lnTo>
                  <a:lnTo>
                    <a:pt x="6816" y="2091522"/>
                  </a:lnTo>
                  <a:lnTo>
                    <a:pt x="6226" y="2082598"/>
                  </a:lnTo>
                  <a:lnTo>
                    <a:pt x="5641" y="2075348"/>
                  </a:lnTo>
                  <a:lnTo>
                    <a:pt x="0" y="542979"/>
                  </a:lnTo>
                  <a:lnTo>
                    <a:pt x="539108" y="0"/>
                  </a:lnTo>
                  <a:close/>
                </a:path>
              </a:pathLst>
            </a:custGeom>
            <a:grpFill/>
            <a:ln>
              <a:noFill/>
            </a:ln>
          </p:spPr>
          <p:txBody>
            <a:bodyPr lIns="108000" tIns="576000" rIns="108000" bIns="0" anchor="ctr"/>
            <a:lstStyle/>
            <a:p>
              <a:pPr algn="ctr">
                <a:lnSpc>
                  <a:spcPct val="110000"/>
                </a:lnSpc>
                <a:defRPr/>
              </a:pPr>
              <a:endParaRPr lang="da-DK" altLang="zh-CN" sz="1500" kern="0" dirty="0">
                <a:solidFill>
                  <a:srgbClr val="FFFFFF"/>
                </a:solidFill>
                <a:latin typeface="Arial Unicode MS"/>
                <a:ea typeface="微软雅黑"/>
              </a:endParaRPr>
            </a:p>
          </p:txBody>
        </p:sp>
        <p:sp>
          <p:nvSpPr>
            <p:cNvPr id="42" name="TextBox 25"/>
            <p:cNvSpPr txBox="1">
              <a:spLocks noChangeArrowheads="1"/>
            </p:cNvSpPr>
            <p:nvPr/>
          </p:nvSpPr>
          <p:spPr bwMode="auto">
            <a:xfrm rot="20646988">
              <a:off x="1773947" y="3023988"/>
              <a:ext cx="1017402" cy="861774"/>
            </a:xfrm>
            <a:prstGeom prst="rect">
              <a:avLst/>
            </a:prstGeom>
            <a:noFill/>
            <a:ln w="9525">
              <a:noFill/>
              <a:miter lim="800000"/>
              <a:headEnd/>
              <a:tailEnd/>
            </a:ln>
          </p:spPr>
          <p:txBody>
            <a:bodyPr wrap="square">
              <a:spAutoFit/>
            </a:bodyPr>
            <a:lstStyle/>
            <a:p>
              <a:pPr algn="ctr" defTabSz="783320">
                <a:defRPr/>
              </a:pPr>
              <a:r>
                <a:rPr lang="zh-CN" altLang="en-US" sz="1800" b="1" kern="0" dirty="0">
                  <a:solidFill>
                    <a:prstClr val="white"/>
                  </a:solidFill>
                  <a:latin typeface="微软雅黑" pitchFamily="34" charset="-122"/>
                  <a:ea typeface="微软雅黑"/>
                </a:rPr>
                <a:t>体制改革</a:t>
              </a:r>
            </a:p>
          </p:txBody>
        </p:sp>
        <p:sp>
          <p:nvSpPr>
            <p:cNvPr id="43" name="KSO_Shape"/>
            <p:cNvSpPr/>
            <p:nvPr/>
          </p:nvSpPr>
          <p:spPr>
            <a:xfrm rot="20873852">
              <a:off x="1927809" y="2689432"/>
              <a:ext cx="397166" cy="370026"/>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grpFill/>
            <a:ln w="12700" cap="flat" cmpd="sng" algn="ctr">
              <a:noFill/>
              <a:prstDash val="solid"/>
              <a:miter lim="800000"/>
            </a:ln>
            <a:effectLst/>
          </p:spPr>
          <p:txBody>
            <a:bodyPr anchor="ctr"/>
            <a:lstStyle/>
            <a:p>
              <a:pPr algn="ctr">
                <a:defRPr/>
              </a:pPr>
              <a:endParaRPr lang="zh-CN" altLang="en-US" sz="1400" kern="0">
                <a:solidFill>
                  <a:srgbClr val="FFFFFF"/>
                </a:solidFill>
                <a:latin typeface="Arial Unicode MS"/>
                <a:ea typeface="微软雅黑"/>
              </a:endParaRPr>
            </a:p>
          </p:txBody>
        </p:sp>
      </p:grpSp>
      <p:sp>
        <p:nvSpPr>
          <p:cNvPr id="44" name="矩形 43"/>
          <p:cNvSpPr/>
          <p:nvPr/>
        </p:nvSpPr>
        <p:spPr>
          <a:xfrm>
            <a:off x="914401" y="3747914"/>
            <a:ext cx="1960668" cy="761747"/>
          </a:xfrm>
          <a:prstGeom prst="rect">
            <a:avLst/>
          </a:prstGeom>
          <a:noFill/>
        </p:spPr>
        <p:txBody>
          <a:bodyPr wrap="square" lIns="68580" tIns="34290" rIns="68580" bIns="34290" rtlCol="0">
            <a:spAutoFit/>
          </a:bodyPr>
          <a:lstStyle/>
          <a:p>
            <a:pPr>
              <a:lnSpc>
                <a:spcPct val="150000"/>
              </a:lnSpc>
            </a:pPr>
            <a:r>
              <a:rPr lang="zh-CN" altLang="en-US" sz="1000" b="1" dirty="0">
                <a:gradFill>
                  <a:gsLst>
                    <a:gs pos="0">
                      <a:prstClr val="black">
                        <a:lumMod val="75000"/>
                        <a:lumOff val="25000"/>
                      </a:prstClr>
                    </a:gs>
                    <a:gs pos="100000">
                      <a:prstClr val="black">
                        <a:lumMod val="85000"/>
                        <a:lumOff val="15000"/>
                      </a:prstClr>
                    </a:gs>
                  </a:gsLst>
                  <a:lin ang="18900000" scaled="1"/>
                </a:gradFill>
                <a:latin typeface="微软雅黑"/>
                <a:ea typeface="微软雅黑"/>
              </a:rPr>
              <a:t>要深化人才发展体制机制改革，最大限度把广大人才的报国情怀、奋斗精神、创造活力激发出来</a:t>
            </a:r>
          </a:p>
        </p:txBody>
      </p:sp>
      <p:sp>
        <p:nvSpPr>
          <p:cNvPr id="45" name="矩形 44"/>
          <p:cNvSpPr/>
          <p:nvPr/>
        </p:nvSpPr>
        <p:spPr>
          <a:xfrm>
            <a:off x="2964451" y="3719339"/>
            <a:ext cx="1673483" cy="734560"/>
          </a:xfrm>
          <a:prstGeom prst="rect">
            <a:avLst/>
          </a:prstGeom>
          <a:noFill/>
        </p:spPr>
        <p:txBody>
          <a:bodyPr wrap="square" lIns="68580" tIns="34290" rIns="68580" bIns="34290" rtlCol="0">
            <a:spAutoFit/>
          </a:bodyPr>
          <a:lstStyle/>
          <a:p>
            <a:pPr>
              <a:lnSpc>
                <a:spcPct val="150000"/>
              </a:lnSpc>
            </a:pPr>
            <a:r>
              <a:rPr lang="zh-CN" altLang="en-US" sz="1000" b="1" dirty="0">
                <a:gradFill>
                  <a:gsLst>
                    <a:gs pos="0">
                      <a:prstClr val="black">
                        <a:lumMod val="75000"/>
                        <a:lumOff val="25000"/>
                      </a:prstClr>
                    </a:gs>
                    <a:gs pos="100000">
                      <a:prstClr val="black">
                        <a:lumMod val="85000"/>
                        <a:lumOff val="15000"/>
                      </a:prstClr>
                    </a:gs>
                  </a:gsLst>
                  <a:lin ang="18900000" scaled="1"/>
                </a:gradFill>
                <a:latin typeface="微软雅黑"/>
                <a:ea typeface="微软雅黑"/>
              </a:rPr>
              <a:t>要完善人才培养机制，改进人才评价机制，创新人才流动机制，健全人才激励机制</a:t>
            </a:r>
          </a:p>
        </p:txBody>
      </p:sp>
      <p:sp>
        <p:nvSpPr>
          <p:cNvPr id="46" name="矩形 45"/>
          <p:cNvSpPr/>
          <p:nvPr/>
        </p:nvSpPr>
        <p:spPr>
          <a:xfrm>
            <a:off x="4831351" y="3719339"/>
            <a:ext cx="1673483" cy="734560"/>
          </a:xfrm>
          <a:prstGeom prst="rect">
            <a:avLst/>
          </a:prstGeom>
          <a:noFill/>
        </p:spPr>
        <p:txBody>
          <a:bodyPr wrap="square" lIns="68580" tIns="34290" rIns="68580" bIns="34290" rtlCol="0">
            <a:spAutoFit/>
          </a:bodyPr>
          <a:lstStyle/>
          <a:p>
            <a:pPr>
              <a:lnSpc>
                <a:spcPct val="150000"/>
              </a:lnSpc>
            </a:pPr>
            <a:r>
              <a:rPr lang="zh-CN" altLang="en-US" sz="1000" b="1" dirty="0">
                <a:gradFill>
                  <a:gsLst>
                    <a:gs pos="0">
                      <a:prstClr val="black">
                        <a:lumMod val="75000"/>
                        <a:lumOff val="25000"/>
                      </a:prstClr>
                    </a:gs>
                    <a:gs pos="100000">
                      <a:prstClr val="black">
                        <a:lumMod val="85000"/>
                        <a:lumOff val="15000"/>
                      </a:prstClr>
                    </a:gs>
                  </a:gsLst>
                  <a:lin ang="18900000" scaled="1"/>
                </a:gradFill>
                <a:latin typeface="微软雅黑"/>
                <a:ea typeface="微软雅黑"/>
              </a:rPr>
              <a:t>要实行更加积极、更加开放、更加有效的人才引进政策，聚天下英才而用之</a:t>
            </a:r>
          </a:p>
        </p:txBody>
      </p:sp>
      <p:sp>
        <p:nvSpPr>
          <p:cNvPr id="47" name="矩形 46"/>
          <p:cNvSpPr/>
          <p:nvPr/>
        </p:nvSpPr>
        <p:spPr>
          <a:xfrm>
            <a:off x="6594217" y="3719339"/>
            <a:ext cx="2256168" cy="992579"/>
          </a:xfrm>
          <a:prstGeom prst="rect">
            <a:avLst/>
          </a:prstGeom>
          <a:noFill/>
        </p:spPr>
        <p:txBody>
          <a:bodyPr wrap="square" lIns="68580" tIns="34290" rIns="68580" bIns="34290" rtlCol="0">
            <a:spAutoFit/>
          </a:bodyPr>
          <a:lstStyle/>
          <a:p>
            <a:pPr>
              <a:lnSpc>
                <a:spcPct val="150000"/>
              </a:lnSpc>
            </a:pPr>
            <a:r>
              <a:rPr lang="zh-CN" altLang="en-US" sz="1000" b="1" dirty="0">
                <a:gradFill>
                  <a:gsLst>
                    <a:gs pos="0">
                      <a:prstClr val="black">
                        <a:lumMod val="75000"/>
                        <a:lumOff val="25000"/>
                      </a:prstClr>
                    </a:gs>
                    <a:gs pos="100000">
                      <a:prstClr val="black">
                        <a:lumMod val="85000"/>
                        <a:lumOff val="15000"/>
                      </a:prstClr>
                    </a:gs>
                  </a:gsLst>
                  <a:lin ang="18900000" scaled="1"/>
                </a:gradFill>
                <a:latin typeface="微软雅黑"/>
                <a:ea typeface="微软雅黑"/>
              </a:rPr>
              <a:t>要广泛宣传表彰爱国报国、为党和人民事业作出突出贡献的优秀人才，在知识分子和广大人才中大力弘扬爱国奉献精神</a:t>
            </a:r>
          </a:p>
        </p:txBody>
      </p:sp>
      <p:cxnSp>
        <p:nvCxnSpPr>
          <p:cNvPr id="48" name="MH_Other_4"/>
          <p:cNvCxnSpPr/>
          <p:nvPr>
            <p:custDataLst>
              <p:tags r:id="rId5"/>
            </p:custDataLst>
          </p:nvPr>
        </p:nvCxnSpPr>
        <p:spPr>
          <a:xfrm>
            <a:off x="0" y="2422773"/>
            <a:ext cx="1838921" cy="0"/>
          </a:xfrm>
          <a:prstGeom prst="line">
            <a:avLst/>
          </a:prstGeom>
          <a:noFill/>
          <a:ln w="25400" cap="flat" cmpd="sng" algn="ctr">
            <a:solidFill>
              <a:srgbClr val="C50D23"/>
            </a:solidFill>
            <a:prstDash val="solid"/>
            <a:miter lim="800000"/>
          </a:ln>
          <a:effectLst/>
        </p:spPr>
      </p:cxnSp>
      <p:sp>
        <p:nvSpPr>
          <p:cNvPr id="49" name="矩形 48">
            <a:extLst>
              <a:ext uri="{FF2B5EF4-FFF2-40B4-BE49-F238E27FC236}">
                <a16:creationId xmlns:a16="http://schemas.microsoft.com/office/drawing/2014/main" xmlns="" id="{A0CD1AE0-13BF-4FA3-AD22-5EC5A6CF5399}"/>
              </a:ext>
            </a:extLst>
          </p:cNvPr>
          <p:cNvSpPr/>
          <p:nvPr/>
        </p:nvSpPr>
        <p:spPr>
          <a:xfrm>
            <a:off x="1064797" y="196480"/>
            <a:ext cx="7438268" cy="492443"/>
          </a:xfrm>
          <a:prstGeom prst="rect">
            <a:avLst/>
          </a:prstGeom>
        </p:spPr>
        <p:txBody>
          <a:bodyPr wrap="square">
            <a:spAutoFit/>
          </a:bodyPr>
          <a:lstStyle/>
          <a:p>
            <a:pPr defTabSz="914400">
              <a:defRPr/>
            </a:pPr>
            <a:r>
              <a:rPr lang="zh-CN" altLang="en-US" sz="2600" b="1" kern="0" spc="300" dirty="0">
                <a:solidFill>
                  <a:srgbClr val="C00000"/>
                </a:solidFill>
                <a:latin typeface="Arial"/>
                <a:ea typeface="微软雅黑"/>
              </a:rPr>
              <a:t>四个“锦囊”，集聚爱国奉献的优秀人才</a:t>
            </a:r>
          </a:p>
        </p:txBody>
      </p:sp>
    </p:spTree>
    <p:extLst>
      <p:ext uri="{BB962C8B-B14F-4D97-AF65-F5344CB8AC3E}">
        <p14:creationId xmlns:p14="http://schemas.microsoft.com/office/powerpoint/2010/main" xmlns="" val="109719124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2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ipe(left)">
                                          <p:cBhvr>
                                            <p:cTn id="10" dur="200"/>
                                            <p:tgtEl>
                                              <p:spTgt spid="48"/>
                                            </p:tgtEl>
                                          </p:cBhvr>
                                        </p:animEffect>
                                      </p:childTnLst>
                                    </p:cTn>
                                  </p:par>
                                </p:childTnLst>
                              </p:cTn>
                            </p:par>
                            <p:par>
                              <p:cTn id="11" fill="hold">
                                <p:stCondLst>
                                  <p:cond delay="1200"/>
                                </p:stCondLst>
                                <p:childTnLst>
                                  <p:par>
                                    <p:cTn id="12" presetID="22" presetClass="entr" presetSubtype="8" fill="hold" nodeType="after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wipe(left)">
                                          <p:cBhvr>
                                            <p:cTn id="14" dur="200"/>
                                            <p:tgtEl>
                                              <p:spTgt spid="39"/>
                                            </p:tgtEl>
                                          </p:cBhvr>
                                        </p:animEffect>
                                      </p:childTnLst>
                                    </p:cTn>
                                  </p:par>
                                </p:childTnLst>
                              </p:cTn>
                            </p:par>
                            <p:par>
                              <p:cTn id="15" fill="hold">
                                <p:stCondLst>
                                  <p:cond delay="1400"/>
                                </p:stCondLst>
                                <p:childTnLst>
                                  <p:par>
                                    <p:cTn id="16" presetID="22" presetClass="entr" presetSubtype="8"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200"/>
                                            <p:tgtEl>
                                              <p:spTgt spid="34"/>
                                            </p:tgtEl>
                                          </p:cBhvr>
                                        </p:animEffect>
                                      </p:childTnLst>
                                    </p:cTn>
                                  </p:par>
                                </p:childTnLst>
                              </p:cTn>
                            </p:par>
                            <p:par>
                              <p:cTn id="19" fill="hold">
                                <p:stCondLst>
                                  <p:cond delay="1600"/>
                                </p:stCondLst>
                                <p:childTnLst>
                                  <p:par>
                                    <p:cTn id="20" presetID="22" presetClass="entr" presetSubtype="8"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200"/>
                                            <p:tgtEl>
                                              <p:spTgt spid="26"/>
                                            </p:tgtEl>
                                          </p:cBhvr>
                                        </p:animEffect>
                                      </p:childTnLst>
                                    </p:cTn>
                                  </p:par>
                                </p:childTnLst>
                              </p:cTn>
                            </p:par>
                            <p:par>
                              <p:cTn id="23" fill="hold">
                                <p:stCondLst>
                                  <p:cond delay="1800"/>
                                </p:stCondLst>
                                <p:childTnLst>
                                  <p:par>
                                    <p:cTn id="24" presetID="22" presetClass="entr" presetSubtype="8"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200"/>
                                            <p:tgtEl>
                                              <p:spTgt spid="16"/>
                                            </p:tgtEl>
                                          </p:cBhvr>
                                        </p:animEffect>
                                      </p:childTnLst>
                                    </p:cTn>
                                  </p:par>
                                </p:childTnLst>
                              </p:cTn>
                            </p:par>
                            <p:par>
                              <p:cTn id="27" fill="hold">
                                <p:stCondLst>
                                  <p:cond delay="2000"/>
                                </p:stCondLst>
                                <p:childTnLst>
                                  <p:par>
                                    <p:cTn id="28" presetID="2" presetClass="entr" presetSubtype="2" fill="hold" nodeType="afterEffect" p14:presetBounceEnd="54000">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14:bounceEnd="54000">
                                          <p:cBhvr additive="base">
                                            <p:cTn id="30" dur="500" fill="hold"/>
                                            <p:tgtEl>
                                              <p:spTgt spid="40"/>
                                            </p:tgtEl>
                                            <p:attrNameLst>
                                              <p:attrName>ppt_x</p:attrName>
                                            </p:attrNameLst>
                                          </p:cBhvr>
                                          <p:tavLst>
                                            <p:tav tm="0">
                                              <p:val>
                                                <p:strVal val="1+#ppt_w/2"/>
                                              </p:val>
                                            </p:tav>
                                            <p:tav tm="100000">
                                              <p:val>
                                                <p:strVal val="#ppt_x"/>
                                              </p:val>
                                            </p:tav>
                                          </p:tavLst>
                                        </p:anim>
                                        <p:anim calcmode="lin" valueType="num" p14:bounceEnd="54000">
                                          <p:cBhvr additive="base">
                                            <p:cTn id="31" dur="500" fill="hold"/>
                                            <p:tgtEl>
                                              <p:spTgt spid="40"/>
                                            </p:tgtEl>
                                            <p:attrNameLst>
                                              <p:attrName>ppt_y</p:attrName>
                                            </p:attrNameLst>
                                          </p:cBhvr>
                                          <p:tavLst>
                                            <p:tav tm="0">
                                              <p:val>
                                                <p:strVal val="#ppt_y"/>
                                              </p:val>
                                            </p:tav>
                                            <p:tav tm="100000">
                                              <p:val>
                                                <p:strVal val="#ppt_y"/>
                                              </p:val>
                                            </p:tav>
                                          </p:tavLst>
                                        </p:anim>
                                      </p:childTnLst>
                                    </p:cTn>
                                  </p:par>
                                  <p:par>
                                    <p:cTn id="32" presetID="22" presetClass="entr" presetSubtype="1" fill="hold" grpId="0" nodeType="withEffect">
                                      <p:stCondLst>
                                        <p:cond delay="400"/>
                                      </p:stCondLst>
                                      <p:childTnLst>
                                        <p:set>
                                          <p:cBhvr>
                                            <p:cTn id="33" dur="1" fill="hold">
                                              <p:stCondLst>
                                                <p:cond delay="0"/>
                                              </p:stCondLst>
                                            </p:cTn>
                                            <p:tgtEl>
                                              <p:spTgt spid="44"/>
                                            </p:tgtEl>
                                            <p:attrNameLst>
                                              <p:attrName>style.visibility</p:attrName>
                                            </p:attrNameLst>
                                          </p:cBhvr>
                                          <p:to>
                                            <p:strVal val="visible"/>
                                          </p:to>
                                        </p:set>
                                        <p:animEffect transition="in" filter="wipe(up)">
                                          <p:cBhvr>
                                            <p:cTn id="34" dur="500"/>
                                            <p:tgtEl>
                                              <p:spTgt spid="44"/>
                                            </p:tgtEl>
                                          </p:cBhvr>
                                        </p:animEffect>
                                      </p:childTnLst>
                                    </p:cTn>
                                  </p:par>
                                  <p:par>
                                    <p:cTn id="35" presetID="2" presetClass="entr" presetSubtype="2" fill="hold" nodeType="withEffect" p14:presetBounceEnd="54000">
                                      <p:stCondLst>
                                        <p:cond delay="300"/>
                                      </p:stCondLst>
                                      <p:childTnLst>
                                        <p:set>
                                          <p:cBhvr>
                                            <p:cTn id="36" dur="1" fill="hold">
                                              <p:stCondLst>
                                                <p:cond delay="0"/>
                                              </p:stCondLst>
                                            </p:cTn>
                                            <p:tgtEl>
                                              <p:spTgt spid="35"/>
                                            </p:tgtEl>
                                            <p:attrNameLst>
                                              <p:attrName>style.visibility</p:attrName>
                                            </p:attrNameLst>
                                          </p:cBhvr>
                                          <p:to>
                                            <p:strVal val="visible"/>
                                          </p:to>
                                        </p:set>
                                        <p:anim calcmode="lin" valueType="num" p14:bounceEnd="54000">
                                          <p:cBhvr additive="base">
                                            <p:cTn id="37" dur="500" fill="hold"/>
                                            <p:tgtEl>
                                              <p:spTgt spid="35"/>
                                            </p:tgtEl>
                                            <p:attrNameLst>
                                              <p:attrName>ppt_x</p:attrName>
                                            </p:attrNameLst>
                                          </p:cBhvr>
                                          <p:tavLst>
                                            <p:tav tm="0">
                                              <p:val>
                                                <p:strVal val="1+#ppt_w/2"/>
                                              </p:val>
                                            </p:tav>
                                            <p:tav tm="100000">
                                              <p:val>
                                                <p:strVal val="#ppt_x"/>
                                              </p:val>
                                            </p:tav>
                                          </p:tavLst>
                                        </p:anim>
                                        <p:anim calcmode="lin" valueType="num" p14:bounceEnd="54000">
                                          <p:cBhvr additive="base">
                                            <p:cTn id="38" dur="500" fill="hold"/>
                                            <p:tgtEl>
                                              <p:spTgt spid="35"/>
                                            </p:tgtEl>
                                            <p:attrNameLst>
                                              <p:attrName>ppt_y</p:attrName>
                                            </p:attrNameLst>
                                          </p:cBhvr>
                                          <p:tavLst>
                                            <p:tav tm="0">
                                              <p:val>
                                                <p:strVal val="#ppt_y"/>
                                              </p:val>
                                            </p:tav>
                                            <p:tav tm="100000">
                                              <p:val>
                                                <p:strVal val="#ppt_y"/>
                                              </p:val>
                                            </p:tav>
                                          </p:tavLst>
                                        </p:anim>
                                      </p:childTnLst>
                                    </p:cTn>
                                  </p:par>
                                  <p:par>
                                    <p:cTn id="39" presetID="22" presetClass="entr" presetSubtype="1" fill="hold" grpId="0" nodeType="withEffect">
                                      <p:stCondLst>
                                        <p:cond delay="800"/>
                                      </p:stCondLst>
                                      <p:childTnLst>
                                        <p:set>
                                          <p:cBhvr>
                                            <p:cTn id="40" dur="1" fill="hold">
                                              <p:stCondLst>
                                                <p:cond delay="0"/>
                                              </p:stCondLst>
                                            </p:cTn>
                                            <p:tgtEl>
                                              <p:spTgt spid="45"/>
                                            </p:tgtEl>
                                            <p:attrNameLst>
                                              <p:attrName>style.visibility</p:attrName>
                                            </p:attrNameLst>
                                          </p:cBhvr>
                                          <p:to>
                                            <p:strVal val="visible"/>
                                          </p:to>
                                        </p:set>
                                        <p:animEffect transition="in" filter="wipe(up)">
                                          <p:cBhvr>
                                            <p:cTn id="41" dur="500"/>
                                            <p:tgtEl>
                                              <p:spTgt spid="45"/>
                                            </p:tgtEl>
                                          </p:cBhvr>
                                        </p:animEffect>
                                      </p:childTnLst>
                                    </p:cTn>
                                  </p:par>
                                  <p:par>
                                    <p:cTn id="42" presetID="2" presetClass="entr" presetSubtype="2" fill="hold" nodeType="withEffect" p14:presetBounceEnd="54000">
                                      <p:stCondLst>
                                        <p:cond delay="600"/>
                                      </p:stCondLst>
                                      <p:childTnLst>
                                        <p:set>
                                          <p:cBhvr>
                                            <p:cTn id="43" dur="1" fill="hold">
                                              <p:stCondLst>
                                                <p:cond delay="0"/>
                                              </p:stCondLst>
                                            </p:cTn>
                                            <p:tgtEl>
                                              <p:spTgt spid="27"/>
                                            </p:tgtEl>
                                            <p:attrNameLst>
                                              <p:attrName>style.visibility</p:attrName>
                                            </p:attrNameLst>
                                          </p:cBhvr>
                                          <p:to>
                                            <p:strVal val="visible"/>
                                          </p:to>
                                        </p:set>
                                        <p:anim calcmode="lin" valueType="num" p14:bounceEnd="54000">
                                          <p:cBhvr additive="base">
                                            <p:cTn id="44" dur="500" fill="hold"/>
                                            <p:tgtEl>
                                              <p:spTgt spid="27"/>
                                            </p:tgtEl>
                                            <p:attrNameLst>
                                              <p:attrName>ppt_x</p:attrName>
                                            </p:attrNameLst>
                                          </p:cBhvr>
                                          <p:tavLst>
                                            <p:tav tm="0">
                                              <p:val>
                                                <p:strVal val="1+#ppt_w/2"/>
                                              </p:val>
                                            </p:tav>
                                            <p:tav tm="100000">
                                              <p:val>
                                                <p:strVal val="#ppt_x"/>
                                              </p:val>
                                            </p:tav>
                                          </p:tavLst>
                                        </p:anim>
                                        <p:anim calcmode="lin" valueType="num" p14:bounceEnd="54000">
                                          <p:cBhvr additive="base">
                                            <p:cTn id="45" dur="500" fill="hold"/>
                                            <p:tgtEl>
                                              <p:spTgt spid="27"/>
                                            </p:tgtEl>
                                            <p:attrNameLst>
                                              <p:attrName>ppt_y</p:attrName>
                                            </p:attrNameLst>
                                          </p:cBhvr>
                                          <p:tavLst>
                                            <p:tav tm="0">
                                              <p:val>
                                                <p:strVal val="#ppt_y"/>
                                              </p:val>
                                            </p:tav>
                                            <p:tav tm="100000">
                                              <p:val>
                                                <p:strVal val="#ppt_y"/>
                                              </p:val>
                                            </p:tav>
                                          </p:tavLst>
                                        </p:anim>
                                      </p:childTnLst>
                                    </p:cTn>
                                  </p:par>
                                  <p:par>
                                    <p:cTn id="46" presetID="22" presetClass="entr" presetSubtype="1" fill="hold" grpId="0" nodeType="withEffect">
                                      <p:stCondLst>
                                        <p:cond delay="1100"/>
                                      </p:stCondLst>
                                      <p:childTnLst>
                                        <p:set>
                                          <p:cBhvr>
                                            <p:cTn id="47" dur="1" fill="hold">
                                              <p:stCondLst>
                                                <p:cond delay="0"/>
                                              </p:stCondLst>
                                            </p:cTn>
                                            <p:tgtEl>
                                              <p:spTgt spid="46"/>
                                            </p:tgtEl>
                                            <p:attrNameLst>
                                              <p:attrName>style.visibility</p:attrName>
                                            </p:attrNameLst>
                                          </p:cBhvr>
                                          <p:to>
                                            <p:strVal val="visible"/>
                                          </p:to>
                                        </p:set>
                                        <p:animEffect transition="in" filter="wipe(up)">
                                          <p:cBhvr>
                                            <p:cTn id="48" dur="500"/>
                                            <p:tgtEl>
                                              <p:spTgt spid="46"/>
                                            </p:tgtEl>
                                          </p:cBhvr>
                                        </p:animEffect>
                                      </p:childTnLst>
                                    </p:cTn>
                                  </p:par>
                                  <p:par>
                                    <p:cTn id="49" presetID="2" presetClass="entr" presetSubtype="2" fill="hold" nodeType="withEffect" p14:presetBounceEnd="54000">
                                      <p:stCondLst>
                                        <p:cond delay="800"/>
                                      </p:stCondLst>
                                      <p:childTnLst>
                                        <p:set>
                                          <p:cBhvr>
                                            <p:cTn id="50" dur="1" fill="hold">
                                              <p:stCondLst>
                                                <p:cond delay="0"/>
                                              </p:stCondLst>
                                            </p:cTn>
                                            <p:tgtEl>
                                              <p:spTgt spid="17"/>
                                            </p:tgtEl>
                                            <p:attrNameLst>
                                              <p:attrName>style.visibility</p:attrName>
                                            </p:attrNameLst>
                                          </p:cBhvr>
                                          <p:to>
                                            <p:strVal val="visible"/>
                                          </p:to>
                                        </p:set>
                                        <p:anim calcmode="lin" valueType="num" p14:bounceEnd="54000">
                                          <p:cBhvr additive="base">
                                            <p:cTn id="51" dur="500" fill="hold"/>
                                            <p:tgtEl>
                                              <p:spTgt spid="17"/>
                                            </p:tgtEl>
                                            <p:attrNameLst>
                                              <p:attrName>ppt_x</p:attrName>
                                            </p:attrNameLst>
                                          </p:cBhvr>
                                          <p:tavLst>
                                            <p:tav tm="0">
                                              <p:val>
                                                <p:strVal val="1+#ppt_w/2"/>
                                              </p:val>
                                            </p:tav>
                                            <p:tav tm="100000">
                                              <p:val>
                                                <p:strVal val="#ppt_x"/>
                                              </p:val>
                                            </p:tav>
                                          </p:tavLst>
                                        </p:anim>
                                        <p:anim calcmode="lin" valueType="num" p14:bounceEnd="54000">
                                          <p:cBhvr additive="base">
                                            <p:cTn id="52" dur="500" fill="hold"/>
                                            <p:tgtEl>
                                              <p:spTgt spid="17"/>
                                            </p:tgtEl>
                                            <p:attrNameLst>
                                              <p:attrName>ppt_y</p:attrName>
                                            </p:attrNameLst>
                                          </p:cBhvr>
                                          <p:tavLst>
                                            <p:tav tm="0">
                                              <p:val>
                                                <p:strVal val="#ppt_y"/>
                                              </p:val>
                                            </p:tav>
                                            <p:tav tm="100000">
                                              <p:val>
                                                <p:strVal val="#ppt_y"/>
                                              </p:val>
                                            </p:tav>
                                          </p:tavLst>
                                        </p:anim>
                                      </p:childTnLst>
                                    </p:cTn>
                                  </p:par>
                                  <p:par>
                                    <p:cTn id="53" presetID="22" presetClass="entr" presetSubtype="1" fill="hold" grpId="0" nodeType="withEffect">
                                      <p:stCondLst>
                                        <p:cond delay="1300"/>
                                      </p:stCondLst>
                                      <p:childTnLst>
                                        <p:set>
                                          <p:cBhvr>
                                            <p:cTn id="54" dur="1" fill="hold">
                                              <p:stCondLst>
                                                <p:cond delay="0"/>
                                              </p:stCondLst>
                                            </p:cTn>
                                            <p:tgtEl>
                                              <p:spTgt spid="47"/>
                                            </p:tgtEl>
                                            <p:attrNameLst>
                                              <p:attrName>style.visibility</p:attrName>
                                            </p:attrNameLst>
                                          </p:cBhvr>
                                          <p:to>
                                            <p:strVal val="visible"/>
                                          </p:to>
                                        </p:set>
                                        <p:animEffect transition="in" filter="wipe(up)">
                                          <p:cBhvr>
                                            <p:cTn id="5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4" grpId="0"/>
          <p:bldP spid="45" grpId="0"/>
          <p:bldP spid="46" grpId="0"/>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2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ipe(left)">
                                          <p:cBhvr>
                                            <p:cTn id="10" dur="200"/>
                                            <p:tgtEl>
                                              <p:spTgt spid="48"/>
                                            </p:tgtEl>
                                          </p:cBhvr>
                                        </p:animEffect>
                                      </p:childTnLst>
                                    </p:cTn>
                                  </p:par>
                                </p:childTnLst>
                              </p:cTn>
                            </p:par>
                            <p:par>
                              <p:cTn id="11" fill="hold">
                                <p:stCondLst>
                                  <p:cond delay="1200"/>
                                </p:stCondLst>
                                <p:childTnLst>
                                  <p:par>
                                    <p:cTn id="12" presetID="22" presetClass="entr" presetSubtype="8" fill="hold" nodeType="after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wipe(left)">
                                          <p:cBhvr>
                                            <p:cTn id="14" dur="200"/>
                                            <p:tgtEl>
                                              <p:spTgt spid="39"/>
                                            </p:tgtEl>
                                          </p:cBhvr>
                                        </p:animEffect>
                                      </p:childTnLst>
                                    </p:cTn>
                                  </p:par>
                                </p:childTnLst>
                              </p:cTn>
                            </p:par>
                            <p:par>
                              <p:cTn id="15" fill="hold">
                                <p:stCondLst>
                                  <p:cond delay="1400"/>
                                </p:stCondLst>
                                <p:childTnLst>
                                  <p:par>
                                    <p:cTn id="16" presetID="22" presetClass="entr" presetSubtype="8"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200"/>
                                            <p:tgtEl>
                                              <p:spTgt spid="34"/>
                                            </p:tgtEl>
                                          </p:cBhvr>
                                        </p:animEffect>
                                      </p:childTnLst>
                                    </p:cTn>
                                  </p:par>
                                </p:childTnLst>
                              </p:cTn>
                            </p:par>
                            <p:par>
                              <p:cTn id="19" fill="hold">
                                <p:stCondLst>
                                  <p:cond delay="1600"/>
                                </p:stCondLst>
                                <p:childTnLst>
                                  <p:par>
                                    <p:cTn id="20" presetID="22" presetClass="entr" presetSubtype="8"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200"/>
                                            <p:tgtEl>
                                              <p:spTgt spid="26"/>
                                            </p:tgtEl>
                                          </p:cBhvr>
                                        </p:animEffect>
                                      </p:childTnLst>
                                    </p:cTn>
                                  </p:par>
                                </p:childTnLst>
                              </p:cTn>
                            </p:par>
                            <p:par>
                              <p:cTn id="23" fill="hold">
                                <p:stCondLst>
                                  <p:cond delay="1800"/>
                                </p:stCondLst>
                                <p:childTnLst>
                                  <p:par>
                                    <p:cTn id="24" presetID="22" presetClass="entr" presetSubtype="8"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200"/>
                                            <p:tgtEl>
                                              <p:spTgt spid="16"/>
                                            </p:tgtEl>
                                          </p:cBhvr>
                                        </p:animEffect>
                                      </p:childTnLst>
                                    </p:cTn>
                                  </p:par>
                                </p:childTnLst>
                              </p:cTn>
                            </p:par>
                            <p:par>
                              <p:cTn id="27" fill="hold">
                                <p:stCondLst>
                                  <p:cond delay="2000"/>
                                </p:stCondLst>
                                <p:childTnLst>
                                  <p:par>
                                    <p:cTn id="28" presetID="2" presetClass="entr" presetSubtype="2"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1+#ppt_w/2"/>
                                              </p:val>
                                            </p:tav>
                                            <p:tav tm="100000">
                                              <p:val>
                                                <p:strVal val="#ppt_x"/>
                                              </p:val>
                                            </p:tav>
                                          </p:tavLst>
                                        </p:anim>
                                        <p:anim calcmode="lin" valueType="num">
                                          <p:cBhvr additive="base">
                                            <p:cTn id="31" dur="500" fill="hold"/>
                                            <p:tgtEl>
                                              <p:spTgt spid="40"/>
                                            </p:tgtEl>
                                            <p:attrNameLst>
                                              <p:attrName>ppt_y</p:attrName>
                                            </p:attrNameLst>
                                          </p:cBhvr>
                                          <p:tavLst>
                                            <p:tav tm="0">
                                              <p:val>
                                                <p:strVal val="#ppt_y"/>
                                              </p:val>
                                            </p:tav>
                                            <p:tav tm="100000">
                                              <p:val>
                                                <p:strVal val="#ppt_y"/>
                                              </p:val>
                                            </p:tav>
                                          </p:tavLst>
                                        </p:anim>
                                      </p:childTnLst>
                                    </p:cTn>
                                  </p:par>
                                  <p:par>
                                    <p:cTn id="32" presetID="22" presetClass="entr" presetSubtype="1" fill="hold" grpId="0" nodeType="withEffect">
                                      <p:stCondLst>
                                        <p:cond delay="400"/>
                                      </p:stCondLst>
                                      <p:childTnLst>
                                        <p:set>
                                          <p:cBhvr>
                                            <p:cTn id="33" dur="1" fill="hold">
                                              <p:stCondLst>
                                                <p:cond delay="0"/>
                                              </p:stCondLst>
                                            </p:cTn>
                                            <p:tgtEl>
                                              <p:spTgt spid="44"/>
                                            </p:tgtEl>
                                            <p:attrNameLst>
                                              <p:attrName>style.visibility</p:attrName>
                                            </p:attrNameLst>
                                          </p:cBhvr>
                                          <p:to>
                                            <p:strVal val="visible"/>
                                          </p:to>
                                        </p:set>
                                        <p:animEffect transition="in" filter="wipe(up)">
                                          <p:cBhvr>
                                            <p:cTn id="34" dur="500"/>
                                            <p:tgtEl>
                                              <p:spTgt spid="44"/>
                                            </p:tgtEl>
                                          </p:cBhvr>
                                        </p:animEffect>
                                      </p:childTnLst>
                                    </p:cTn>
                                  </p:par>
                                  <p:par>
                                    <p:cTn id="35" presetID="2" presetClass="entr" presetSubtype="2" fill="hold" nodeType="withEffect">
                                      <p:stCondLst>
                                        <p:cond delay="30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1+#ppt_w/2"/>
                                              </p:val>
                                            </p:tav>
                                            <p:tav tm="100000">
                                              <p:val>
                                                <p:strVal val="#ppt_x"/>
                                              </p:val>
                                            </p:tav>
                                          </p:tavLst>
                                        </p:anim>
                                        <p:anim calcmode="lin" valueType="num">
                                          <p:cBhvr additive="base">
                                            <p:cTn id="38" dur="500" fill="hold"/>
                                            <p:tgtEl>
                                              <p:spTgt spid="35"/>
                                            </p:tgtEl>
                                            <p:attrNameLst>
                                              <p:attrName>ppt_y</p:attrName>
                                            </p:attrNameLst>
                                          </p:cBhvr>
                                          <p:tavLst>
                                            <p:tav tm="0">
                                              <p:val>
                                                <p:strVal val="#ppt_y"/>
                                              </p:val>
                                            </p:tav>
                                            <p:tav tm="100000">
                                              <p:val>
                                                <p:strVal val="#ppt_y"/>
                                              </p:val>
                                            </p:tav>
                                          </p:tavLst>
                                        </p:anim>
                                      </p:childTnLst>
                                    </p:cTn>
                                  </p:par>
                                  <p:par>
                                    <p:cTn id="39" presetID="22" presetClass="entr" presetSubtype="1" fill="hold" grpId="0" nodeType="withEffect">
                                      <p:stCondLst>
                                        <p:cond delay="800"/>
                                      </p:stCondLst>
                                      <p:childTnLst>
                                        <p:set>
                                          <p:cBhvr>
                                            <p:cTn id="40" dur="1" fill="hold">
                                              <p:stCondLst>
                                                <p:cond delay="0"/>
                                              </p:stCondLst>
                                            </p:cTn>
                                            <p:tgtEl>
                                              <p:spTgt spid="45"/>
                                            </p:tgtEl>
                                            <p:attrNameLst>
                                              <p:attrName>style.visibility</p:attrName>
                                            </p:attrNameLst>
                                          </p:cBhvr>
                                          <p:to>
                                            <p:strVal val="visible"/>
                                          </p:to>
                                        </p:set>
                                        <p:animEffect transition="in" filter="wipe(up)">
                                          <p:cBhvr>
                                            <p:cTn id="41" dur="500"/>
                                            <p:tgtEl>
                                              <p:spTgt spid="45"/>
                                            </p:tgtEl>
                                          </p:cBhvr>
                                        </p:animEffect>
                                      </p:childTnLst>
                                    </p:cTn>
                                  </p:par>
                                  <p:par>
                                    <p:cTn id="42" presetID="2" presetClass="entr" presetSubtype="2" fill="hold" nodeType="withEffect">
                                      <p:stCondLst>
                                        <p:cond delay="60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1+#ppt_w/2"/>
                                              </p:val>
                                            </p:tav>
                                            <p:tav tm="100000">
                                              <p:val>
                                                <p:strVal val="#ppt_x"/>
                                              </p:val>
                                            </p:tav>
                                          </p:tavLst>
                                        </p:anim>
                                        <p:anim calcmode="lin" valueType="num">
                                          <p:cBhvr additive="base">
                                            <p:cTn id="45" dur="500" fill="hold"/>
                                            <p:tgtEl>
                                              <p:spTgt spid="27"/>
                                            </p:tgtEl>
                                            <p:attrNameLst>
                                              <p:attrName>ppt_y</p:attrName>
                                            </p:attrNameLst>
                                          </p:cBhvr>
                                          <p:tavLst>
                                            <p:tav tm="0">
                                              <p:val>
                                                <p:strVal val="#ppt_y"/>
                                              </p:val>
                                            </p:tav>
                                            <p:tav tm="100000">
                                              <p:val>
                                                <p:strVal val="#ppt_y"/>
                                              </p:val>
                                            </p:tav>
                                          </p:tavLst>
                                        </p:anim>
                                      </p:childTnLst>
                                    </p:cTn>
                                  </p:par>
                                  <p:par>
                                    <p:cTn id="46" presetID="22" presetClass="entr" presetSubtype="1" fill="hold" grpId="0" nodeType="withEffect">
                                      <p:stCondLst>
                                        <p:cond delay="1100"/>
                                      </p:stCondLst>
                                      <p:childTnLst>
                                        <p:set>
                                          <p:cBhvr>
                                            <p:cTn id="47" dur="1" fill="hold">
                                              <p:stCondLst>
                                                <p:cond delay="0"/>
                                              </p:stCondLst>
                                            </p:cTn>
                                            <p:tgtEl>
                                              <p:spTgt spid="46"/>
                                            </p:tgtEl>
                                            <p:attrNameLst>
                                              <p:attrName>style.visibility</p:attrName>
                                            </p:attrNameLst>
                                          </p:cBhvr>
                                          <p:to>
                                            <p:strVal val="visible"/>
                                          </p:to>
                                        </p:set>
                                        <p:animEffect transition="in" filter="wipe(up)">
                                          <p:cBhvr>
                                            <p:cTn id="48" dur="500"/>
                                            <p:tgtEl>
                                              <p:spTgt spid="46"/>
                                            </p:tgtEl>
                                          </p:cBhvr>
                                        </p:animEffect>
                                      </p:childTnLst>
                                    </p:cTn>
                                  </p:par>
                                  <p:par>
                                    <p:cTn id="49" presetID="2" presetClass="entr" presetSubtype="2" fill="hold" nodeType="withEffect">
                                      <p:stCondLst>
                                        <p:cond delay="80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1+#ppt_w/2"/>
                                              </p:val>
                                            </p:tav>
                                            <p:tav tm="100000">
                                              <p:val>
                                                <p:strVal val="#ppt_x"/>
                                              </p:val>
                                            </p:tav>
                                          </p:tavLst>
                                        </p:anim>
                                        <p:anim calcmode="lin" valueType="num">
                                          <p:cBhvr additive="base">
                                            <p:cTn id="52" dur="500" fill="hold"/>
                                            <p:tgtEl>
                                              <p:spTgt spid="17"/>
                                            </p:tgtEl>
                                            <p:attrNameLst>
                                              <p:attrName>ppt_y</p:attrName>
                                            </p:attrNameLst>
                                          </p:cBhvr>
                                          <p:tavLst>
                                            <p:tav tm="0">
                                              <p:val>
                                                <p:strVal val="#ppt_y"/>
                                              </p:val>
                                            </p:tav>
                                            <p:tav tm="100000">
                                              <p:val>
                                                <p:strVal val="#ppt_y"/>
                                              </p:val>
                                            </p:tav>
                                          </p:tavLst>
                                        </p:anim>
                                      </p:childTnLst>
                                    </p:cTn>
                                  </p:par>
                                  <p:par>
                                    <p:cTn id="53" presetID="22" presetClass="entr" presetSubtype="1" fill="hold" grpId="0" nodeType="withEffect">
                                      <p:stCondLst>
                                        <p:cond delay="1300"/>
                                      </p:stCondLst>
                                      <p:childTnLst>
                                        <p:set>
                                          <p:cBhvr>
                                            <p:cTn id="54" dur="1" fill="hold">
                                              <p:stCondLst>
                                                <p:cond delay="0"/>
                                              </p:stCondLst>
                                            </p:cTn>
                                            <p:tgtEl>
                                              <p:spTgt spid="47"/>
                                            </p:tgtEl>
                                            <p:attrNameLst>
                                              <p:attrName>style.visibility</p:attrName>
                                            </p:attrNameLst>
                                          </p:cBhvr>
                                          <p:to>
                                            <p:strVal val="visible"/>
                                          </p:to>
                                        </p:set>
                                        <p:animEffect transition="in" filter="wipe(up)">
                                          <p:cBhvr>
                                            <p:cTn id="5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4" grpId="0"/>
          <p:bldP spid="45" grpId="0"/>
          <p:bldP spid="46" grpId="0"/>
          <p:bldP spid="4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任意多边形 48"/>
          <p:cNvSpPr/>
          <p:nvPr/>
        </p:nvSpPr>
        <p:spPr>
          <a:xfrm rot="18900000" flipH="1">
            <a:off x="1133321" y="1211935"/>
            <a:ext cx="153518" cy="15351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25400" cap="flat" cmpd="sng" algn="ctr">
            <a:noFill/>
            <a:prstDash val="solid"/>
          </a:ln>
          <a:effectLst/>
        </p:spPr>
        <p:txBody>
          <a:bodyPr lIns="68580" tIns="34290" rIns="68580" bIns="34290" rtlCol="0" anchor="ctr"/>
          <a:lstStyle/>
          <a:p>
            <a:pPr algn="ctr" defTabSz="914400">
              <a:defRPr/>
            </a:pPr>
            <a:endParaRPr lang="zh-CN" altLang="en-US" sz="1800" b="1" kern="0">
              <a:solidFill>
                <a:sysClr val="window" lastClr="FFFFFF"/>
              </a:solidFill>
            </a:endParaRPr>
          </a:p>
        </p:txBody>
      </p:sp>
      <p:sp>
        <p:nvSpPr>
          <p:cNvPr id="50" name="任意多边形 49"/>
          <p:cNvSpPr/>
          <p:nvPr/>
        </p:nvSpPr>
        <p:spPr>
          <a:xfrm rot="18900000" flipH="1">
            <a:off x="1133321" y="1803899"/>
            <a:ext cx="153518" cy="15351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noFill/>
          <a:ln w="6350" cap="flat" cmpd="sng" algn="ctr">
            <a:solidFill>
              <a:srgbClr val="C00000"/>
            </a:solidFill>
            <a:prstDash val="solid"/>
          </a:ln>
          <a:effectLst/>
        </p:spPr>
        <p:txBody>
          <a:bodyPr lIns="68580" tIns="34290" rIns="68580" bIns="34290" rtlCol="0" anchor="ctr"/>
          <a:lstStyle/>
          <a:p>
            <a:pPr algn="ctr" defTabSz="914400">
              <a:defRPr/>
            </a:pPr>
            <a:endParaRPr lang="zh-CN" altLang="en-US" sz="1800" b="1" kern="0">
              <a:solidFill>
                <a:sysClr val="window" lastClr="FFFFFF"/>
              </a:solidFill>
            </a:endParaRPr>
          </a:p>
        </p:txBody>
      </p:sp>
      <p:grpSp>
        <p:nvGrpSpPr>
          <p:cNvPr id="51" name="组合 50"/>
          <p:cNvGrpSpPr/>
          <p:nvPr/>
        </p:nvGrpSpPr>
        <p:grpSpPr>
          <a:xfrm>
            <a:off x="616151" y="1056881"/>
            <a:ext cx="463626" cy="463624"/>
            <a:chOff x="5613944" y="2348233"/>
            <a:chExt cx="920788" cy="920788"/>
          </a:xfrm>
        </p:grpSpPr>
        <p:sp>
          <p:nvSpPr>
            <p:cNvPr id="52" name="椭圆 51"/>
            <p:cNvSpPr/>
            <p:nvPr/>
          </p:nvSpPr>
          <p:spPr>
            <a:xfrm flipH="1">
              <a:off x="5613944" y="2348233"/>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914400">
                <a:defRPr/>
              </a:pPr>
              <a:endParaRPr lang="zh-CN" altLang="en-US" sz="2000" b="1" kern="0">
                <a:solidFill>
                  <a:sysClr val="window" lastClr="FFFFFF"/>
                </a:solidFill>
              </a:endParaRPr>
            </a:p>
          </p:txBody>
        </p:sp>
        <p:sp>
          <p:nvSpPr>
            <p:cNvPr id="53" name="TextBox 20"/>
            <p:cNvSpPr txBox="1"/>
            <p:nvPr/>
          </p:nvSpPr>
          <p:spPr>
            <a:xfrm>
              <a:off x="5933893" y="2470131"/>
              <a:ext cx="280890" cy="477265"/>
            </a:xfrm>
            <a:prstGeom prst="rect">
              <a:avLst/>
            </a:prstGeom>
            <a:noFill/>
          </p:spPr>
          <p:txBody>
            <a:bodyPr wrap="none" lIns="0" tIns="0" rIns="0" bIns="0" rtlCol="0">
              <a:spAutoFit/>
            </a:bodyPr>
            <a:lstStyle/>
            <a:p>
              <a:pPr algn="ctr" defTabSz="914400">
                <a:defRPr/>
              </a:pPr>
              <a:r>
                <a:rPr lang="en-US" altLang="zh-CN" sz="20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01</a:t>
              </a:r>
              <a:endParaRPr lang="zh-CN" altLang="en-US" sz="20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54" name="组合 53"/>
          <p:cNvGrpSpPr/>
          <p:nvPr/>
        </p:nvGrpSpPr>
        <p:grpSpPr>
          <a:xfrm>
            <a:off x="616151" y="1648844"/>
            <a:ext cx="463626" cy="463624"/>
            <a:chOff x="5613944" y="4363162"/>
            <a:chExt cx="920788" cy="920788"/>
          </a:xfrm>
        </p:grpSpPr>
        <p:sp>
          <p:nvSpPr>
            <p:cNvPr id="55" name="椭圆 54"/>
            <p:cNvSpPr/>
            <p:nvPr/>
          </p:nvSpPr>
          <p:spPr>
            <a:xfrm flipH="1">
              <a:off x="5613944" y="4363162"/>
              <a:ext cx="920788" cy="920788"/>
            </a:xfrm>
            <a:prstGeom prst="ellipse">
              <a:avLst/>
            </a:prstGeom>
            <a:noFill/>
            <a:ln w="6350" cap="flat" cmpd="sng" algn="ctr">
              <a:solidFill>
                <a:srgbClr val="C00000"/>
              </a:solidFill>
              <a:prstDash val="solid"/>
            </a:ln>
            <a:effectLst/>
          </p:spPr>
          <p:txBody>
            <a:bodyPr rtlCol="0" anchor="ctr"/>
            <a:lstStyle/>
            <a:p>
              <a:pPr algn="ctr" defTabSz="914400">
                <a:defRPr/>
              </a:pPr>
              <a:endParaRPr lang="zh-CN" altLang="en-US" sz="2000" b="1" kern="0">
                <a:solidFill>
                  <a:sysClr val="window" lastClr="FFFFFF"/>
                </a:solidFill>
              </a:endParaRPr>
            </a:p>
          </p:txBody>
        </p:sp>
        <p:sp>
          <p:nvSpPr>
            <p:cNvPr id="56" name="TextBox 20"/>
            <p:cNvSpPr txBox="1"/>
            <p:nvPr/>
          </p:nvSpPr>
          <p:spPr>
            <a:xfrm>
              <a:off x="5841933" y="4485061"/>
              <a:ext cx="464815" cy="611266"/>
            </a:xfrm>
            <a:prstGeom prst="rect">
              <a:avLst/>
            </a:prstGeom>
            <a:noFill/>
          </p:spPr>
          <p:txBody>
            <a:bodyPr wrap="none" lIns="0" tIns="0" rIns="0" bIns="0" rtlCol="0">
              <a:spAutoFit/>
            </a:bodyPr>
            <a:lstStyle/>
            <a:p>
              <a:pPr algn="ctr" defTabSz="914400">
                <a:defRPr/>
              </a:pPr>
              <a:r>
                <a:rPr lang="en-US" altLang="zh-CN" sz="2000" b="1" kern="0" dirty="0">
                  <a:gradFill>
                    <a:gsLst>
                      <a:gs pos="0">
                        <a:srgbClr val="FF3302"/>
                      </a:gs>
                      <a:gs pos="100000">
                        <a:srgbClr val="CB0800"/>
                      </a:gs>
                    </a:gsLst>
                    <a:lin ang="5400000" scaled="1"/>
                  </a:gradFill>
                  <a:latin typeface="Agency FB" panose="020B0503020202020204" pitchFamily="34" charset="0"/>
                  <a:ea typeface="微软雅黑" pitchFamily="34" charset="-122"/>
                </a:rPr>
                <a:t>02</a:t>
              </a:r>
              <a:endParaRPr lang="zh-CN" altLang="en-US" sz="2000" b="1" kern="0" dirty="0">
                <a:gradFill>
                  <a:gsLst>
                    <a:gs pos="0">
                      <a:srgbClr val="FF3302"/>
                    </a:gs>
                    <a:gs pos="100000">
                      <a:srgbClr val="CB0800"/>
                    </a:gs>
                  </a:gsLst>
                  <a:lin ang="5400000" scaled="1"/>
                </a:gradFill>
                <a:latin typeface="Agency FB" panose="020B0503020202020204" pitchFamily="34" charset="0"/>
                <a:ea typeface="微软雅黑" pitchFamily="34" charset="-122"/>
              </a:endParaRPr>
            </a:p>
          </p:txBody>
        </p:sp>
      </p:grpSp>
      <p:sp>
        <p:nvSpPr>
          <p:cNvPr id="57" name="任意多边形 56"/>
          <p:cNvSpPr/>
          <p:nvPr/>
        </p:nvSpPr>
        <p:spPr>
          <a:xfrm rot="18900000" flipH="1">
            <a:off x="1133320" y="2372015"/>
            <a:ext cx="153518" cy="15351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25400" cap="flat" cmpd="sng" algn="ctr">
            <a:noFill/>
            <a:prstDash val="solid"/>
          </a:ln>
          <a:effectLst/>
        </p:spPr>
        <p:txBody>
          <a:bodyPr lIns="68580" tIns="34290" rIns="68580" bIns="34290" rtlCol="0" anchor="ctr"/>
          <a:lstStyle/>
          <a:p>
            <a:pPr algn="ctr" defTabSz="914400">
              <a:defRPr/>
            </a:pPr>
            <a:endParaRPr lang="zh-CN" altLang="en-US" sz="1800" b="1" kern="0">
              <a:solidFill>
                <a:sysClr val="window" lastClr="FFFFFF"/>
              </a:solidFill>
            </a:endParaRPr>
          </a:p>
        </p:txBody>
      </p:sp>
      <p:grpSp>
        <p:nvGrpSpPr>
          <p:cNvPr id="58" name="组合 57"/>
          <p:cNvGrpSpPr/>
          <p:nvPr/>
        </p:nvGrpSpPr>
        <p:grpSpPr>
          <a:xfrm>
            <a:off x="616150" y="2216960"/>
            <a:ext cx="463626" cy="463624"/>
            <a:chOff x="5613944" y="4363162"/>
            <a:chExt cx="920788" cy="920788"/>
          </a:xfrm>
        </p:grpSpPr>
        <p:sp>
          <p:nvSpPr>
            <p:cNvPr id="59" name="椭圆 58"/>
            <p:cNvSpPr/>
            <p:nvPr/>
          </p:nvSpPr>
          <p:spPr>
            <a:xfrm flipH="1">
              <a:off x="5613944" y="4363162"/>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914400">
                <a:defRPr/>
              </a:pPr>
              <a:endParaRPr lang="zh-CN" altLang="en-US" sz="2000" b="1" kern="0">
                <a:solidFill>
                  <a:sysClr val="window" lastClr="FFFFFF"/>
                </a:solidFill>
              </a:endParaRPr>
            </a:p>
          </p:txBody>
        </p:sp>
        <p:sp>
          <p:nvSpPr>
            <p:cNvPr id="60" name="TextBox 17"/>
            <p:cNvSpPr txBox="1"/>
            <p:nvPr/>
          </p:nvSpPr>
          <p:spPr>
            <a:xfrm>
              <a:off x="5889153" y="4485060"/>
              <a:ext cx="370377" cy="477265"/>
            </a:xfrm>
            <a:prstGeom prst="rect">
              <a:avLst/>
            </a:prstGeom>
            <a:noFill/>
          </p:spPr>
          <p:txBody>
            <a:bodyPr wrap="none" lIns="0" tIns="0" rIns="0" bIns="0" rtlCol="0">
              <a:spAutoFit/>
            </a:bodyPr>
            <a:lstStyle/>
            <a:p>
              <a:pPr algn="ctr" defTabSz="914400">
                <a:defRPr/>
              </a:pPr>
              <a:r>
                <a:rPr lang="en-US" altLang="zh-CN" sz="20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03</a:t>
              </a:r>
              <a:endParaRPr lang="zh-CN" altLang="en-US" sz="20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sp>
        <p:nvSpPr>
          <p:cNvPr id="61" name="圆角矩形 60"/>
          <p:cNvSpPr/>
          <p:nvPr/>
        </p:nvSpPr>
        <p:spPr>
          <a:xfrm>
            <a:off x="1408237" y="1069125"/>
            <a:ext cx="7094828" cy="413726"/>
          </a:xfrm>
          <a:prstGeom prst="roundRect">
            <a:avLst>
              <a:gd name="adj" fmla="val 50000"/>
            </a:avLst>
          </a:prstGeom>
          <a:solidFill>
            <a:srgbClr val="C00000"/>
          </a:solidFill>
          <a:ln w="12700" cap="flat" cmpd="sng" algn="ctr">
            <a:noFill/>
            <a:prstDash val="solid"/>
          </a:ln>
          <a:effectLst/>
        </p:spPr>
        <p:txBody>
          <a:bodyPr rtlCol="0" anchor="ctr"/>
          <a:lstStyle/>
          <a:p>
            <a:pPr algn="ctr"/>
            <a:r>
              <a:rPr lang="zh-CN" altLang="en-US" sz="1600" b="1" kern="0" dirty="0">
                <a:gradFill>
                  <a:gsLst>
                    <a:gs pos="100000">
                      <a:prstClr val="white"/>
                    </a:gs>
                    <a:gs pos="0">
                      <a:prstClr val="white">
                        <a:lumMod val="95000"/>
                      </a:prstClr>
                    </a:gs>
                  </a:gsLst>
                  <a:path path="circle">
                    <a:fillToRect l="100000" b="100000"/>
                  </a:path>
                </a:gradFill>
                <a:ea typeface="微软雅黑"/>
              </a:rPr>
              <a:t>必须对党忠诚，坚持走中国特色社会主义道路，坚定不移听党话、跟党走</a:t>
            </a:r>
          </a:p>
        </p:txBody>
      </p:sp>
      <p:sp>
        <p:nvSpPr>
          <p:cNvPr id="62" name="圆角矩形 61"/>
          <p:cNvSpPr/>
          <p:nvPr/>
        </p:nvSpPr>
        <p:spPr>
          <a:xfrm>
            <a:off x="1408237" y="1648844"/>
            <a:ext cx="7094828" cy="413726"/>
          </a:xfrm>
          <a:prstGeom prst="roundRect">
            <a:avLst>
              <a:gd name="adj" fmla="val 50000"/>
            </a:avLst>
          </a:prstGeom>
          <a:noFill/>
          <a:ln w="12700" cap="flat" cmpd="sng" algn="ctr">
            <a:solidFill>
              <a:srgbClr val="C00000"/>
            </a:solidFill>
            <a:prstDash val="solid"/>
          </a:ln>
          <a:effectLst/>
        </p:spPr>
        <p:txBody>
          <a:bodyPr rtlCol="0" anchor="ctr"/>
          <a:lstStyle/>
          <a:p>
            <a:pPr algn="ctr"/>
            <a:r>
              <a:rPr lang="zh-CN" altLang="en-US" sz="1400" b="1" kern="0" dirty="0">
                <a:solidFill>
                  <a:srgbClr val="C00000"/>
                </a:solidFill>
                <a:ea typeface="微软雅黑"/>
              </a:rPr>
              <a:t>要有足够本领来接班，加强学习、积累经验、增长才干，自觉向实践学习、拜人民为师</a:t>
            </a:r>
          </a:p>
        </p:txBody>
      </p:sp>
      <p:sp>
        <p:nvSpPr>
          <p:cNvPr id="63" name="圆角矩形 62"/>
          <p:cNvSpPr/>
          <p:nvPr/>
        </p:nvSpPr>
        <p:spPr>
          <a:xfrm>
            <a:off x="1408237" y="2229204"/>
            <a:ext cx="7094828" cy="413726"/>
          </a:xfrm>
          <a:prstGeom prst="roundRect">
            <a:avLst>
              <a:gd name="adj" fmla="val 50000"/>
            </a:avLst>
          </a:prstGeom>
          <a:solidFill>
            <a:srgbClr val="C00000"/>
          </a:solidFill>
          <a:ln w="12700" cap="flat" cmpd="sng" algn="ctr">
            <a:noFill/>
            <a:prstDash val="solid"/>
          </a:ln>
          <a:effectLst/>
        </p:spPr>
        <p:txBody>
          <a:bodyPr rtlCol="0" anchor="ctr"/>
          <a:lstStyle/>
          <a:p>
            <a:pPr algn="ctr"/>
            <a:r>
              <a:rPr lang="zh-CN" altLang="en-US" sz="1600" b="1" kern="0" dirty="0">
                <a:gradFill>
                  <a:gsLst>
                    <a:gs pos="100000">
                      <a:prstClr val="white"/>
                    </a:gs>
                    <a:gs pos="0">
                      <a:prstClr val="white">
                        <a:lumMod val="95000"/>
                      </a:prstClr>
                    </a:gs>
                  </a:gsLst>
                  <a:path path="circle">
                    <a:fillToRect l="100000" b="100000"/>
                  </a:path>
                </a:gradFill>
                <a:ea typeface="微软雅黑"/>
              </a:rPr>
              <a:t>要沉下心来干工作，心无旁骛钻业务，干一行、爱一行、精一行</a:t>
            </a:r>
          </a:p>
        </p:txBody>
      </p:sp>
      <p:sp>
        <p:nvSpPr>
          <p:cNvPr id="64" name="任意多边形 63"/>
          <p:cNvSpPr/>
          <p:nvPr/>
        </p:nvSpPr>
        <p:spPr>
          <a:xfrm rot="18900000" flipH="1">
            <a:off x="1133321" y="2971867"/>
            <a:ext cx="153518" cy="15351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noFill/>
          <a:ln w="6350" cap="flat" cmpd="sng" algn="ctr">
            <a:solidFill>
              <a:srgbClr val="C00000"/>
            </a:solidFill>
            <a:prstDash val="solid"/>
          </a:ln>
          <a:effectLst/>
        </p:spPr>
        <p:txBody>
          <a:bodyPr lIns="68580" tIns="34290" rIns="68580" bIns="34290" rtlCol="0" anchor="ctr"/>
          <a:lstStyle/>
          <a:p>
            <a:pPr algn="ctr" defTabSz="914400">
              <a:defRPr/>
            </a:pPr>
            <a:endParaRPr lang="zh-CN" altLang="en-US" sz="1800" b="1" kern="0">
              <a:solidFill>
                <a:sysClr val="window" lastClr="FFFFFF"/>
              </a:solidFill>
            </a:endParaRPr>
          </a:p>
        </p:txBody>
      </p:sp>
      <p:grpSp>
        <p:nvGrpSpPr>
          <p:cNvPr id="65" name="组合 64"/>
          <p:cNvGrpSpPr/>
          <p:nvPr/>
        </p:nvGrpSpPr>
        <p:grpSpPr>
          <a:xfrm>
            <a:off x="616151" y="2816812"/>
            <a:ext cx="463626" cy="463624"/>
            <a:chOff x="5613944" y="4363162"/>
            <a:chExt cx="920788" cy="920788"/>
          </a:xfrm>
        </p:grpSpPr>
        <p:sp>
          <p:nvSpPr>
            <p:cNvPr id="66" name="椭圆 65"/>
            <p:cNvSpPr/>
            <p:nvPr/>
          </p:nvSpPr>
          <p:spPr>
            <a:xfrm flipH="1">
              <a:off x="5613944" y="4363162"/>
              <a:ext cx="920788" cy="920788"/>
            </a:xfrm>
            <a:prstGeom prst="ellipse">
              <a:avLst/>
            </a:prstGeom>
            <a:noFill/>
            <a:ln w="6350" cap="flat" cmpd="sng" algn="ctr">
              <a:solidFill>
                <a:srgbClr val="C00000"/>
              </a:solidFill>
              <a:prstDash val="solid"/>
            </a:ln>
            <a:effectLst/>
          </p:spPr>
          <p:txBody>
            <a:bodyPr rtlCol="0" anchor="ctr"/>
            <a:lstStyle/>
            <a:p>
              <a:pPr algn="ctr" defTabSz="914400">
                <a:defRPr/>
              </a:pPr>
              <a:endParaRPr lang="zh-CN" altLang="en-US" sz="2000" b="1" kern="0">
                <a:solidFill>
                  <a:sysClr val="window" lastClr="FFFFFF"/>
                </a:solidFill>
              </a:endParaRPr>
            </a:p>
          </p:txBody>
        </p:sp>
        <p:sp>
          <p:nvSpPr>
            <p:cNvPr id="67" name="TextBox 20"/>
            <p:cNvSpPr txBox="1"/>
            <p:nvPr/>
          </p:nvSpPr>
          <p:spPr>
            <a:xfrm>
              <a:off x="5838750" y="4485061"/>
              <a:ext cx="471180" cy="611266"/>
            </a:xfrm>
            <a:prstGeom prst="rect">
              <a:avLst/>
            </a:prstGeom>
            <a:noFill/>
          </p:spPr>
          <p:txBody>
            <a:bodyPr wrap="none" lIns="0" tIns="0" rIns="0" bIns="0" rtlCol="0">
              <a:spAutoFit/>
            </a:bodyPr>
            <a:lstStyle/>
            <a:p>
              <a:pPr algn="ctr" defTabSz="914400">
                <a:defRPr/>
              </a:pPr>
              <a:r>
                <a:rPr lang="en-US" altLang="zh-CN" sz="2000" b="1" kern="0" dirty="0">
                  <a:gradFill>
                    <a:gsLst>
                      <a:gs pos="0">
                        <a:srgbClr val="FF3302"/>
                      </a:gs>
                      <a:gs pos="100000">
                        <a:srgbClr val="CB0800"/>
                      </a:gs>
                    </a:gsLst>
                    <a:lin ang="5400000" scaled="1"/>
                  </a:gradFill>
                  <a:latin typeface="Agency FB" panose="020B0503020202020204" pitchFamily="34" charset="0"/>
                  <a:ea typeface="微软雅黑" pitchFamily="34" charset="-122"/>
                </a:rPr>
                <a:t>04</a:t>
              </a:r>
              <a:endParaRPr lang="zh-CN" altLang="en-US" sz="2000" b="1" kern="0" dirty="0">
                <a:gradFill>
                  <a:gsLst>
                    <a:gs pos="0">
                      <a:srgbClr val="FF3302"/>
                    </a:gs>
                    <a:gs pos="100000">
                      <a:srgbClr val="CB0800"/>
                    </a:gs>
                  </a:gsLst>
                  <a:lin ang="5400000" scaled="1"/>
                </a:gradFill>
                <a:latin typeface="Agency FB" panose="020B0503020202020204" pitchFamily="34" charset="0"/>
                <a:ea typeface="微软雅黑" pitchFamily="34" charset="-122"/>
              </a:endParaRPr>
            </a:p>
          </p:txBody>
        </p:sp>
      </p:grpSp>
      <p:sp>
        <p:nvSpPr>
          <p:cNvPr id="68" name="任意多边形 67"/>
          <p:cNvSpPr/>
          <p:nvPr/>
        </p:nvSpPr>
        <p:spPr>
          <a:xfrm rot="18900000" flipH="1">
            <a:off x="1133320" y="3539983"/>
            <a:ext cx="153518" cy="15351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25400" cap="flat" cmpd="sng" algn="ctr">
            <a:noFill/>
            <a:prstDash val="solid"/>
          </a:ln>
          <a:effectLst/>
        </p:spPr>
        <p:txBody>
          <a:bodyPr lIns="68580" tIns="34290" rIns="68580" bIns="34290" rtlCol="0" anchor="ctr"/>
          <a:lstStyle/>
          <a:p>
            <a:pPr algn="ctr" defTabSz="914400">
              <a:defRPr/>
            </a:pPr>
            <a:endParaRPr lang="zh-CN" altLang="en-US" sz="1800" b="1" kern="0">
              <a:solidFill>
                <a:sysClr val="window" lastClr="FFFFFF"/>
              </a:solidFill>
            </a:endParaRPr>
          </a:p>
        </p:txBody>
      </p:sp>
      <p:grpSp>
        <p:nvGrpSpPr>
          <p:cNvPr id="69" name="组合 68"/>
          <p:cNvGrpSpPr/>
          <p:nvPr/>
        </p:nvGrpSpPr>
        <p:grpSpPr>
          <a:xfrm>
            <a:off x="616150" y="3384928"/>
            <a:ext cx="463626" cy="463624"/>
            <a:chOff x="5613944" y="4363162"/>
            <a:chExt cx="920788" cy="920788"/>
          </a:xfrm>
        </p:grpSpPr>
        <p:sp>
          <p:nvSpPr>
            <p:cNvPr id="70" name="椭圆 69"/>
            <p:cNvSpPr/>
            <p:nvPr/>
          </p:nvSpPr>
          <p:spPr>
            <a:xfrm flipH="1">
              <a:off x="5613944" y="4363162"/>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914400">
                <a:defRPr/>
              </a:pPr>
              <a:endParaRPr lang="zh-CN" altLang="en-US" sz="2000" b="1" kern="0">
                <a:solidFill>
                  <a:sysClr val="window" lastClr="FFFFFF"/>
                </a:solidFill>
              </a:endParaRPr>
            </a:p>
          </p:txBody>
        </p:sp>
        <p:sp>
          <p:nvSpPr>
            <p:cNvPr id="71" name="TextBox 17"/>
            <p:cNvSpPr txBox="1"/>
            <p:nvPr/>
          </p:nvSpPr>
          <p:spPr>
            <a:xfrm>
              <a:off x="5838752" y="4485061"/>
              <a:ext cx="471180" cy="611266"/>
            </a:xfrm>
            <a:prstGeom prst="rect">
              <a:avLst/>
            </a:prstGeom>
            <a:noFill/>
          </p:spPr>
          <p:txBody>
            <a:bodyPr wrap="none" lIns="0" tIns="0" rIns="0" bIns="0" rtlCol="0">
              <a:spAutoFit/>
            </a:bodyPr>
            <a:lstStyle/>
            <a:p>
              <a:pPr algn="ctr" defTabSz="914400">
                <a:defRPr/>
              </a:pPr>
              <a:r>
                <a:rPr lang="en-US" altLang="zh-CN" sz="20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05</a:t>
              </a:r>
              <a:endParaRPr lang="zh-CN" altLang="en-US" sz="20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sp>
        <p:nvSpPr>
          <p:cNvPr id="72" name="圆角矩形 71"/>
          <p:cNvSpPr/>
          <p:nvPr/>
        </p:nvSpPr>
        <p:spPr>
          <a:xfrm>
            <a:off x="1408237" y="2816812"/>
            <a:ext cx="7094828" cy="413726"/>
          </a:xfrm>
          <a:prstGeom prst="roundRect">
            <a:avLst>
              <a:gd name="adj" fmla="val 50000"/>
            </a:avLst>
          </a:prstGeom>
          <a:noFill/>
          <a:ln w="12700" cap="flat" cmpd="sng" algn="ctr">
            <a:solidFill>
              <a:srgbClr val="C00000"/>
            </a:solidFill>
            <a:prstDash val="solid"/>
          </a:ln>
          <a:effectLst/>
        </p:spPr>
        <p:txBody>
          <a:bodyPr rtlCol="0" anchor="ctr"/>
          <a:lstStyle/>
          <a:p>
            <a:pPr algn="ctr"/>
            <a:r>
              <a:rPr lang="zh-CN" altLang="en-US" sz="1400" b="1" kern="0" dirty="0">
                <a:solidFill>
                  <a:srgbClr val="C00000"/>
                </a:solidFill>
                <a:ea typeface="微软雅黑"/>
              </a:rPr>
              <a:t>要信念如磐、意志如铁、勇往直前，遇到挫折撑得住，关键时刻顶得住，扛得了重活，打得了硬仗，经得住磨难</a:t>
            </a:r>
          </a:p>
        </p:txBody>
      </p:sp>
      <p:sp>
        <p:nvSpPr>
          <p:cNvPr id="73" name="圆角矩形 72"/>
          <p:cNvSpPr/>
          <p:nvPr/>
        </p:nvSpPr>
        <p:spPr>
          <a:xfrm>
            <a:off x="1408237" y="3397172"/>
            <a:ext cx="7094828" cy="413726"/>
          </a:xfrm>
          <a:prstGeom prst="roundRect">
            <a:avLst>
              <a:gd name="adj" fmla="val 50000"/>
            </a:avLst>
          </a:prstGeom>
          <a:solidFill>
            <a:srgbClr val="C00000"/>
          </a:solidFill>
          <a:ln w="12700" cap="flat" cmpd="sng" algn="ctr">
            <a:noFill/>
            <a:prstDash val="solid"/>
          </a:ln>
          <a:effectLst/>
        </p:spPr>
        <p:txBody>
          <a:bodyPr rtlCol="0" anchor="ctr"/>
          <a:lstStyle/>
          <a:p>
            <a:pPr algn="ctr"/>
            <a:r>
              <a:rPr lang="zh-CN" altLang="en-US" sz="1600" b="1" kern="0" dirty="0">
                <a:gradFill>
                  <a:gsLst>
                    <a:gs pos="100000">
                      <a:prstClr val="white"/>
                    </a:gs>
                    <a:gs pos="0">
                      <a:prstClr val="white">
                        <a:lumMod val="95000"/>
                      </a:prstClr>
                    </a:gs>
                  </a:gsLst>
                  <a:path path="circle">
                    <a:fillToRect l="100000" b="100000"/>
                  </a:path>
                </a:gradFill>
                <a:ea typeface="微软雅黑"/>
              </a:rPr>
              <a:t>要把当老实人、讲老实话、做老实事作为人生信条</a:t>
            </a:r>
          </a:p>
        </p:txBody>
      </p:sp>
      <p:sp>
        <p:nvSpPr>
          <p:cNvPr id="74" name="任意多边形 73"/>
          <p:cNvSpPr/>
          <p:nvPr/>
        </p:nvSpPr>
        <p:spPr>
          <a:xfrm rot="18900000" flipH="1">
            <a:off x="1133321" y="4110098"/>
            <a:ext cx="153518" cy="15351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noFill/>
          <a:ln w="6350" cap="flat" cmpd="sng" algn="ctr">
            <a:solidFill>
              <a:srgbClr val="C00000"/>
            </a:solidFill>
            <a:prstDash val="solid"/>
          </a:ln>
          <a:effectLst/>
        </p:spPr>
        <p:txBody>
          <a:bodyPr lIns="68580" tIns="34290" rIns="68580" bIns="34290" rtlCol="0" anchor="ctr"/>
          <a:lstStyle/>
          <a:p>
            <a:pPr algn="ctr" defTabSz="914400">
              <a:defRPr/>
            </a:pPr>
            <a:endParaRPr lang="zh-CN" altLang="en-US" sz="1800" b="1" kern="0">
              <a:solidFill>
                <a:sysClr val="window" lastClr="FFFFFF"/>
              </a:solidFill>
            </a:endParaRPr>
          </a:p>
        </p:txBody>
      </p:sp>
      <p:grpSp>
        <p:nvGrpSpPr>
          <p:cNvPr id="75" name="组合 74"/>
          <p:cNvGrpSpPr/>
          <p:nvPr/>
        </p:nvGrpSpPr>
        <p:grpSpPr>
          <a:xfrm>
            <a:off x="616151" y="3955043"/>
            <a:ext cx="463626" cy="463624"/>
            <a:chOff x="5613944" y="4363162"/>
            <a:chExt cx="920788" cy="920788"/>
          </a:xfrm>
        </p:grpSpPr>
        <p:sp>
          <p:nvSpPr>
            <p:cNvPr id="76" name="椭圆 75"/>
            <p:cNvSpPr/>
            <p:nvPr/>
          </p:nvSpPr>
          <p:spPr>
            <a:xfrm flipH="1">
              <a:off x="5613944" y="4363162"/>
              <a:ext cx="920788" cy="920788"/>
            </a:xfrm>
            <a:prstGeom prst="ellipse">
              <a:avLst/>
            </a:prstGeom>
            <a:noFill/>
            <a:ln w="6350" cap="flat" cmpd="sng" algn="ctr">
              <a:solidFill>
                <a:srgbClr val="C00000"/>
              </a:solidFill>
              <a:prstDash val="solid"/>
            </a:ln>
            <a:effectLst/>
          </p:spPr>
          <p:txBody>
            <a:bodyPr rtlCol="0" anchor="ctr"/>
            <a:lstStyle/>
            <a:p>
              <a:pPr algn="ctr" defTabSz="914400">
                <a:defRPr/>
              </a:pPr>
              <a:endParaRPr lang="zh-CN" altLang="en-US" sz="2000" b="1" kern="0">
                <a:solidFill>
                  <a:sysClr val="window" lastClr="FFFFFF"/>
                </a:solidFill>
              </a:endParaRPr>
            </a:p>
          </p:txBody>
        </p:sp>
        <p:sp>
          <p:nvSpPr>
            <p:cNvPr id="77" name="TextBox 20"/>
            <p:cNvSpPr txBox="1"/>
            <p:nvPr/>
          </p:nvSpPr>
          <p:spPr>
            <a:xfrm>
              <a:off x="5837157" y="4485061"/>
              <a:ext cx="474366" cy="611266"/>
            </a:xfrm>
            <a:prstGeom prst="rect">
              <a:avLst/>
            </a:prstGeom>
            <a:noFill/>
          </p:spPr>
          <p:txBody>
            <a:bodyPr wrap="none" lIns="0" tIns="0" rIns="0" bIns="0" rtlCol="0">
              <a:spAutoFit/>
            </a:bodyPr>
            <a:lstStyle/>
            <a:p>
              <a:pPr algn="ctr" defTabSz="914400">
                <a:defRPr/>
              </a:pPr>
              <a:r>
                <a:rPr lang="en-US" altLang="zh-CN" sz="2000" b="1" kern="0" dirty="0">
                  <a:gradFill>
                    <a:gsLst>
                      <a:gs pos="0">
                        <a:srgbClr val="FF3302"/>
                      </a:gs>
                      <a:gs pos="100000">
                        <a:srgbClr val="CB0800"/>
                      </a:gs>
                    </a:gsLst>
                    <a:lin ang="5400000" scaled="1"/>
                  </a:gradFill>
                  <a:latin typeface="Agency FB" panose="020B0503020202020204" pitchFamily="34" charset="0"/>
                  <a:ea typeface="微软雅黑" pitchFamily="34" charset="-122"/>
                </a:rPr>
                <a:t>06</a:t>
              </a:r>
              <a:endParaRPr lang="zh-CN" altLang="en-US" sz="2000" b="1" kern="0" dirty="0">
                <a:gradFill>
                  <a:gsLst>
                    <a:gs pos="0">
                      <a:srgbClr val="FF3302"/>
                    </a:gs>
                    <a:gs pos="100000">
                      <a:srgbClr val="CB0800"/>
                    </a:gs>
                  </a:gsLst>
                  <a:lin ang="5400000" scaled="1"/>
                </a:gradFill>
                <a:latin typeface="Agency FB" panose="020B0503020202020204" pitchFamily="34" charset="0"/>
                <a:ea typeface="微软雅黑" pitchFamily="34" charset="-122"/>
              </a:endParaRPr>
            </a:p>
          </p:txBody>
        </p:sp>
      </p:grpSp>
      <p:sp>
        <p:nvSpPr>
          <p:cNvPr id="78" name="圆角矩形 77"/>
          <p:cNvSpPr/>
          <p:nvPr/>
        </p:nvSpPr>
        <p:spPr>
          <a:xfrm>
            <a:off x="1408237" y="3955043"/>
            <a:ext cx="7094828" cy="413726"/>
          </a:xfrm>
          <a:prstGeom prst="roundRect">
            <a:avLst>
              <a:gd name="adj" fmla="val 50000"/>
            </a:avLst>
          </a:prstGeom>
          <a:noFill/>
          <a:ln w="12700" cap="flat" cmpd="sng" algn="ctr">
            <a:solidFill>
              <a:srgbClr val="C00000"/>
            </a:solidFill>
            <a:prstDash val="solid"/>
          </a:ln>
          <a:effectLst/>
        </p:spPr>
        <p:txBody>
          <a:bodyPr rtlCol="0" anchor="ctr"/>
          <a:lstStyle/>
          <a:p>
            <a:pPr algn="ctr"/>
            <a:r>
              <a:rPr lang="zh-CN" altLang="en-US" sz="1600" b="1" kern="0" dirty="0">
                <a:solidFill>
                  <a:srgbClr val="C00000"/>
                </a:solidFill>
                <a:ea typeface="微软雅黑"/>
              </a:rPr>
              <a:t>强化自我修炼，正心明道，防微杜渐，做到有原则、有底线、有规矩</a:t>
            </a:r>
          </a:p>
        </p:txBody>
      </p:sp>
      <p:sp>
        <p:nvSpPr>
          <p:cNvPr id="34" name="矩形 33">
            <a:extLst>
              <a:ext uri="{FF2B5EF4-FFF2-40B4-BE49-F238E27FC236}">
                <a16:creationId xmlns:a16="http://schemas.microsoft.com/office/drawing/2014/main" xmlns="" id="{2594C9AE-C63A-47B7-B100-1FCBEEDAA043}"/>
              </a:ext>
            </a:extLst>
          </p:cNvPr>
          <p:cNvSpPr/>
          <p:nvPr/>
        </p:nvSpPr>
        <p:spPr>
          <a:xfrm>
            <a:off x="1064797" y="196480"/>
            <a:ext cx="7438268" cy="492443"/>
          </a:xfrm>
          <a:prstGeom prst="rect">
            <a:avLst/>
          </a:prstGeom>
        </p:spPr>
        <p:txBody>
          <a:bodyPr wrap="square">
            <a:spAutoFit/>
          </a:bodyPr>
          <a:lstStyle/>
          <a:p>
            <a:pPr defTabSz="914400">
              <a:defRPr/>
            </a:pPr>
            <a:r>
              <a:rPr lang="zh-CN" altLang="en-US" sz="2600" b="1" kern="0" spc="300" dirty="0">
                <a:solidFill>
                  <a:srgbClr val="C00000"/>
                </a:solidFill>
                <a:latin typeface="Arial"/>
                <a:ea typeface="微软雅黑"/>
              </a:rPr>
              <a:t>“量”“质”兼顾， 培养造就一代接班人</a:t>
            </a:r>
          </a:p>
        </p:txBody>
      </p:sp>
    </p:spTree>
    <p:extLst>
      <p:ext uri="{BB962C8B-B14F-4D97-AF65-F5344CB8AC3E}">
        <p14:creationId xmlns:p14="http://schemas.microsoft.com/office/powerpoint/2010/main" xmlns="" val="257666768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anim calcmode="lin" valueType="num">
                                      <p:cBhvr>
                                        <p:cTn id="10" dur="500" fill="hold"/>
                                        <p:tgtEl>
                                          <p:spTgt spid="51"/>
                                        </p:tgtEl>
                                        <p:attrNameLst>
                                          <p:attrName>ppt_x</p:attrName>
                                        </p:attrNameLst>
                                      </p:cBhvr>
                                      <p:tavLst>
                                        <p:tav tm="0">
                                          <p:val>
                                            <p:fltVal val="0.5"/>
                                          </p:val>
                                        </p:tav>
                                        <p:tav tm="100000">
                                          <p:val>
                                            <p:strVal val="#ppt_x"/>
                                          </p:val>
                                        </p:tav>
                                      </p:tavLst>
                                    </p:anim>
                                    <p:anim calcmode="lin" valueType="num">
                                      <p:cBhvr>
                                        <p:cTn id="11" dur="500" fill="hold"/>
                                        <p:tgtEl>
                                          <p:spTgt spid="51"/>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p:tgtEl>
                                          <p:spTgt spid="49"/>
                                        </p:tgtEl>
                                        <p:attrNameLst>
                                          <p:attrName>ppt_x</p:attrName>
                                        </p:attrNameLst>
                                      </p:cBhvr>
                                      <p:tavLst>
                                        <p:tav tm="0">
                                          <p:val>
                                            <p:strVal val="#ppt_x-#ppt_w*1.125000"/>
                                          </p:val>
                                        </p:tav>
                                        <p:tav tm="100000">
                                          <p:val>
                                            <p:strVal val="#ppt_x"/>
                                          </p:val>
                                        </p:tav>
                                      </p:tavLst>
                                    </p:anim>
                                    <p:animEffect transition="in" filter="wipe(right)">
                                      <p:cBhvr>
                                        <p:cTn id="16" dur="500"/>
                                        <p:tgtEl>
                                          <p:spTgt spid="49"/>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left)">
                                      <p:cBhvr>
                                        <p:cTn id="20" dur="1000"/>
                                        <p:tgtEl>
                                          <p:spTgt spid="61"/>
                                        </p:tgtEl>
                                      </p:cBhvr>
                                    </p:animEffect>
                                  </p:childTnLst>
                                </p:cTn>
                              </p:par>
                            </p:childTnLst>
                          </p:cTn>
                        </p:par>
                        <p:par>
                          <p:cTn id="21" fill="hold">
                            <p:stCondLst>
                              <p:cond delay="2000"/>
                            </p:stCondLst>
                            <p:childTnLst>
                              <p:par>
                                <p:cTn id="22" presetID="53" presetClass="entr" presetSubtype="528" fill="hold" nodeType="after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p:cTn id="24" dur="500" fill="hold"/>
                                        <p:tgtEl>
                                          <p:spTgt spid="54"/>
                                        </p:tgtEl>
                                        <p:attrNameLst>
                                          <p:attrName>ppt_w</p:attrName>
                                        </p:attrNameLst>
                                      </p:cBhvr>
                                      <p:tavLst>
                                        <p:tav tm="0">
                                          <p:val>
                                            <p:fltVal val="0"/>
                                          </p:val>
                                        </p:tav>
                                        <p:tav tm="100000">
                                          <p:val>
                                            <p:strVal val="#ppt_w"/>
                                          </p:val>
                                        </p:tav>
                                      </p:tavLst>
                                    </p:anim>
                                    <p:anim calcmode="lin" valueType="num">
                                      <p:cBhvr>
                                        <p:cTn id="25" dur="500" fill="hold"/>
                                        <p:tgtEl>
                                          <p:spTgt spid="54"/>
                                        </p:tgtEl>
                                        <p:attrNameLst>
                                          <p:attrName>ppt_h</p:attrName>
                                        </p:attrNameLst>
                                      </p:cBhvr>
                                      <p:tavLst>
                                        <p:tav tm="0">
                                          <p:val>
                                            <p:fltVal val="0"/>
                                          </p:val>
                                        </p:tav>
                                        <p:tav tm="100000">
                                          <p:val>
                                            <p:strVal val="#ppt_h"/>
                                          </p:val>
                                        </p:tav>
                                      </p:tavLst>
                                    </p:anim>
                                    <p:animEffect transition="in" filter="fade">
                                      <p:cBhvr>
                                        <p:cTn id="26" dur="500"/>
                                        <p:tgtEl>
                                          <p:spTgt spid="54"/>
                                        </p:tgtEl>
                                      </p:cBhvr>
                                    </p:animEffect>
                                    <p:anim calcmode="lin" valueType="num">
                                      <p:cBhvr>
                                        <p:cTn id="27" dur="500" fill="hold"/>
                                        <p:tgtEl>
                                          <p:spTgt spid="54"/>
                                        </p:tgtEl>
                                        <p:attrNameLst>
                                          <p:attrName>ppt_x</p:attrName>
                                        </p:attrNameLst>
                                      </p:cBhvr>
                                      <p:tavLst>
                                        <p:tav tm="0">
                                          <p:val>
                                            <p:fltVal val="0.5"/>
                                          </p:val>
                                        </p:tav>
                                        <p:tav tm="100000">
                                          <p:val>
                                            <p:strVal val="#ppt_x"/>
                                          </p:val>
                                        </p:tav>
                                      </p:tavLst>
                                    </p:anim>
                                    <p:anim calcmode="lin" valueType="num">
                                      <p:cBhvr>
                                        <p:cTn id="28" dur="500" fill="hold"/>
                                        <p:tgtEl>
                                          <p:spTgt spid="54"/>
                                        </p:tgtEl>
                                        <p:attrNameLst>
                                          <p:attrName>ppt_y</p:attrName>
                                        </p:attrNameLst>
                                      </p:cBhvr>
                                      <p:tavLst>
                                        <p:tav tm="0">
                                          <p:val>
                                            <p:fltVal val="0.5"/>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500"/>
                                        <p:tgtEl>
                                          <p:spTgt spid="50"/>
                                        </p:tgtEl>
                                        <p:attrNameLst>
                                          <p:attrName>ppt_x</p:attrName>
                                        </p:attrNameLst>
                                      </p:cBhvr>
                                      <p:tavLst>
                                        <p:tav tm="0">
                                          <p:val>
                                            <p:strVal val="#ppt_x-#ppt_w*1.125000"/>
                                          </p:val>
                                        </p:tav>
                                        <p:tav tm="100000">
                                          <p:val>
                                            <p:strVal val="#ppt_x"/>
                                          </p:val>
                                        </p:tav>
                                      </p:tavLst>
                                    </p:anim>
                                    <p:animEffect transition="in" filter="wipe(right)">
                                      <p:cBhvr>
                                        <p:cTn id="33" dur="500"/>
                                        <p:tgtEl>
                                          <p:spTgt spid="50"/>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wipe(left)">
                                      <p:cBhvr>
                                        <p:cTn id="37" dur="1000"/>
                                        <p:tgtEl>
                                          <p:spTgt spid="62"/>
                                        </p:tgtEl>
                                      </p:cBhvr>
                                    </p:animEffect>
                                  </p:childTnLst>
                                </p:cTn>
                              </p:par>
                            </p:childTnLst>
                          </p:cTn>
                        </p:par>
                        <p:par>
                          <p:cTn id="38" fill="hold">
                            <p:stCondLst>
                              <p:cond delay="4000"/>
                            </p:stCondLst>
                            <p:childTnLst>
                              <p:par>
                                <p:cTn id="39" presetID="53" presetClass="entr" presetSubtype="528" fill="hold" nodeType="afterEffect">
                                  <p:stCondLst>
                                    <p:cond delay="0"/>
                                  </p:stCondLst>
                                  <p:childTnLst>
                                    <p:set>
                                      <p:cBhvr>
                                        <p:cTn id="40" dur="1" fill="hold">
                                          <p:stCondLst>
                                            <p:cond delay="0"/>
                                          </p:stCondLst>
                                        </p:cTn>
                                        <p:tgtEl>
                                          <p:spTgt spid="58"/>
                                        </p:tgtEl>
                                        <p:attrNameLst>
                                          <p:attrName>style.visibility</p:attrName>
                                        </p:attrNameLst>
                                      </p:cBhvr>
                                      <p:to>
                                        <p:strVal val="visible"/>
                                      </p:to>
                                    </p:set>
                                    <p:anim calcmode="lin" valueType="num">
                                      <p:cBhvr>
                                        <p:cTn id="41" dur="500" fill="hold"/>
                                        <p:tgtEl>
                                          <p:spTgt spid="58"/>
                                        </p:tgtEl>
                                        <p:attrNameLst>
                                          <p:attrName>ppt_w</p:attrName>
                                        </p:attrNameLst>
                                      </p:cBhvr>
                                      <p:tavLst>
                                        <p:tav tm="0">
                                          <p:val>
                                            <p:fltVal val="0"/>
                                          </p:val>
                                        </p:tav>
                                        <p:tav tm="100000">
                                          <p:val>
                                            <p:strVal val="#ppt_w"/>
                                          </p:val>
                                        </p:tav>
                                      </p:tavLst>
                                    </p:anim>
                                    <p:anim calcmode="lin" valueType="num">
                                      <p:cBhvr>
                                        <p:cTn id="42" dur="500" fill="hold"/>
                                        <p:tgtEl>
                                          <p:spTgt spid="58"/>
                                        </p:tgtEl>
                                        <p:attrNameLst>
                                          <p:attrName>ppt_h</p:attrName>
                                        </p:attrNameLst>
                                      </p:cBhvr>
                                      <p:tavLst>
                                        <p:tav tm="0">
                                          <p:val>
                                            <p:fltVal val="0"/>
                                          </p:val>
                                        </p:tav>
                                        <p:tav tm="100000">
                                          <p:val>
                                            <p:strVal val="#ppt_h"/>
                                          </p:val>
                                        </p:tav>
                                      </p:tavLst>
                                    </p:anim>
                                    <p:animEffect transition="in" filter="fade">
                                      <p:cBhvr>
                                        <p:cTn id="43" dur="500"/>
                                        <p:tgtEl>
                                          <p:spTgt spid="58"/>
                                        </p:tgtEl>
                                      </p:cBhvr>
                                    </p:animEffect>
                                    <p:anim calcmode="lin" valueType="num">
                                      <p:cBhvr>
                                        <p:cTn id="44" dur="500" fill="hold"/>
                                        <p:tgtEl>
                                          <p:spTgt spid="58"/>
                                        </p:tgtEl>
                                        <p:attrNameLst>
                                          <p:attrName>ppt_x</p:attrName>
                                        </p:attrNameLst>
                                      </p:cBhvr>
                                      <p:tavLst>
                                        <p:tav tm="0">
                                          <p:val>
                                            <p:fltVal val="0.5"/>
                                          </p:val>
                                        </p:tav>
                                        <p:tav tm="100000">
                                          <p:val>
                                            <p:strVal val="#ppt_x"/>
                                          </p:val>
                                        </p:tav>
                                      </p:tavLst>
                                    </p:anim>
                                    <p:anim calcmode="lin" valueType="num">
                                      <p:cBhvr>
                                        <p:cTn id="45" dur="500" fill="hold"/>
                                        <p:tgtEl>
                                          <p:spTgt spid="58"/>
                                        </p:tgtEl>
                                        <p:attrNameLst>
                                          <p:attrName>ppt_y</p:attrName>
                                        </p:attrNameLst>
                                      </p:cBhvr>
                                      <p:tavLst>
                                        <p:tav tm="0">
                                          <p:val>
                                            <p:fltVal val="0.5"/>
                                          </p:val>
                                        </p:tav>
                                        <p:tav tm="100000">
                                          <p:val>
                                            <p:strVal val="#ppt_y"/>
                                          </p:val>
                                        </p:tav>
                                      </p:tavLst>
                                    </p:anim>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p:tgtEl>
                                          <p:spTgt spid="57"/>
                                        </p:tgtEl>
                                        <p:attrNameLst>
                                          <p:attrName>ppt_x</p:attrName>
                                        </p:attrNameLst>
                                      </p:cBhvr>
                                      <p:tavLst>
                                        <p:tav tm="0">
                                          <p:val>
                                            <p:strVal val="#ppt_x-#ppt_w*1.125000"/>
                                          </p:val>
                                        </p:tav>
                                        <p:tav tm="100000">
                                          <p:val>
                                            <p:strVal val="#ppt_x"/>
                                          </p:val>
                                        </p:tav>
                                      </p:tavLst>
                                    </p:anim>
                                    <p:animEffect transition="in" filter="wipe(right)">
                                      <p:cBhvr>
                                        <p:cTn id="50" dur="500"/>
                                        <p:tgtEl>
                                          <p:spTgt spid="57"/>
                                        </p:tgtEl>
                                      </p:cBhvr>
                                    </p:animEffect>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wipe(left)">
                                      <p:cBhvr>
                                        <p:cTn id="54" dur="1000"/>
                                        <p:tgtEl>
                                          <p:spTgt spid="63"/>
                                        </p:tgtEl>
                                      </p:cBhvr>
                                    </p:animEffect>
                                  </p:childTnLst>
                                </p:cTn>
                              </p:par>
                            </p:childTnLst>
                          </p:cTn>
                        </p:par>
                        <p:par>
                          <p:cTn id="55" fill="hold">
                            <p:stCondLst>
                              <p:cond delay="6000"/>
                            </p:stCondLst>
                            <p:childTnLst>
                              <p:par>
                                <p:cTn id="56" presetID="53" presetClass="entr" presetSubtype="528" fill="hold" nodeType="afterEffect">
                                  <p:stCondLst>
                                    <p:cond delay="0"/>
                                  </p:stCondLst>
                                  <p:childTnLst>
                                    <p:set>
                                      <p:cBhvr>
                                        <p:cTn id="57" dur="1" fill="hold">
                                          <p:stCondLst>
                                            <p:cond delay="0"/>
                                          </p:stCondLst>
                                        </p:cTn>
                                        <p:tgtEl>
                                          <p:spTgt spid="65"/>
                                        </p:tgtEl>
                                        <p:attrNameLst>
                                          <p:attrName>style.visibility</p:attrName>
                                        </p:attrNameLst>
                                      </p:cBhvr>
                                      <p:to>
                                        <p:strVal val="visible"/>
                                      </p:to>
                                    </p:set>
                                    <p:anim calcmode="lin" valueType="num">
                                      <p:cBhvr>
                                        <p:cTn id="58" dur="500" fill="hold"/>
                                        <p:tgtEl>
                                          <p:spTgt spid="65"/>
                                        </p:tgtEl>
                                        <p:attrNameLst>
                                          <p:attrName>ppt_w</p:attrName>
                                        </p:attrNameLst>
                                      </p:cBhvr>
                                      <p:tavLst>
                                        <p:tav tm="0">
                                          <p:val>
                                            <p:fltVal val="0"/>
                                          </p:val>
                                        </p:tav>
                                        <p:tav tm="100000">
                                          <p:val>
                                            <p:strVal val="#ppt_w"/>
                                          </p:val>
                                        </p:tav>
                                      </p:tavLst>
                                    </p:anim>
                                    <p:anim calcmode="lin" valueType="num">
                                      <p:cBhvr>
                                        <p:cTn id="59" dur="500" fill="hold"/>
                                        <p:tgtEl>
                                          <p:spTgt spid="65"/>
                                        </p:tgtEl>
                                        <p:attrNameLst>
                                          <p:attrName>ppt_h</p:attrName>
                                        </p:attrNameLst>
                                      </p:cBhvr>
                                      <p:tavLst>
                                        <p:tav tm="0">
                                          <p:val>
                                            <p:fltVal val="0"/>
                                          </p:val>
                                        </p:tav>
                                        <p:tav tm="100000">
                                          <p:val>
                                            <p:strVal val="#ppt_h"/>
                                          </p:val>
                                        </p:tav>
                                      </p:tavLst>
                                    </p:anim>
                                    <p:animEffect transition="in" filter="fade">
                                      <p:cBhvr>
                                        <p:cTn id="60" dur="500"/>
                                        <p:tgtEl>
                                          <p:spTgt spid="65"/>
                                        </p:tgtEl>
                                      </p:cBhvr>
                                    </p:animEffect>
                                    <p:anim calcmode="lin" valueType="num">
                                      <p:cBhvr>
                                        <p:cTn id="61" dur="500" fill="hold"/>
                                        <p:tgtEl>
                                          <p:spTgt spid="65"/>
                                        </p:tgtEl>
                                        <p:attrNameLst>
                                          <p:attrName>ppt_x</p:attrName>
                                        </p:attrNameLst>
                                      </p:cBhvr>
                                      <p:tavLst>
                                        <p:tav tm="0">
                                          <p:val>
                                            <p:fltVal val="0.5"/>
                                          </p:val>
                                        </p:tav>
                                        <p:tav tm="100000">
                                          <p:val>
                                            <p:strVal val="#ppt_x"/>
                                          </p:val>
                                        </p:tav>
                                      </p:tavLst>
                                    </p:anim>
                                    <p:anim calcmode="lin" valueType="num">
                                      <p:cBhvr>
                                        <p:cTn id="62" dur="500" fill="hold"/>
                                        <p:tgtEl>
                                          <p:spTgt spid="65"/>
                                        </p:tgtEl>
                                        <p:attrNameLst>
                                          <p:attrName>ppt_y</p:attrName>
                                        </p:attrNameLst>
                                      </p:cBhvr>
                                      <p:tavLst>
                                        <p:tav tm="0">
                                          <p:val>
                                            <p:fltVal val="0.5"/>
                                          </p:val>
                                        </p:tav>
                                        <p:tav tm="100000">
                                          <p:val>
                                            <p:strVal val="#ppt_y"/>
                                          </p:val>
                                        </p:tav>
                                      </p:tavLst>
                                    </p:anim>
                                  </p:childTnLst>
                                </p:cTn>
                              </p:par>
                            </p:childTnLst>
                          </p:cTn>
                        </p:par>
                        <p:par>
                          <p:cTn id="63" fill="hold">
                            <p:stCondLst>
                              <p:cond delay="6500"/>
                            </p:stCondLst>
                            <p:childTnLst>
                              <p:par>
                                <p:cTn id="64" presetID="12" presetClass="entr" presetSubtype="8" fill="hold" grpId="0" nodeType="afterEffect">
                                  <p:stCondLst>
                                    <p:cond delay="0"/>
                                  </p:stCondLst>
                                  <p:childTnLst>
                                    <p:set>
                                      <p:cBhvr>
                                        <p:cTn id="65" dur="1" fill="hold">
                                          <p:stCondLst>
                                            <p:cond delay="0"/>
                                          </p:stCondLst>
                                        </p:cTn>
                                        <p:tgtEl>
                                          <p:spTgt spid="64"/>
                                        </p:tgtEl>
                                        <p:attrNameLst>
                                          <p:attrName>style.visibility</p:attrName>
                                        </p:attrNameLst>
                                      </p:cBhvr>
                                      <p:to>
                                        <p:strVal val="visible"/>
                                      </p:to>
                                    </p:set>
                                    <p:anim calcmode="lin" valueType="num">
                                      <p:cBhvr additive="base">
                                        <p:cTn id="66" dur="500"/>
                                        <p:tgtEl>
                                          <p:spTgt spid="64"/>
                                        </p:tgtEl>
                                        <p:attrNameLst>
                                          <p:attrName>ppt_x</p:attrName>
                                        </p:attrNameLst>
                                      </p:cBhvr>
                                      <p:tavLst>
                                        <p:tav tm="0">
                                          <p:val>
                                            <p:strVal val="#ppt_x-#ppt_w*1.125000"/>
                                          </p:val>
                                        </p:tav>
                                        <p:tav tm="100000">
                                          <p:val>
                                            <p:strVal val="#ppt_x"/>
                                          </p:val>
                                        </p:tav>
                                      </p:tavLst>
                                    </p:anim>
                                    <p:animEffect transition="in" filter="wipe(right)">
                                      <p:cBhvr>
                                        <p:cTn id="67" dur="500"/>
                                        <p:tgtEl>
                                          <p:spTgt spid="64"/>
                                        </p:tgtEl>
                                      </p:cBhvr>
                                    </p:animEffect>
                                  </p:childTnLst>
                                </p:cTn>
                              </p:par>
                            </p:childTnLst>
                          </p:cTn>
                        </p:par>
                        <p:par>
                          <p:cTn id="68" fill="hold">
                            <p:stCondLst>
                              <p:cond delay="7000"/>
                            </p:stCondLst>
                            <p:childTnLst>
                              <p:par>
                                <p:cTn id="69" presetID="22" presetClass="entr" presetSubtype="8" fill="hold" grpId="0" nodeType="afterEffect">
                                  <p:stCondLst>
                                    <p:cond delay="0"/>
                                  </p:stCondLst>
                                  <p:childTnLst>
                                    <p:set>
                                      <p:cBhvr>
                                        <p:cTn id="70" dur="1" fill="hold">
                                          <p:stCondLst>
                                            <p:cond delay="0"/>
                                          </p:stCondLst>
                                        </p:cTn>
                                        <p:tgtEl>
                                          <p:spTgt spid="72"/>
                                        </p:tgtEl>
                                        <p:attrNameLst>
                                          <p:attrName>style.visibility</p:attrName>
                                        </p:attrNameLst>
                                      </p:cBhvr>
                                      <p:to>
                                        <p:strVal val="visible"/>
                                      </p:to>
                                    </p:set>
                                    <p:animEffect transition="in" filter="wipe(left)">
                                      <p:cBhvr>
                                        <p:cTn id="71" dur="1000"/>
                                        <p:tgtEl>
                                          <p:spTgt spid="72"/>
                                        </p:tgtEl>
                                      </p:cBhvr>
                                    </p:animEffect>
                                  </p:childTnLst>
                                </p:cTn>
                              </p:par>
                            </p:childTnLst>
                          </p:cTn>
                        </p:par>
                        <p:par>
                          <p:cTn id="72" fill="hold">
                            <p:stCondLst>
                              <p:cond delay="8000"/>
                            </p:stCondLst>
                            <p:childTnLst>
                              <p:par>
                                <p:cTn id="73" presetID="53" presetClass="entr" presetSubtype="528" fill="hold" nodeType="after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p:cTn id="75" dur="500" fill="hold"/>
                                        <p:tgtEl>
                                          <p:spTgt spid="69"/>
                                        </p:tgtEl>
                                        <p:attrNameLst>
                                          <p:attrName>ppt_w</p:attrName>
                                        </p:attrNameLst>
                                      </p:cBhvr>
                                      <p:tavLst>
                                        <p:tav tm="0">
                                          <p:val>
                                            <p:fltVal val="0"/>
                                          </p:val>
                                        </p:tav>
                                        <p:tav tm="100000">
                                          <p:val>
                                            <p:strVal val="#ppt_w"/>
                                          </p:val>
                                        </p:tav>
                                      </p:tavLst>
                                    </p:anim>
                                    <p:anim calcmode="lin" valueType="num">
                                      <p:cBhvr>
                                        <p:cTn id="76" dur="500" fill="hold"/>
                                        <p:tgtEl>
                                          <p:spTgt spid="69"/>
                                        </p:tgtEl>
                                        <p:attrNameLst>
                                          <p:attrName>ppt_h</p:attrName>
                                        </p:attrNameLst>
                                      </p:cBhvr>
                                      <p:tavLst>
                                        <p:tav tm="0">
                                          <p:val>
                                            <p:fltVal val="0"/>
                                          </p:val>
                                        </p:tav>
                                        <p:tav tm="100000">
                                          <p:val>
                                            <p:strVal val="#ppt_h"/>
                                          </p:val>
                                        </p:tav>
                                      </p:tavLst>
                                    </p:anim>
                                    <p:animEffect transition="in" filter="fade">
                                      <p:cBhvr>
                                        <p:cTn id="77" dur="500"/>
                                        <p:tgtEl>
                                          <p:spTgt spid="69"/>
                                        </p:tgtEl>
                                      </p:cBhvr>
                                    </p:animEffect>
                                    <p:anim calcmode="lin" valueType="num">
                                      <p:cBhvr>
                                        <p:cTn id="78" dur="500" fill="hold"/>
                                        <p:tgtEl>
                                          <p:spTgt spid="69"/>
                                        </p:tgtEl>
                                        <p:attrNameLst>
                                          <p:attrName>ppt_x</p:attrName>
                                        </p:attrNameLst>
                                      </p:cBhvr>
                                      <p:tavLst>
                                        <p:tav tm="0">
                                          <p:val>
                                            <p:fltVal val="0.5"/>
                                          </p:val>
                                        </p:tav>
                                        <p:tav tm="100000">
                                          <p:val>
                                            <p:strVal val="#ppt_x"/>
                                          </p:val>
                                        </p:tav>
                                      </p:tavLst>
                                    </p:anim>
                                    <p:anim calcmode="lin" valueType="num">
                                      <p:cBhvr>
                                        <p:cTn id="79" dur="500" fill="hold"/>
                                        <p:tgtEl>
                                          <p:spTgt spid="69"/>
                                        </p:tgtEl>
                                        <p:attrNameLst>
                                          <p:attrName>ppt_y</p:attrName>
                                        </p:attrNameLst>
                                      </p:cBhvr>
                                      <p:tavLst>
                                        <p:tav tm="0">
                                          <p:val>
                                            <p:fltVal val="0.5"/>
                                          </p:val>
                                        </p:tav>
                                        <p:tav tm="100000">
                                          <p:val>
                                            <p:strVal val="#ppt_y"/>
                                          </p:val>
                                        </p:tav>
                                      </p:tavLst>
                                    </p:anim>
                                  </p:childTnLst>
                                </p:cTn>
                              </p:par>
                            </p:childTnLst>
                          </p:cTn>
                        </p:par>
                        <p:par>
                          <p:cTn id="80" fill="hold">
                            <p:stCondLst>
                              <p:cond delay="8500"/>
                            </p:stCondLst>
                            <p:childTnLst>
                              <p:par>
                                <p:cTn id="81" presetID="12" presetClass="entr" presetSubtype="8" fill="hold" grpId="0" nodeType="afterEffect">
                                  <p:stCondLst>
                                    <p:cond delay="0"/>
                                  </p:stCondLst>
                                  <p:childTnLst>
                                    <p:set>
                                      <p:cBhvr>
                                        <p:cTn id="82" dur="1" fill="hold">
                                          <p:stCondLst>
                                            <p:cond delay="0"/>
                                          </p:stCondLst>
                                        </p:cTn>
                                        <p:tgtEl>
                                          <p:spTgt spid="68"/>
                                        </p:tgtEl>
                                        <p:attrNameLst>
                                          <p:attrName>style.visibility</p:attrName>
                                        </p:attrNameLst>
                                      </p:cBhvr>
                                      <p:to>
                                        <p:strVal val="visible"/>
                                      </p:to>
                                    </p:set>
                                    <p:anim calcmode="lin" valueType="num">
                                      <p:cBhvr additive="base">
                                        <p:cTn id="83" dur="500"/>
                                        <p:tgtEl>
                                          <p:spTgt spid="68"/>
                                        </p:tgtEl>
                                        <p:attrNameLst>
                                          <p:attrName>ppt_x</p:attrName>
                                        </p:attrNameLst>
                                      </p:cBhvr>
                                      <p:tavLst>
                                        <p:tav tm="0">
                                          <p:val>
                                            <p:strVal val="#ppt_x-#ppt_w*1.125000"/>
                                          </p:val>
                                        </p:tav>
                                        <p:tav tm="100000">
                                          <p:val>
                                            <p:strVal val="#ppt_x"/>
                                          </p:val>
                                        </p:tav>
                                      </p:tavLst>
                                    </p:anim>
                                    <p:animEffect transition="in" filter="wipe(right)">
                                      <p:cBhvr>
                                        <p:cTn id="84" dur="500"/>
                                        <p:tgtEl>
                                          <p:spTgt spid="68"/>
                                        </p:tgtEl>
                                      </p:cBhvr>
                                    </p:animEffect>
                                  </p:childTnLst>
                                </p:cTn>
                              </p:par>
                            </p:childTnLst>
                          </p:cTn>
                        </p:par>
                        <p:par>
                          <p:cTn id="85" fill="hold">
                            <p:stCondLst>
                              <p:cond delay="9000"/>
                            </p:stCondLst>
                            <p:childTnLst>
                              <p:par>
                                <p:cTn id="86" presetID="22" presetClass="entr" presetSubtype="8" fill="hold" grpId="0" nodeType="afterEffect">
                                  <p:stCondLst>
                                    <p:cond delay="0"/>
                                  </p:stCondLst>
                                  <p:childTnLst>
                                    <p:set>
                                      <p:cBhvr>
                                        <p:cTn id="87" dur="1" fill="hold">
                                          <p:stCondLst>
                                            <p:cond delay="0"/>
                                          </p:stCondLst>
                                        </p:cTn>
                                        <p:tgtEl>
                                          <p:spTgt spid="73"/>
                                        </p:tgtEl>
                                        <p:attrNameLst>
                                          <p:attrName>style.visibility</p:attrName>
                                        </p:attrNameLst>
                                      </p:cBhvr>
                                      <p:to>
                                        <p:strVal val="visible"/>
                                      </p:to>
                                    </p:set>
                                    <p:animEffect transition="in" filter="wipe(left)">
                                      <p:cBhvr>
                                        <p:cTn id="88" dur="1000"/>
                                        <p:tgtEl>
                                          <p:spTgt spid="73"/>
                                        </p:tgtEl>
                                      </p:cBhvr>
                                    </p:animEffect>
                                  </p:childTnLst>
                                </p:cTn>
                              </p:par>
                            </p:childTnLst>
                          </p:cTn>
                        </p:par>
                        <p:par>
                          <p:cTn id="89" fill="hold">
                            <p:stCondLst>
                              <p:cond delay="10000"/>
                            </p:stCondLst>
                            <p:childTnLst>
                              <p:par>
                                <p:cTn id="90" presetID="53" presetClass="entr" presetSubtype="528" fill="hold" nodeType="afterEffect">
                                  <p:stCondLst>
                                    <p:cond delay="0"/>
                                  </p:stCondLst>
                                  <p:childTnLst>
                                    <p:set>
                                      <p:cBhvr>
                                        <p:cTn id="91" dur="1" fill="hold">
                                          <p:stCondLst>
                                            <p:cond delay="0"/>
                                          </p:stCondLst>
                                        </p:cTn>
                                        <p:tgtEl>
                                          <p:spTgt spid="75"/>
                                        </p:tgtEl>
                                        <p:attrNameLst>
                                          <p:attrName>style.visibility</p:attrName>
                                        </p:attrNameLst>
                                      </p:cBhvr>
                                      <p:to>
                                        <p:strVal val="visible"/>
                                      </p:to>
                                    </p:set>
                                    <p:anim calcmode="lin" valueType="num">
                                      <p:cBhvr>
                                        <p:cTn id="92" dur="500" fill="hold"/>
                                        <p:tgtEl>
                                          <p:spTgt spid="75"/>
                                        </p:tgtEl>
                                        <p:attrNameLst>
                                          <p:attrName>ppt_w</p:attrName>
                                        </p:attrNameLst>
                                      </p:cBhvr>
                                      <p:tavLst>
                                        <p:tav tm="0">
                                          <p:val>
                                            <p:fltVal val="0"/>
                                          </p:val>
                                        </p:tav>
                                        <p:tav tm="100000">
                                          <p:val>
                                            <p:strVal val="#ppt_w"/>
                                          </p:val>
                                        </p:tav>
                                      </p:tavLst>
                                    </p:anim>
                                    <p:anim calcmode="lin" valueType="num">
                                      <p:cBhvr>
                                        <p:cTn id="93" dur="500" fill="hold"/>
                                        <p:tgtEl>
                                          <p:spTgt spid="75"/>
                                        </p:tgtEl>
                                        <p:attrNameLst>
                                          <p:attrName>ppt_h</p:attrName>
                                        </p:attrNameLst>
                                      </p:cBhvr>
                                      <p:tavLst>
                                        <p:tav tm="0">
                                          <p:val>
                                            <p:fltVal val="0"/>
                                          </p:val>
                                        </p:tav>
                                        <p:tav tm="100000">
                                          <p:val>
                                            <p:strVal val="#ppt_h"/>
                                          </p:val>
                                        </p:tav>
                                      </p:tavLst>
                                    </p:anim>
                                    <p:animEffect transition="in" filter="fade">
                                      <p:cBhvr>
                                        <p:cTn id="94" dur="500"/>
                                        <p:tgtEl>
                                          <p:spTgt spid="75"/>
                                        </p:tgtEl>
                                      </p:cBhvr>
                                    </p:animEffect>
                                    <p:anim calcmode="lin" valueType="num">
                                      <p:cBhvr>
                                        <p:cTn id="95" dur="500" fill="hold"/>
                                        <p:tgtEl>
                                          <p:spTgt spid="75"/>
                                        </p:tgtEl>
                                        <p:attrNameLst>
                                          <p:attrName>ppt_x</p:attrName>
                                        </p:attrNameLst>
                                      </p:cBhvr>
                                      <p:tavLst>
                                        <p:tav tm="0">
                                          <p:val>
                                            <p:fltVal val="0.5"/>
                                          </p:val>
                                        </p:tav>
                                        <p:tav tm="100000">
                                          <p:val>
                                            <p:strVal val="#ppt_x"/>
                                          </p:val>
                                        </p:tav>
                                      </p:tavLst>
                                    </p:anim>
                                    <p:anim calcmode="lin" valueType="num">
                                      <p:cBhvr>
                                        <p:cTn id="96" dur="500" fill="hold"/>
                                        <p:tgtEl>
                                          <p:spTgt spid="75"/>
                                        </p:tgtEl>
                                        <p:attrNameLst>
                                          <p:attrName>ppt_y</p:attrName>
                                        </p:attrNameLst>
                                      </p:cBhvr>
                                      <p:tavLst>
                                        <p:tav tm="0">
                                          <p:val>
                                            <p:fltVal val="0.5"/>
                                          </p:val>
                                        </p:tav>
                                        <p:tav tm="100000">
                                          <p:val>
                                            <p:strVal val="#ppt_y"/>
                                          </p:val>
                                        </p:tav>
                                      </p:tavLst>
                                    </p:anim>
                                  </p:childTnLst>
                                </p:cTn>
                              </p:par>
                            </p:childTnLst>
                          </p:cTn>
                        </p:par>
                        <p:par>
                          <p:cTn id="97" fill="hold">
                            <p:stCondLst>
                              <p:cond delay="10500"/>
                            </p:stCondLst>
                            <p:childTnLst>
                              <p:par>
                                <p:cTn id="98" presetID="12" presetClass="entr" presetSubtype="8" fill="hold" grpId="0" nodeType="afterEffect">
                                  <p:stCondLst>
                                    <p:cond delay="0"/>
                                  </p:stCondLst>
                                  <p:childTnLst>
                                    <p:set>
                                      <p:cBhvr>
                                        <p:cTn id="99" dur="1" fill="hold">
                                          <p:stCondLst>
                                            <p:cond delay="0"/>
                                          </p:stCondLst>
                                        </p:cTn>
                                        <p:tgtEl>
                                          <p:spTgt spid="74"/>
                                        </p:tgtEl>
                                        <p:attrNameLst>
                                          <p:attrName>style.visibility</p:attrName>
                                        </p:attrNameLst>
                                      </p:cBhvr>
                                      <p:to>
                                        <p:strVal val="visible"/>
                                      </p:to>
                                    </p:set>
                                    <p:anim calcmode="lin" valueType="num">
                                      <p:cBhvr additive="base">
                                        <p:cTn id="100" dur="500"/>
                                        <p:tgtEl>
                                          <p:spTgt spid="74"/>
                                        </p:tgtEl>
                                        <p:attrNameLst>
                                          <p:attrName>ppt_x</p:attrName>
                                        </p:attrNameLst>
                                      </p:cBhvr>
                                      <p:tavLst>
                                        <p:tav tm="0">
                                          <p:val>
                                            <p:strVal val="#ppt_x-#ppt_w*1.125000"/>
                                          </p:val>
                                        </p:tav>
                                        <p:tav tm="100000">
                                          <p:val>
                                            <p:strVal val="#ppt_x"/>
                                          </p:val>
                                        </p:tav>
                                      </p:tavLst>
                                    </p:anim>
                                    <p:animEffect transition="in" filter="wipe(right)">
                                      <p:cBhvr>
                                        <p:cTn id="101" dur="500"/>
                                        <p:tgtEl>
                                          <p:spTgt spid="74"/>
                                        </p:tgtEl>
                                      </p:cBhvr>
                                    </p:animEffect>
                                  </p:childTnLst>
                                </p:cTn>
                              </p:par>
                            </p:childTnLst>
                          </p:cTn>
                        </p:par>
                        <p:par>
                          <p:cTn id="102" fill="hold">
                            <p:stCondLst>
                              <p:cond delay="11000"/>
                            </p:stCondLst>
                            <p:childTnLst>
                              <p:par>
                                <p:cTn id="103" presetID="22" presetClass="entr" presetSubtype="8" fill="hold" grpId="0" nodeType="afterEffect">
                                  <p:stCondLst>
                                    <p:cond delay="0"/>
                                  </p:stCondLst>
                                  <p:childTnLst>
                                    <p:set>
                                      <p:cBhvr>
                                        <p:cTn id="104" dur="1" fill="hold">
                                          <p:stCondLst>
                                            <p:cond delay="0"/>
                                          </p:stCondLst>
                                        </p:cTn>
                                        <p:tgtEl>
                                          <p:spTgt spid="78"/>
                                        </p:tgtEl>
                                        <p:attrNameLst>
                                          <p:attrName>style.visibility</p:attrName>
                                        </p:attrNameLst>
                                      </p:cBhvr>
                                      <p:to>
                                        <p:strVal val="visible"/>
                                      </p:to>
                                    </p:set>
                                    <p:animEffect transition="in" filter="wipe(left)">
                                      <p:cBhvr>
                                        <p:cTn id="105" dur="1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7" grpId="0" animBg="1"/>
      <p:bldP spid="61" grpId="0" animBg="1"/>
      <p:bldP spid="62" grpId="0" animBg="1"/>
      <p:bldP spid="63" grpId="0" animBg="1"/>
      <p:bldP spid="64" grpId="0" animBg="1"/>
      <p:bldP spid="68" grpId="0" animBg="1"/>
      <p:bldP spid="72" grpId="0" animBg="1"/>
      <p:bldP spid="73" grpId="0" animBg="1"/>
      <p:bldP spid="74" grpId="0" animBg="1"/>
      <p:bldP spid="7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3"/>
          <p:cNvSpPr txBox="1"/>
          <p:nvPr/>
        </p:nvSpPr>
        <p:spPr>
          <a:xfrm>
            <a:off x="570043" y="1041078"/>
            <a:ext cx="8198461" cy="507831"/>
          </a:xfrm>
          <a:prstGeom prst="rect">
            <a:avLst/>
          </a:prstGeom>
          <a:noFill/>
        </p:spPr>
        <p:txBody>
          <a:bodyPr wrap="square" rtlCol="0">
            <a:spAutoFit/>
          </a:bodyPr>
          <a:lstStyle/>
          <a:p>
            <a:pPr>
              <a:lnSpc>
                <a:spcPct val="150000"/>
              </a:lnSpc>
            </a:pPr>
            <a:r>
              <a:rPr lang="zh-CN" altLang="en-US" sz="18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习近平就如何培养造就一代又一代可靠接班人向各地区各部门支招：</a:t>
            </a:r>
          </a:p>
        </p:txBody>
      </p:sp>
      <p:sp>
        <p:nvSpPr>
          <p:cNvPr id="49" name="任意多边形 48"/>
          <p:cNvSpPr/>
          <p:nvPr/>
        </p:nvSpPr>
        <p:spPr>
          <a:xfrm rot="18900000" flipH="1">
            <a:off x="1184415" y="2024825"/>
            <a:ext cx="153518" cy="15351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25400" cap="flat" cmpd="sng" algn="ctr">
            <a:noFill/>
            <a:prstDash val="solid"/>
          </a:ln>
          <a:effectLst/>
        </p:spPr>
        <p:txBody>
          <a:bodyPr lIns="68580" tIns="34290" rIns="68580" bIns="34290" rtlCol="0" anchor="ctr"/>
          <a:lstStyle/>
          <a:p>
            <a:pPr algn="ctr" defTabSz="914400">
              <a:defRPr/>
            </a:pPr>
            <a:endParaRPr lang="zh-CN" altLang="en-US" sz="1800" b="1" kern="0">
              <a:solidFill>
                <a:sysClr val="window" lastClr="FFFFFF"/>
              </a:solidFill>
            </a:endParaRPr>
          </a:p>
        </p:txBody>
      </p:sp>
      <p:sp>
        <p:nvSpPr>
          <p:cNvPr id="50" name="任意多边形 49"/>
          <p:cNvSpPr/>
          <p:nvPr/>
        </p:nvSpPr>
        <p:spPr>
          <a:xfrm rot="18900000" flipH="1">
            <a:off x="1184415" y="2736057"/>
            <a:ext cx="153518" cy="15351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noFill/>
          <a:ln w="6350" cap="flat" cmpd="sng" algn="ctr">
            <a:solidFill>
              <a:srgbClr val="C00000"/>
            </a:solidFill>
            <a:prstDash val="solid"/>
          </a:ln>
          <a:effectLst/>
        </p:spPr>
        <p:txBody>
          <a:bodyPr lIns="68580" tIns="34290" rIns="68580" bIns="34290" rtlCol="0" anchor="ctr"/>
          <a:lstStyle/>
          <a:p>
            <a:pPr algn="ctr" defTabSz="914400">
              <a:defRPr/>
            </a:pPr>
            <a:endParaRPr lang="zh-CN" altLang="en-US" sz="1800" b="1" kern="0">
              <a:solidFill>
                <a:sysClr val="window" lastClr="FFFFFF"/>
              </a:solidFill>
            </a:endParaRPr>
          </a:p>
        </p:txBody>
      </p:sp>
      <p:grpSp>
        <p:nvGrpSpPr>
          <p:cNvPr id="51" name="组合 50"/>
          <p:cNvGrpSpPr/>
          <p:nvPr/>
        </p:nvGrpSpPr>
        <p:grpSpPr>
          <a:xfrm>
            <a:off x="667245" y="1869771"/>
            <a:ext cx="463626" cy="463624"/>
            <a:chOff x="5613944" y="2348233"/>
            <a:chExt cx="920788" cy="920788"/>
          </a:xfrm>
        </p:grpSpPr>
        <p:sp>
          <p:nvSpPr>
            <p:cNvPr id="52" name="椭圆 51"/>
            <p:cNvSpPr/>
            <p:nvPr/>
          </p:nvSpPr>
          <p:spPr>
            <a:xfrm flipH="1">
              <a:off x="5613944" y="2348233"/>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914400">
                <a:defRPr/>
              </a:pPr>
              <a:endParaRPr lang="zh-CN" altLang="en-US" sz="2000" b="1" kern="0">
                <a:solidFill>
                  <a:sysClr val="window" lastClr="FFFFFF"/>
                </a:solidFill>
              </a:endParaRPr>
            </a:p>
          </p:txBody>
        </p:sp>
        <p:sp>
          <p:nvSpPr>
            <p:cNvPr id="53" name="TextBox 20"/>
            <p:cNvSpPr txBox="1"/>
            <p:nvPr/>
          </p:nvSpPr>
          <p:spPr>
            <a:xfrm>
              <a:off x="5894465" y="2470132"/>
              <a:ext cx="359753" cy="611266"/>
            </a:xfrm>
            <a:prstGeom prst="rect">
              <a:avLst/>
            </a:prstGeom>
            <a:noFill/>
          </p:spPr>
          <p:txBody>
            <a:bodyPr wrap="none" lIns="0" tIns="0" rIns="0" bIns="0" rtlCol="0">
              <a:spAutoFit/>
            </a:bodyPr>
            <a:lstStyle/>
            <a:p>
              <a:pPr algn="ctr" defTabSz="914400">
                <a:defRPr/>
              </a:pPr>
              <a:r>
                <a:rPr lang="en-US" altLang="zh-CN" sz="20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01</a:t>
              </a:r>
              <a:endParaRPr lang="zh-CN" altLang="en-US" sz="20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54" name="组合 53"/>
          <p:cNvGrpSpPr/>
          <p:nvPr/>
        </p:nvGrpSpPr>
        <p:grpSpPr>
          <a:xfrm>
            <a:off x="667245" y="2581002"/>
            <a:ext cx="463626" cy="463624"/>
            <a:chOff x="5613944" y="4363162"/>
            <a:chExt cx="920788" cy="920788"/>
          </a:xfrm>
        </p:grpSpPr>
        <p:sp>
          <p:nvSpPr>
            <p:cNvPr id="55" name="椭圆 54"/>
            <p:cNvSpPr/>
            <p:nvPr/>
          </p:nvSpPr>
          <p:spPr>
            <a:xfrm flipH="1">
              <a:off x="5613944" y="4363162"/>
              <a:ext cx="920788" cy="920788"/>
            </a:xfrm>
            <a:prstGeom prst="ellipse">
              <a:avLst/>
            </a:prstGeom>
            <a:noFill/>
            <a:ln w="6350" cap="flat" cmpd="sng" algn="ctr">
              <a:solidFill>
                <a:srgbClr val="C00000"/>
              </a:solidFill>
              <a:prstDash val="solid"/>
            </a:ln>
            <a:effectLst/>
          </p:spPr>
          <p:txBody>
            <a:bodyPr rtlCol="0" anchor="ctr"/>
            <a:lstStyle/>
            <a:p>
              <a:pPr algn="ctr" defTabSz="914400">
                <a:defRPr/>
              </a:pPr>
              <a:endParaRPr lang="zh-CN" altLang="en-US" sz="2000" b="1" kern="0">
                <a:solidFill>
                  <a:sysClr val="window" lastClr="FFFFFF"/>
                </a:solidFill>
              </a:endParaRPr>
            </a:p>
          </p:txBody>
        </p:sp>
        <p:sp>
          <p:nvSpPr>
            <p:cNvPr id="56" name="TextBox 20"/>
            <p:cNvSpPr txBox="1"/>
            <p:nvPr/>
          </p:nvSpPr>
          <p:spPr>
            <a:xfrm>
              <a:off x="5841932" y="4485061"/>
              <a:ext cx="464815" cy="611266"/>
            </a:xfrm>
            <a:prstGeom prst="rect">
              <a:avLst/>
            </a:prstGeom>
            <a:noFill/>
          </p:spPr>
          <p:txBody>
            <a:bodyPr wrap="none" lIns="0" tIns="0" rIns="0" bIns="0" rtlCol="0">
              <a:spAutoFit/>
            </a:bodyPr>
            <a:lstStyle/>
            <a:p>
              <a:pPr algn="ctr" defTabSz="914400">
                <a:defRPr/>
              </a:pPr>
              <a:r>
                <a:rPr lang="en-US" altLang="zh-CN" sz="2000" b="1" kern="0" dirty="0">
                  <a:gradFill>
                    <a:gsLst>
                      <a:gs pos="0">
                        <a:srgbClr val="FF3302"/>
                      </a:gs>
                      <a:gs pos="100000">
                        <a:srgbClr val="CB0800"/>
                      </a:gs>
                    </a:gsLst>
                    <a:lin ang="5400000" scaled="1"/>
                  </a:gradFill>
                  <a:latin typeface="Agency FB" panose="020B0503020202020204" pitchFamily="34" charset="0"/>
                  <a:ea typeface="微软雅黑" pitchFamily="34" charset="-122"/>
                </a:rPr>
                <a:t>02</a:t>
              </a:r>
              <a:endParaRPr lang="zh-CN" altLang="en-US" sz="2000" b="1" kern="0" dirty="0">
                <a:gradFill>
                  <a:gsLst>
                    <a:gs pos="0">
                      <a:srgbClr val="FF3302"/>
                    </a:gs>
                    <a:gs pos="100000">
                      <a:srgbClr val="CB0800"/>
                    </a:gs>
                  </a:gsLst>
                  <a:lin ang="5400000" scaled="1"/>
                </a:gradFill>
                <a:latin typeface="Agency FB" panose="020B0503020202020204" pitchFamily="34" charset="0"/>
                <a:ea typeface="微软雅黑" pitchFamily="34" charset="-122"/>
              </a:endParaRPr>
            </a:p>
          </p:txBody>
        </p:sp>
      </p:grpSp>
      <p:sp>
        <p:nvSpPr>
          <p:cNvPr id="57" name="任意多边形 56"/>
          <p:cNvSpPr/>
          <p:nvPr/>
        </p:nvSpPr>
        <p:spPr>
          <a:xfrm rot="18900000" flipH="1">
            <a:off x="1184414" y="3415489"/>
            <a:ext cx="153518" cy="15351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25400" cap="flat" cmpd="sng" algn="ctr">
            <a:noFill/>
            <a:prstDash val="solid"/>
          </a:ln>
          <a:effectLst/>
        </p:spPr>
        <p:txBody>
          <a:bodyPr lIns="68580" tIns="34290" rIns="68580" bIns="34290" rtlCol="0" anchor="ctr"/>
          <a:lstStyle/>
          <a:p>
            <a:pPr algn="ctr" defTabSz="914400">
              <a:defRPr/>
            </a:pPr>
            <a:endParaRPr lang="zh-CN" altLang="en-US" sz="1800" b="1" kern="0">
              <a:solidFill>
                <a:sysClr val="window" lastClr="FFFFFF"/>
              </a:solidFill>
            </a:endParaRPr>
          </a:p>
        </p:txBody>
      </p:sp>
      <p:grpSp>
        <p:nvGrpSpPr>
          <p:cNvPr id="58" name="组合 57"/>
          <p:cNvGrpSpPr/>
          <p:nvPr/>
        </p:nvGrpSpPr>
        <p:grpSpPr>
          <a:xfrm>
            <a:off x="667244" y="3260434"/>
            <a:ext cx="463626" cy="463624"/>
            <a:chOff x="5613944" y="4363162"/>
            <a:chExt cx="920788" cy="920788"/>
          </a:xfrm>
        </p:grpSpPr>
        <p:sp>
          <p:nvSpPr>
            <p:cNvPr id="59" name="椭圆 58"/>
            <p:cNvSpPr/>
            <p:nvPr/>
          </p:nvSpPr>
          <p:spPr>
            <a:xfrm flipH="1">
              <a:off x="5613944" y="4363162"/>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914400">
                <a:defRPr/>
              </a:pPr>
              <a:endParaRPr lang="zh-CN" altLang="en-US" sz="2000" b="1" kern="0">
                <a:solidFill>
                  <a:sysClr val="window" lastClr="FFFFFF"/>
                </a:solidFill>
              </a:endParaRPr>
            </a:p>
          </p:txBody>
        </p:sp>
        <p:sp>
          <p:nvSpPr>
            <p:cNvPr id="60" name="TextBox 17"/>
            <p:cNvSpPr txBox="1"/>
            <p:nvPr/>
          </p:nvSpPr>
          <p:spPr>
            <a:xfrm>
              <a:off x="5837157" y="4485061"/>
              <a:ext cx="474366" cy="611266"/>
            </a:xfrm>
            <a:prstGeom prst="rect">
              <a:avLst/>
            </a:prstGeom>
            <a:noFill/>
          </p:spPr>
          <p:txBody>
            <a:bodyPr wrap="none" lIns="0" tIns="0" rIns="0" bIns="0" rtlCol="0">
              <a:spAutoFit/>
            </a:bodyPr>
            <a:lstStyle/>
            <a:p>
              <a:pPr algn="ctr" defTabSz="914400">
                <a:defRPr/>
              </a:pPr>
              <a:r>
                <a:rPr lang="en-US" altLang="zh-CN" sz="20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03</a:t>
              </a:r>
              <a:endParaRPr lang="zh-CN" altLang="en-US" sz="20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sp>
        <p:nvSpPr>
          <p:cNvPr id="61" name="圆角矩形 60"/>
          <p:cNvSpPr/>
          <p:nvPr/>
        </p:nvSpPr>
        <p:spPr>
          <a:xfrm>
            <a:off x="1459331" y="1882015"/>
            <a:ext cx="7094828" cy="413726"/>
          </a:xfrm>
          <a:prstGeom prst="roundRect">
            <a:avLst>
              <a:gd name="adj" fmla="val 50000"/>
            </a:avLst>
          </a:prstGeom>
          <a:solidFill>
            <a:srgbClr val="C00000"/>
          </a:solidFill>
          <a:ln w="12700" cap="flat" cmpd="sng" algn="ctr">
            <a:noFill/>
            <a:prstDash val="solid"/>
          </a:ln>
          <a:effectLst/>
        </p:spPr>
        <p:txBody>
          <a:bodyPr rtlCol="0" anchor="ctr"/>
          <a:lstStyle/>
          <a:p>
            <a:pPr algn="ctr"/>
            <a:r>
              <a:rPr lang="zh-CN" altLang="en-US" sz="1400" b="1" kern="0" dirty="0">
                <a:gradFill>
                  <a:gsLst>
                    <a:gs pos="100000">
                      <a:prstClr val="white"/>
                    </a:gs>
                    <a:gs pos="0">
                      <a:prstClr val="white">
                        <a:lumMod val="95000"/>
                      </a:prstClr>
                    </a:gs>
                  </a:gsLst>
                  <a:path path="circle">
                    <a:fillToRect l="100000" b="100000"/>
                  </a:path>
                </a:gradFill>
                <a:ea typeface="微软雅黑"/>
              </a:rPr>
              <a:t>要放眼各条战线、各个领域、各个行业，注意培养有专业背景的复合型领导干部</a:t>
            </a:r>
          </a:p>
        </p:txBody>
      </p:sp>
      <p:sp>
        <p:nvSpPr>
          <p:cNvPr id="62" name="圆角矩形 61"/>
          <p:cNvSpPr/>
          <p:nvPr/>
        </p:nvSpPr>
        <p:spPr>
          <a:xfrm>
            <a:off x="1459331" y="2581002"/>
            <a:ext cx="7094828" cy="413726"/>
          </a:xfrm>
          <a:prstGeom prst="roundRect">
            <a:avLst>
              <a:gd name="adj" fmla="val 50000"/>
            </a:avLst>
          </a:prstGeom>
          <a:noFill/>
          <a:ln w="12700" cap="flat" cmpd="sng" algn="ctr">
            <a:solidFill>
              <a:srgbClr val="C00000"/>
            </a:solidFill>
            <a:prstDash val="solid"/>
          </a:ln>
          <a:effectLst/>
        </p:spPr>
        <p:txBody>
          <a:bodyPr rtlCol="0" anchor="ctr"/>
          <a:lstStyle/>
          <a:p>
            <a:pPr algn="ctr"/>
            <a:r>
              <a:rPr lang="zh-CN" altLang="en-US" sz="1200" b="1" kern="0" dirty="0">
                <a:solidFill>
                  <a:srgbClr val="C00000"/>
                </a:solidFill>
                <a:ea typeface="微软雅黑"/>
              </a:rPr>
              <a:t>对有潜力的优秀年轻干部，还要让他们经受吃劲岗位、重要岗位的磨炼，把重担压到他们身上</a:t>
            </a:r>
          </a:p>
        </p:txBody>
      </p:sp>
      <p:sp>
        <p:nvSpPr>
          <p:cNvPr id="63" name="圆角矩形 62"/>
          <p:cNvSpPr/>
          <p:nvPr/>
        </p:nvSpPr>
        <p:spPr>
          <a:xfrm>
            <a:off x="1459331" y="3272678"/>
            <a:ext cx="7094828" cy="413726"/>
          </a:xfrm>
          <a:prstGeom prst="roundRect">
            <a:avLst>
              <a:gd name="adj" fmla="val 50000"/>
            </a:avLst>
          </a:prstGeom>
          <a:solidFill>
            <a:srgbClr val="C00000"/>
          </a:solidFill>
          <a:ln w="12700" cap="flat" cmpd="sng" algn="ctr">
            <a:noFill/>
            <a:prstDash val="solid"/>
          </a:ln>
          <a:effectLst/>
        </p:spPr>
        <p:txBody>
          <a:bodyPr rtlCol="0" anchor="ctr"/>
          <a:lstStyle/>
          <a:p>
            <a:pPr algn="ctr"/>
            <a:r>
              <a:rPr lang="zh-CN" altLang="en-US" sz="1600" b="1" kern="0" dirty="0">
                <a:gradFill>
                  <a:gsLst>
                    <a:gs pos="100000">
                      <a:prstClr val="white"/>
                    </a:gs>
                    <a:gs pos="0">
                      <a:prstClr val="white">
                        <a:lumMod val="95000"/>
                      </a:prstClr>
                    </a:gs>
                  </a:gsLst>
                  <a:path path="circle">
                    <a:fillToRect l="100000" b="100000"/>
                  </a:path>
                </a:gradFill>
                <a:ea typeface="微软雅黑"/>
              </a:rPr>
              <a:t>对有培养前途的优秀年轻干部，要不拘一格大胆使用</a:t>
            </a:r>
          </a:p>
        </p:txBody>
      </p:sp>
      <p:sp>
        <p:nvSpPr>
          <p:cNvPr id="64" name="任意多边形 63"/>
          <p:cNvSpPr/>
          <p:nvPr/>
        </p:nvSpPr>
        <p:spPr>
          <a:xfrm rot="18900000" flipH="1">
            <a:off x="1184415" y="4118708"/>
            <a:ext cx="153518" cy="15351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noFill/>
          <a:ln w="6350" cap="flat" cmpd="sng" algn="ctr">
            <a:solidFill>
              <a:srgbClr val="C00000"/>
            </a:solidFill>
            <a:prstDash val="solid"/>
          </a:ln>
          <a:effectLst/>
        </p:spPr>
        <p:txBody>
          <a:bodyPr lIns="68580" tIns="34290" rIns="68580" bIns="34290" rtlCol="0" anchor="ctr"/>
          <a:lstStyle/>
          <a:p>
            <a:pPr algn="ctr" defTabSz="914400">
              <a:defRPr/>
            </a:pPr>
            <a:endParaRPr lang="zh-CN" altLang="en-US" sz="1800" b="1" kern="0">
              <a:solidFill>
                <a:sysClr val="window" lastClr="FFFFFF"/>
              </a:solidFill>
            </a:endParaRPr>
          </a:p>
        </p:txBody>
      </p:sp>
      <p:grpSp>
        <p:nvGrpSpPr>
          <p:cNvPr id="65" name="组合 64"/>
          <p:cNvGrpSpPr/>
          <p:nvPr/>
        </p:nvGrpSpPr>
        <p:grpSpPr>
          <a:xfrm>
            <a:off x="667245" y="3963653"/>
            <a:ext cx="463626" cy="463624"/>
            <a:chOff x="5613944" y="4363162"/>
            <a:chExt cx="920788" cy="920788"/>
          </a:xfrm>
        </p:grpSpPr>
        <p:sp>
          <p:nvSpPr>
            <p:cNvPr id="66" name="椭圆 65"/>
            <p:cNvSpPr/>
            <p:nvPr/>
          </p:nvSpPr>
          <p:spPr>
            <a:xfrm flipH="1">
              <a:off x="5613944" y="4363162"/>
              <a:ext cx="920788" cy="920788"/>
            </a:xfrm>
            <a:prstGeom prst="ellipse">
              <a:avLst/>
            </a:prstGeom>
            <a:noFill/>
            <a:ln w="6350" cap="flat" cmpd="sng" algn="ctr">
              <a:solidFill>
                <a:srgbClr val="C00000"/>
              </a:solidFill>
              <a:prstDash val="solid"/>
            </a:ln>
            <a:effectLst/>
          </p:spPr>
          <p:txBody>
            <a:bodyPr rtlCol="0" anchor="ctr"/>
            <a:lstStyle/>
            <a:p>
              <a:pPr algn="ctr" defTabSz="914400">
                <a:defRPr/>
              </a:pPr>
              <a:endParaRPr lang="zh-CN" altLang="en-US" sz="2000" b="1" kern="0">
                <a:solidFill>
                  <a:sysClr val="window" lastClr="FFFFFF"/>
                </a:solidFill>
              </a:endParaRPr>
            </a:p>
          </p:txBody>
        </p:sp>
        <p:sp>
          <p:nvSpPr>
            <p:cNvPr id="67" name="TextBox 20"/>
            <p:cNvSpPr txBox="1"/>
            <p:nvPr/>
          </p:nvSpPr>
          <p:spPr>
            <a:xfrm>
              <a:off x="5838750" y="4485061"/>
              <a:ext cx="471180" cy="611266"/>
            </a:xfrm>
            <a:prstGeom prst="rect">
              <a:avLst/>
            </a:prstGeom>
            <a:noFill/>
          </p:spPr>
          <p:txBody>
            <a:bodyPr wrap="none" lIns="0" tIns="0" rIns="0" bIns="0" rtlCol="0">
              <a:spAutoFit/>
            </a:bodyPr>
            <a:lstStyle/>
            <a:p>
              <a:pPr algn="ctr" defTabSz="914400">
                <a:defRPr/>
              </a:pPr>
              <a:r>
                <a:rPr lang="en-US" altLang="zh-CN" sz="2000" b="1" kern="0" dirty="0">
                  <a:gradFill>
                    <a:gsLst>
                      <a:gs pos="0">
                        <a:srgbClr val="FF3302"/>
                      </a:gs>
                      <a:gs pos="100000">
                        <a:srgbClr val="CB0800"/>
                      </a:gs>
                    </a:gsLst>
                    <a:lin ang="5400000" scaled="1"/>
                  </a:gradFill>
                  <a:latin typeface="Agency FB" panose="020B0503020202020204" pitchFamily="34" charset="0"/>
                  <a:ea typeface="微软雅黑" pitchFamily="34" charset="-122"/>
                </a:rPr>
                <a:t>04</a:t>
              </a:r>
              <a:endParaRPr lang="zh-CN" altLang="en-US" sz="2000" b="1" kern="0" dirty="0">
                <a:gradFill>
                  <a:gsLst>
                    <a:gs pos="0">
                      <a:srgbClr val="FF3302"/>
                    </a:gs>
                    <a:gs pos="100000">
                      <a:srgbClr val="CB0800"/>
                    </a:gs>
                  </a:gsLst>
                  <a:lin ang="5400000" scaled="1"/>
                </a:gradFill>
                <a:latin typeface="Agency FB" panose="020B0503020202020204" pitchFamily="34" charset="0"/>
                <a:ea typeface="微软雅黑" pitchFamily="34" charset="-122"/>
              </a:endParaRPr>
            </a:p>
          </p:txBody>
        </p:sp>
      </p:grpSp>
      <p:sp>
        <p:nvSpPr>
          <p:cNvPr id="72" name="圆角矩形 71"/>
          <p:cNvSpPr/>
          <p:nvPr/>
        </p:nvSpPr>
        <p:spPr>
          <a:xfrm>
            <a:off x="1459331" y="3963653"/>
            <a:ext cx="7094828" cy="413726"/>
          </a:xfrm>
          <a:prstGeom prst="roundRect">
            <a:avLst>
              <a:gd name="adj" fmla="val 50000"/>
            </a:avLst>
          </a:prstGeom>
          <a:noFill/>
          <a:ln w="12700" cap="flat" cmpd="sng" algn="ctr">
            <a:solidFill>
              <a:srgbClr val="C00000"/>
            </a:solidFill>
            <a:prstDash val="solid"/>
          </a:ln>
          <a:effectLst/>
        </p:spPr>
        <p:txBody>
          <a:bodyPr rtlCol="0" anchor="ctr"/>
          <a:lstStyle/>
          <a:p>
            <a:pPr algn="ctr"/>
            <a:r>
              <a:rPr lang="zh-CN" altLang="en-US" sz="1400" b="1" kern="0" dirty="0">
                <a:ea typeface="微软雅黑"/>
              </a:rPr>
              <a:t>各级党委要把关心年轻干部健康成长作为义不容辞的政治责任，加强长远规划，健全工作责任制，及时发现、培养、起用优秀年轻干部</a:t>
            </a:r>
          </a:p>
        </p:txBody>
      </p:sp>
      <p:sp>
        <p:nvSpPr>
          <p:cNvPr id="24" name="矩形 23">
            <a:extLst>
              <a:ext uri="{FF2B5EF4-FFF2-40B4-BE49-F238E27FC236}">
                <a16:creationId xmlns:a16="http://schemas.microsoft.com/office/drawing/2014/main" xmlns="" id="{D13F827E-BB6C-421F-9347-136A058F60D3}"/>
              </a:ext>
            </a:extLst>
          </p:cNvPr>
          <p:cNvSpPr/>
          <p:nvPr/>
        </p:nvSpPr>
        <p:spPr>
          <a:xfrm>
            <a:off x="1064797" y="196480"/>
            <a:ext cx="7438268" cy="492443"/>
          </a:xfrm>
          <a:prstGeom prst="rect">
            <a:avLst/>
          </a:prstGeom>
        </p:spPr>
        <p:txBody>
          <a:bodyPr wrap="square">
            <a:spAutoFit/>
          </a:bodyPr>
          <a:lstStyle/>
          <a:p>
            <a:pPr defTabSz="914400">
              <a:defRPr/>
            </a:pPr>
            <a:r>
              <a:rPr lang="zh-CN" altLang="en-US" sz="2600" b="1" kern="0" spc="300" dirty="0">
                <a:solidFill>
                  <a:srgbClr val="C00000"/>
                </a:solidFill>
                <a:latin typeface="Arial"/>
                <a:ea typeface="微软雅黑"/>
              </a:rPr>
              <a:t>“量”“质”兼顾， 培养造就一代接班人</a:t>
            </a:r>
          </a:p>
        </p:txBody>
      </p:sp>
    </p:spTree>
    <p:extLst>
      <p:ext uri="{BB962C8B-B14F-4D97-AF65-F5344CB8AC3E}">
        <p14:creationId xmlns:p14="http://schemas.microsoft.com/office/powerpoint/2010/main" xmlns="" val="387791429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200"/>
                                        <p:tgtEl>
                                          <p:spTgt spid="3"/>
                                        </p:tgtEl>
                                      </p:cBhvr>
                                    </p:animEffect>
                                  </p:childTnLst>
                                </p:cTn>
                              </p:par>
                            </p:childTnLst>
                          </p:cTn>
                        </p:par>
                        <p:par>
                          <p:cTn id="8" fill="hold">
                            <p:stCondLst>
                              <p:cond delay="1200"/>
                            </p:stCondLst>
                            <p:childTnLst>
                              <p:par>
                                <p:cTn id="9" presetID="53" presetClass="entr" presetSubtype="528"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p:cTn id="11" dur="500" fill="hold"/>
                                        <p:tgtEl>
                                          <p:spTgt spid="51"/>
                                        </p:tgtEl>
                                        <p:attrNameLst>
                                          <p:attrName>ppt_w</p:attrName>
                                        </p:attrNameLst>
                                      </p:cBhvr>
                                      <p:tavLst>
                                        <p:tav tm="0">
                                          <p:val>
                                            <p:fltVal val="0"/>
                                          </p:val>
                                        </p:tav>
                                        <p:tav tm="100000">
                                          <p:val>
                                            <p:strVal val="#ppt_w"/>
                                          </p:val>
                                        </p:tav>
                                      </p:tavLst>
                                    </p:anim>
                                    <p:anim calcmode="lin" valueType="num">
                                      <p:cBhvr>
                                        <p:cTn id="12" dur="500" fill="hold"/>
                                        <p:tgtEl>
                                          <p:spTgt spid="51"/>
                                        </p:tgtEl>
                                        <p:attrNameLst>
                                          <p:attrName>ppt_h</p:attrName>
                                        </p:attrNameLst>
                                      </p:cBhvr>
                                      <p:tavLst>
                                        <p:tav tm="0">
                                          <p:val>
                                            <p:fltVal val="0"/>
                                          </p:val>
                                        </p:tav>
                                        <p:tav tm="100000">
                                          <p:val>
                                            <p:strVal val="#ppt_h"/>
                                          </p:val>
                                        </p:tav>
                                      </p:tavLst>
                                    </p:anim>
                                    <p:animEffect transition="in" filter="fade">
                                      <p:cBhvr>
                                        <p:cTn id="13" dur="500"/>
                                        <p:tgtEl>
                                          <p:spTgt spid="51"/>
                                        </p:tgtEl>
                                      </p:cBhvr>
                                    </p:animEffect>
                                    <p:anim calcmode="lin" valueType="num">
                                      <p:cBhvr>
                                        <p:cTn id="14" dur="500" fill="hold"/>
                                        <p:tgtEl>
                                          <p:spTgt spid="51"/>
                                        </p:tgtEl>
                                        <p:attrNameLst>
                                          <p:attrName>ppt_x</p:attrName>
                                        </p:attrNameLst>
                                      </p:cBhvr>
                                      <p:tavLst>
                                        <p:tav tm="0">
                                          <p:val>
                                            <p:fltVal val="0.5"/>
                                          </p:val>
                                        </p:tav>
                                        <p:tav tm="100000">
                                          <p:val>
                                            <p:strVal val="#ppt_x"/>
                                          </p:val>
                                        </p:tav>
                                      </p:tavLst>
                                    </p:anim>
                                    <p:anim calcmode="lin" valueType="num">
                                      <p:cBhvr>
                                        <p:cTn id="15" dur="500" fill="hold"/>
                                        <p:tgtEl>
                                          <p:spTgt spid="51"/>
                                        </p:tgtEl>
                                        <p:attrNameLst>
                                          <p:attrName>ppt_y</p:attrName>
                                        </p:attrNameLst>
                                      </p:cBhvr>
                                      <p:tavLst>
                                        <p:tav tm="0">
                                          <p:val>
                                            <p:fltVal val="0.5"/>
                                          </p:val>
                                        </p:tav>
                                        <p:tav tm="100000">
                                          <p:val>
                                            <p:strVal val="#ppt_y"/>
                                          </p:val>
                                        </p:tav>
                                      </p:tavLst>
                                    </p:anim>
                                  </p:childTnLst>
                                </p:cTn>
                              </p:par>
                            </p:childTnLst>
                          </p:cTn>
                        </p:par>
                        <p:par>
                          <p:cTn id="16" fill="hold">
                            <p:stCondLst>
                              <p:cond delay="1700"/>
                            </p:stCondLst>
                            <p:childTnLst>
                              <p:par>
                                <p:cTn id="17" presetID="12" presetClass="entr" presetSubtype="8"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p:tgtEl>
                                          <p:spTgt spid="49"/>
                                        </p:tgtEl>
                                        <p:attrNameLst>
                                          <p:attrName>ppt_x</p:attrName>
                                        </p:attrNameLst>
                                      </p:cBhvr>
                                      <p:tavLst>
                                        <p:tav tm="0">
                                          <p:val>
                                            <p:strVal val="#ppt_x-#ppt_w*1.125000"/>
                                          </p:val>
                                        </p:tav>
                                        <p:tav tm="100000">
                                          <p:val>
                                            <p:strVal val="#ppt_x"/>
                                          </p:val>
                                        </p:tav>
                                      </p:tavLst>
                                    </p:anim>
                                    <p:animEffect transition="in" filter="wipe(right)">
                                      <p:cBhvr>
                                        <p:cTn id="20" dur="500"/>
                                        <p:tgtEl>
                                          <p:spTgt spid="49"/>
                                        </p:tgtEl>
                                      </p:cBhvr>
                                    </p:animEffect>
                                  </p:childTnLst>
                                </p:cTn>
                              </p:par>
                            </p:childTnLst>
                          </p:cTn>
                        </p:par>
                        <p:par>
                          <p:cTn id="21" fill="hold">
                            <p:stCondLst>
                              <p:cond delay="2200"/>
                            </p:stCondLst>
                            <p:childTnLst>
                              <p:par>
                                <p:cTn id="22" presetID="22" presetClass="entr" presetSubtype="8"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wipe(left)">
                                      <p:cBhvr>
                                        <p:cTn id="24" dur="1000"/>
                                        <p:tgtEl>
                                          <p:spTgt spid="61"/>
                                        </p:tgtEl>
                                      </p:cBhvr>
                                    </p:animEffect>
                                  </p:childTnLst>
                                </p:cTn>
                              </p:par>
                            </p:childTnLst>
                          </p:cTn>
                        </p:par>
                        <p:par>
                          <p:cTn id="25" fill="hold">
                            <p:stCondLst>
                              <p:cond delay="3200"/>
                            </p:stCondLst>
                            <p:childTnLst>
                              <p:par>
                                <p:cTn id="26" presetID="53" presetClass="entr" presetSubtype="528" fill="hold"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p:cTn id="28" dur="500" fill="hold"/>
                                        <p:tgtEl>
                                          <p:spTgt spid="54"/>
                                        </p:tgtEl>
                                        <p:attrNameLst>
                                          <p:attrName>ppt_w</p:attrName>
                                        </p:attrNameLst>
                                      </p:cBhvr>
                                      <p:tavLst>
                                        <p:tav tm="0">
                                          <p:val>
                                            <p:fltVal val="0"/>
                                          </p:val>
                                        </p:tav>
                                        <p:tav tm="100000">
                                          <p:val>
                                            <p:strVal val="#ppt_w"/>
                                          </p:val>
                                        </p:tav>
                                      </p:tavLst>
                                    </p:anim>
                                    <p:anim calcmode="lin" valueType="num">
                                      <p:cBhvr>
                                        <p:cTn id="29" dur="500" fill="hold"/>
                                        <p:tgtEl>
                                          <p:spTgt spid="54"/>
                                        </p:tgtEl>
                                        <p:attrNameLst>
                                          <p:attrName>ppt_h</p:attrName>
                                        </p:attrNameLst>
                                      </p:cBhvr>
                                      <p:tavLst>
                                        <p:tav tm="0">
                                          <p:val>
                                            <p:fltVal val="0"/>
                                          </p:val>
                                        </p:tav>
                                        <p:tav tm="100000">
                                          <p:val>
                                            <p:strVal val="#ppt_h"/>
                                          </p:val>
                                        </p:tav>
                                      </p:tavLst>
                                    </p:anim>
                                    <p:animEffect transition="in" filter="fade">
                                      <p:cBhvr>
                                        <p:cTn id="30" dur="500"/>
                                        <p:tgtEl>
                                          <p:spTgt spid="54"/>
                                        </p:tgtEl>
                                      </p:cBhvr>
                                    </p:animEffect>
                                    <p:anim calcmode="lin" valueType="num">
                                      <p:cBhvr>
                                        <p:cTn id="31" dur="500" fill="hold"/>
                                        <p:tgtEl>
                                          <p:spTgt spid="54"/>
                                        </p:tgtEl>
                                        <p:attrNameLst>
                                          <p:attrName>ppt_x</p:attrName>
                                        </p:attrNameLst>
                                      </p:cBhvr>
                                      <p:tavLst>
                                        <p:tav tm="0">
                                          <p:val>
                                            <p:fltVal val="0.5"/>
                                          </p:val>
                                        </p:tav>
                                        <p:tav tm="100000">
                                          <p:val>
                                            <p:strVal val="#ppt_x"/>
                                          </p:val>
                                        </p:tav>
                                      </p:tavLst>
                                    </p:anim>
                                    <p:anim calcmode="lin" valueType="num">
                                      <p:cBhvr>
                                        <p:cTn id="32" dur="500" fill="hold"/>
                                        <p:tgtEl>
                                          <p:spTgt spid="54"/>
                                        </p:tgtEl>
                                        <p:attrNameLst>
                                          <p:attrName>ppt_y</p:attrName>
                                        </p:attrNameLst>
                                      </p:cBhvr>
                                      <p:tavLst>
                                        <p:tav tm="0">
                                          <p:val>
                                            <p:fltVal val="0.5"/>
                                          </p:val>
                                        </p:tav>
                                        <p:tav tm="100000">
                                          <p:val>
                                            <p:strVal val="#ppt_y"/>
                                          </p:val>
                                        </p:tav>
                                      </p:tavLst>
                                    </p:anim>
                                  </p:childTnLst>
                                </p:cTn>
                              </p:par>
                            </p:childTnLst>
                          </p:cTn>
                        </p:par>
                        <p:par>
                          <p:cTn id="33" fill="hold">
                            <p:stCondLst>
                              <p:cond delay="3700"/>
                            </p:stCondLst>
                            <p:childTnLst>
                              <p:par>
                                <p:cTn id="34" presetID="12" presetClass="entr" presetSubtype="8" fill="hold" grpId="0" nodeType="after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additive="base">
                                        <p:cTn id="36" dur="500"/>
                                        <p:tgtEl>
                                          <p:spTgt spid="50"/>
                                        </p:tgtEl>
                                        <p:attrNameLst>
                                          <p:attrName>ppt_x</p:attrName>
                                        </p:attrNameLst>
                                      </p:cBhvr>
                                      <p:tavLst>
                                        <p:tav tm="0">
                                          <p:val>
                                            <p:strVal val="#ppt_x-#ppt_w*1.125000"/>
                                          </p:val>
                                        </p:tav>
                                        <p:tav tm="100000">
                                          <p:val>
                                            <p:strVal val="#ppt_x"/>
                                          </p:val>
                                        </p:tav>
                                      </p:tavLst>
                                    </p:anim>
                                    <p:animEffect transition="in" filter="wipe(right)">
                                      <p:cBhvr>
                                        <p:cTn id="37" dur="500"/>
                                        <p:tgtEl>
                                          <p:spTgt spid="50"/>
                                        </p:tgtEl>
                                      </p:cBhvr>
                                    </p:animEffect>
                                  </p:childTnLst>
                                </p:cTn>
                              </p:par>
                            </p:childTnLst>
                          </p:cTn>
                        </p:par>
                        <p:par>
                          <p:cTn id="38" fill="hold">
                            <p:stCondLst>
                              <p:cond delay="4200"/>
                            </p:stCondLst>
                            <p:childTnLst>
                              <p:par>
                                <p:cTn id="39" presetID="22" presetClass="entr" presetSubtype="8"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wipe(left)">
                                      <p:cBhvr>
                                        <p:cTn id="41" dur="1000"/>
                                        <p:tgtEl>
                                          <p:spTgt spid="62"/>
                                        </p:tgtEl>
                                      </p:cBhvr>
                                    </p:animEffect>
                                  </p:childTnLst>
                                </p:cTn>
                              </p:par>
                            </p:childTnLst>
                          </p:cTn>
                        </p:par>
                        <p:par>
                          <p:cTn id="42" fill="hold">
                            <p:stCondLst>
                              <p:cond delay="5200"/>
                            </p:stCondLst>
                            <p:childTnLst>
                              <p:par>
                                <p:cTn id="43" presetID="53" presetClass="entr" presetSubtype="528" fill="hold" nodeType="afterEffect">
                                  <p:stCondLst>
                                    <p:cond delay="0"/>
                                  </p:stCondLst>
                                  <p:childTnLst>
                                    <p:set>
                                      <p:cBhvr>
                                        <p:cTn id="44" dur="1" fill="hold">
                                          <p:stCondLst>
                                            <p:cond delay="0"/>
                                          </p:stCondLst>
                                        </p:cTn>
                                        <p:tgtEl>
                                          <p:spTgt spid="58"/>
                                        </p:tgtEl>
                                        <p:attrNameLst>
                                          <p:attrName>style.visibility</p:attrName>
                                        </p:attrNameLst>
                                      </p:cBhvr>
                                      <p:to>
                                        <p:strVal val="visible"/>
                                      </p:to>
                                    </p:set>
                                    <p:anim calcmode="lin" valueType="num">
                                      <p:cBhvr>
                                        <p:cTn id="45" dur="500" fill="hold"/>
                                        <p:tgtEl>
                                          <p:spTgt spid="58"/>
                                        </p:tgtEl>
                                        <p:attrNameLst>
                                          <p:attrName>ppt_w</p:attrName>
                                        </p:attrNameLst>
                                      </p:cBhvr>
                                      <p:tavLst>
                                        <p:tav tm="0">
                                          <p:val>
                                            <p:fltVal val="0"/>
                                          </p:val>
                                        </p:tav>
                                        <p:tav tm="100000">
                                          <p:val>
                                            <p:strVal val="#ppt_w"/>
                                          </p:val>
                                        </p:tav>
                                      </p:tavLst>
                                    </p:anim>
                                    <p:anim calcmode="lin" valueType="num">
                                      <p:cBhvr>
                                        <p:cTn id="46" dur="500" fill="hold"/>
                                        <p:tgtEl>
                                          <p:spTgt spid="58"/>
                                        </p:tgtEl>
                                        <p:attrNameLst>
                                          <p:attrName>ppt_h</p:attrName>
                                        </p:attrNameLst>
                                      </p:cBhvr>
                                      <p:tavLst>
                                        <p:tav tm="0">
                                          <p:val>
                                            <p:fltVal val="0"/>
                                          </p:val>
                                        </p:tav>
                                        <p:tav tm="100000">
                                          <p:val>
                                            <p:strVal val="#ppt_h"/>
                                          </p:val>
                                        </p:tav>
                                      </p:tavLst>
                                    </p:anim>
                                    <p:animEffect transition="in" filter="fade">
                                      <p:cBhvr>
                                        <p:cTn id="47" dur="500"/>
                                        <p:tgtEl>
                                          <p:spTgt spid="58"/>
                                        </p:tgtEl>
                                      </p:cBhvr>
                                    </p:animEffect>
                                    <p:anim calcmode="lin" valueType="num">
                                      <p:cBhvr>
                                        <p:cTn id="48" dur="500" fill="hold"/>
                                        <p:tgtEl>
                                          <p:spTgt spid="58"/>
                                        </p:tgtEl>
                                        <p:attrNameLst>
                                          <p:attrName>ppt_x</p:attrName>
                                        </p:attrNameLst>
                                      </p:cBhvr>
                                      <p:tavLst>
                                        <p:tav tm="0">
                                          <p:val>
                                            <p:fltVal val="0.5"/>
                                          </p:val>
                                        </p:tav>
                                        <p:tav tm="100000">
                                          <p:val>
                                            <p:strVal val="#ppt_x"/>
                                          </p:val>
                                        </p:tav>
                                      </p:tavLst>
                                    </p:anim>
                                    <p:anim calcmode="lin" valueType="num">
                                      <p:cBhvr>
                                        <p:cTn id="49" dur="500" fill="hold"/>
                                        <p:tgtEl>
                                          <p:spTgt spid="58"/>
                                        </p:tgtEl>
                                        <p:attrNameLst>
                                          <p:attrName>ppt_y</p:attrName>
                                        </p:attrNameLst>
                                      </p:cBhvr>
                                      <p:tavLst>
                                        <p:tav tm="0">
                                          <p:val>
                                            <p:fltVal val="0.5"/>
                                          </p:val>
                                        </p:tav>
                                        <p:tav tm="100000">
                                          <p:val>
                                            <p:strVal val="#ppt_y"/>
                                          </p:val>
                                        </p:tav>
                                      </p:tavLst>
                                    </p:anim>
                                  </p:childTnLst>
                                </p:cTn>
                              </p:par>
                            </p:childTnLst>
                          </p:cTn>
                        </p:par>
                        <p:par>
                          <p:cTn id="50" fill="hold">
                            <p:stCondLst>
                              <p:cond delay="5700"/>
                            </p:stCondLst>
                            <p:childTnLst>
                              <p:par>
                                <p:cTn id="51" presetID="12" presetClass="entr" presetSubtype="8"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 calcmode="lin" valueType="num">
                                      <p:cBhvr additive="base">
                                        <p:cTn id="53" dur="500"/>
                                        <p:tgtEl>
                                          <p:spTgt spid="57"/>
                                        </p:tgtEl>
                                        <p:attrNameLst>
                                          <p:attrName>ppt_x</p:attrName>
                                        </p:attrNameLst>
                                      </p:cBhvr>
                                      <p:tavLst>
                                        <p:tav tm="0">
                                          <p:val>
                                            <p:strVal val="#ppt_x-#ppt_w*1.125000"/>
                                          </p:val>
                                        </p:tav>
                                        <p:tav tm="100000">
                                          <p:val>
                                            <p:strVal val="#ppt_x"/>
                                          </p:val>
                                        </p:tav>
                                      </p:tavLst>
                                    </p:anim>
                                    <p:animEffect transition="in" filter="wipe(right)">
                                      <p:cBhvr>
                                        <p:cTn id="54" dur="500"/>
                                        <p:tgtEl>
                                          <p:spTgt spid="57"/>
                                        </p:tgtEl>
                                      </p:cBhvr>
                                    </p:animEffect>
                                  </p:childTnLst>
                                </p:cTn>
                              </p:par>
                            </p:childTnLst>
                          </p:cTn>
                        </p:par>
                        <p:par>
                          <p:cTn id="55" fill="hold">
                            <p:stCondLst>
                              <p:cond delay="6200"/>
                            </p:stCondLst>
                            <p:childTnLst>
                              <p:par>
                                <p:cTn id="56" presetID="22" presetClass="entr" presetSubtype="8" fill="hold" grpId="0" nodeType="after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wipe(left)">
                                      <p:cBhvr>
                                        <p:cTn id="58" dur="1000"/>
                                        <p:tgtEl>
                                          <p:spTgt spid="63"/>
                                        </p:tgtEl>
                                      </p:cBhvr>
                                    </p:animEffect>
                                  </p:childTnLst>
                                </p:cTn>
                              </p:par>
                            </p:childTnLst>
                          </p:cTn>
                        </p:par>
                        <p:par>
                          <p:cTn id="59" fill="hold">
                            <p:stCondLst>
                              <p:cond delay="7200"/>
                            </p:stCondLst>
                            <p:childTnLst>
                              <p:par>
                                <p:cTn id="60" presetID="53" presetClass="entr" presetSubtype="528" fill="hold" nodeType="afterEffect">
                                  <p:stCondLst>
                                    <p:cond delay="0"/>
                                  </p:stCondLst>
                                  <p:childTnLst>
                                    <p:set>
                                      <p:cBhvr>
                                        <p:cTn id="61" dur="1" fill="hold">
                                          <p:stCondLst>
                                            <p:cond delay="0"/>
                                          </p:stCondLst>
                                        </p:cTn>
                                        <p:tgtEl>
                                          <p:spTgt spid="65"/>
                                        </p:tgtEl>
                                        <p:attrNameLst>
                                          <p:attrName>style.visibility</p:attrName>
                                        </p:attrNameLst>
                                      </p:cBhvr>
                                      <p:to>
                                        <p:strVal val="visible"/>
                                      </p:to>
                                    </p:set>
                                    <p:anim calcmode="lin" valueType="num">
                                      <p:cBhvr>
                                        <p:cTn id="62" dur="500" fill="hold"/>
                                        <p:tgtEl>
                                          <p:spTgt spid="65"/>
                                        </p:tgtEl>
                                        <p:attrNameLst>
                                          <p:attrName>ppt_w</p:attrName>
                                        </p:attrNameLst>
                                      </p:cBhvr>
                                      <p:tavLst>
                                        <p:tav tm="0">
                                          <p:val>
                                            <p:fltVal val="0"/>
                                          </p:val>
                                        </p:tav>
                                        <p:tav tm="100000">
                                          <p:val>
                                            <p:strVal val="#ppt_w"/>
                                          </p:val>
                                        </p:tav>
                                      </p:tavLst>
                                    </p:anim>
                                    <p:anim calcmode="lin" valueType="num">
                                      <p:cBhvr>
                                        <p:cTn id="63" dur="500" fill="hold"/>
                                        <p:tgtEl>
                                          <p:spTgt spid="65"/>
                                        </p:tgtEl>
                                        <p:attrNameLst>
                                          <p:attrName>ppt_h</p:attrName>
                                        </p:attrNameLst>
                                      </p:cBhvr>
                                      <p:tavLst>
                                        <p:tav tm="0">
                                          <p:val>
                                            <p:fltVal val="0"/>
                                          </p:val>
                                        </p:tav>
                                        <p:tav tm="100000">
                                          <p:val>
                                            <p:strVal val="#ppt_h"/>
                                          </p:val>
                                        </p:tav>
                                      </p:tavLst>
                                    </p:anim>
                                    <p:animEffect transition="in" filter="fade">
                                      <p:cBhvr>
                                        <p:cTn id="64" dur="500"/>
                                        <p:tgtEl>
                                          <p:spTgt spid="65"/>
                                        </p:tgtEl>
                                      </p:cBhvr>
                                    </p:animEffect>
                                    <p:anim calcmode="lin" valueType="num">
                                      <p:cBhvr>
                                        <p:cTn id="65" dur="500" fill="hold"/>
                                        <p:tgtEl>
                                          <p:spTgt spid="65"/>
                                        </p:tgtEl>
                                        <p:attrNameLst>
                                          <p:attrName>ppt_x</p:attrName>
                                        </p:attrNameLst>
                                      </p:cBhvr>
                                      <p:tavLst>
                                        <p:tav tm="0">
                                          <p:val>
                                            <p:fltVal val="0.5"/>
                                          </p:val>
                                        </p:tav>
                                        <p:tav tm="100000">
                                          <p:val>
                                            <p:strVal val="#ppt_x"/>
                                          </p:val>
                                        </p:tav>
                                      </p:tavLst>
                                    </p:anim>
                                    <p:anim calcmode="lin" valueType="num">
                                      <p:cBhvr>
                                        <p:cTn id="66" dur="500" fill="hold"/>
                                        <p:tgtEl>
                                          <p:spTgt spid="65"/>
                                        </p:tgtEl>
                                        <p:attrNameLst>
                                          <p:attrName>ppt_y</p:attrName>
                                        </p:attrNameLst>
                                      </p:cBhvr>
                                      <p:tavLst>
                                        <p:tav tm="0">
                                          <p:val>
                                            <p:fltVal val="0.5"/>
                                          </p:val>
                                        </p:tav>
                                        <p:tav tm="100000">
                                          <p:val>
                                            <p:strVal val="#ppt_y"/>
                                          </p:val>
                                        </p:tav>
                                      </p:tavLst>
                                    </p:anim>
                                  </p:childTnLst>
                                </p:cTn>
                              </p:par>
                            </p:childTnLst>
                          </p:cTn>
                        </p:par>
                        <p:par>
                          <p:cTn id="67" fill="hold">
                            <p:stCondLst>
                              <p:cond delay="7700"/>
                            </p:stCondLst>
                            <p:childTnLst>
                              <p:par>
                                <p:cTn id="68" presetID="12" presetClass="entr" presetSubtype="8" fill="hold" grpId="0" nodeType="afterEffect">
                                  <p:stCondLst>
                                    <p:cond delay="0"/>
                                  </p:stCondLst>
                                  <p:childTnLst>
                                    <p:set>
                                      <p:cBhvr>
                                        <p:cTn id="69" dur="1" fill="hold">
                                          <p:stCondLst>
                                            <p:cond delay="0"/>
                                          </p:stCondLst>
                                        </p:cTn>
                                        <p:tgtEl>
                                          <p:spTgt spid="64"/>
                                        </p:tgtEl>
                                        <p:attrNameLst>
                                          <p:attrName>style.visibility</p:attrName>
                                        </p:attrNameLst>
                                      </p:cBhvr>
                                      <p:to>
                                        <p:strVal val="visible"/>
                                      </p:to>
                                    </p:set>
                                    <p:anim calcmode="lin" valueType="num">
                                      <p:cBhvr additive="base">
                                        <p:cTn id="70" dur="500"/>
                                        <p:tgtEl>
                                          <p:spTgt spid="64"/>
                                        </p:tgtEl>
                                        <p:attrNameLst>
                                          <p:attrName>ppt_x</p:attrName>
                                        </p:attrNameLst>
                                      </p:cBhvr>
                                      <p:tavLst>
                                        <p:tav tm="0">
                                          <p:val>
                                            <p:strVal val="#ppt_x-#ppt_w*1.125000"/>
                                          </p:val>
                                        </p:tav>
                                        <p:tav tm="100000">
                                          <p:val>
                                            <p:strVal val="#ppt_x"/>
                                          </p:val>
                                        </p:tav>
                                      </p:tavLst>
                                    </p:anim>
                                    <p:animEffect transition="in" filter="wipe(right)">
                                      <p:cBhvr>
                                        <p:cTn id="71" dur="500"/>
                                        <p:tgtEl>
                                          <p:spTgt spid="64"/>
                                        </p:tgtEl>
                                      </p:cBhvr>
                                    </p:animEffect>
                                  </p:childTnLst>
                                </p:cTn>
                              </p:par>
                            </p:childTnLst>
                          </p:cTn>
                        </p:par>
                        <p:par>
                          <p:cTn id="72" fill="hold">
                            <p:stCondLst>
                              <p:cond delay="8200"/>
                            </p:stCondLst>
                            <p:childTnLst>
                              <p:par>
                                <p:cTn id="73" presetID="22" presetClass="entr" presetSubtype="8" fill="hold" grpId="0" nodeType="afterEffect">
                                  <p:stCondLst>
                                    <p:cond delay="0"/>
                                  </p:stCondLst>
                                  <p:childTnLst>
                                    <p:set>
                                      <p:cBhvr>
                                        <p:cTn id="74" dur="1" fill="hold">
                                          <p:stCondLst>
                                            <p:cond delay="0"/>
                                          </p:stCondLst>
                                        </p:cTn>
                                        <p:tgtEl>
                                          <p:spTgt spid="72"/>
                                        </p:tgtEl>
                                        <p:attrNameLst>
                                          <p:attrName>style.visibility</p:attrName>
                                        </p:attrNameLst>
                                      </p:cBhvr>
                                      <p:to>
                                        <p:strVal val="visible"/>
                                      </p:to>
                                    </p:set>
                                    <p:animEffect transition="in" filter="wipe(left)">
                                      <p:cBhvr>
                                        <p:cTn id="75"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9" grpId="0" animBg="1"/>
      <p:bldP spid="50" grpId="0" animBg="1"/>
      <p:bldP spid="57" grpId="0" animBg="1"/>
      <p:bldP spid="61" grpId="0" animBg="1"/>
      <p:bldP spid="62" grpId="0" animBg="1"/>
      <p:bldP spid="63" grpId="0" animBg="1"/>
      <p:bldP spid="64" grpId="0" animBg="1"/>
      <p:bldP spid="7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21">
            <a:extLst>
              <a:ext uri="{FF2B5EF4-FFF2-40B4-BE49-F238E27FC236}">
                <a16:creationId xmlns:a16="http://schemas.microsoft.com/office/drawing/2014/main" xmlns="" id="{98AEA860-91FA-406A-B15F-0E6A651F2917}"/>
              </a:ext>
            </a:extLst>
          </p:cNvPr>
          <p:cNvSpPr/>
          <p:nvPr/>
        </p:nvSpPr>
        <p:spPr>
          <a:xfrm>
            <a:off x="1700613" y="1014439"/>
            <a:ext cx="6366617" cy="2896006"/>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84801" y="336206"/>
            <a:ext cx="734968" cy="648072"/>
            <a:chOff x="5941486" y="3363838"/>
            <a:chExt cx="734968" cy="648072"/>
          </a:xfrm>
        </p:grpSpPr>
        <p:sp>
          <p:nvSpPr>
            <p:cNvPr id="3" name="椭圆 2"/>
            <p:cNvSpPr/>
            <p:nvPr/>
          </p:nvSpPr>
          <p:spPr>
            <a:xfrm>
              <a:off x="5978009" y="3363838"/>
              <a:ext cx="648072" cy="648072"/>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4" name="矩形 3"/>
            <p:cNvSpPr/>
            <p:nvPr/>
          </p:nvSpPr>
          <p:spPr>
            <a:xfrm>
              <a:off x="5941486" y="3395486"/>
              <a:ext cx="734968" cy="58477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rPr>
                <a:t>前</a:t>
              </a:r>
            </a:p>
          </p:txBody>
        </p:sp>
      </p:grpSp>
      <p:grpSp>
        <p:nvGrpSpPr>
          <p:cNvPr id="5" name="组合 4"/>
          <p:cNvGrpSpPr/>
          <p:nvPr/>
        </p:nvGrpSpPr>
        <p:grpSpPr>
          <a:xfrm>
            <a:off x="2832107" y="344595"/>
            <a:ext cx="734968" cy="648072"/>
            <a:chOff x="6688792" y="3363838"/>
            <a:chExt cx="734968" cy="648072"/>
          </a:xfrm>
        </p:grpSpPr>
        <p:sp>
          <p:nvSpPr>
            <p:cNvPr id="6" name="椭圆 5"/>
            <p:cNvSpPr/>
            <p:nvPr/>
          </p:nvSpPr>
          <p:spPr>
            <a:xfrm>
              <a:off x="6732240" y="3363838"/>
              <a:ext cx="648072" cy="648072"/>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7" name="矩形 6"/>
            <p:cNvSpPr/>
            <p:nvPr/>
          </p:nvSpPr>
          <p:spPr>
            <a:xfrm>
              <a:off x="6688792" y="3395486"/>
              <a:ext cx="734968" cy="58477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rPr>
                <a:t>言</a:t>
              </a:r>
            </a:p>
          </p:txBody>
        </p:sp>
      </p:grpSp>
      <p:sp>
        <p:nvSpPr>
          <p:cNvPr id="15" name="TextBox 9"/>
          <p:cNvSpPr txBox="1"/>
          <p:nvPr/>
        </p:nvSpPr>
        <p:spPr>
          <a:xfrm>
            <a:off x="1850180" y="905801"/>
            <a:ext cx="6110971" cy="2839239"/>
          </a:xfrm>
          <a:prstGeom prst="rect">
            <a:avLst/>
          </a:prstGeom>
          <a:noFill/>
        </p:spPr>
        <p:txBody>
          <a:bodyPr wrap="square" lIns="68580" tIns="34290" rIns="68580" bIns="34290" rtlCol="0">
            <a:spAutoFit/>
          </a:bodyPr>
          <a:lstStyle/>
          <a:p>
            <a:pPr defTabSz="914400" eaLnBrk="0" hangingPunct="0">
              <a:lnSpc>
                <a:spcPct val="150000"/>
              </a:lnSpc>
            </a:pPr>
            <a:r>
              <a:rPr lang="en-US" altLang="zh-CN" sz="2400" kern="0" dirty="0">
                <a:solidFill>
                  <a:schemeClr val="tx1">
                    <a:lumMod val="75000"/>
                    <a:lumOff val="25000"/>
                  </a:schemeClr>
                </a:solidFill>
                <a:latin typeface="微软雅黑" pitchFamily="34" charset="-122"/>
                <a:ea typeface="微软雅黑" pitchFamily="34" charset="-122"/>
                <a:sym typeface="微软雅黑" pitchFamily="34" charset="-122"/>
              </a:rPr>
              <a:t>2018</a:t>
            </a:r>
            <a:r>
              <a:rPr lang="zh-CN" altLang="en-US" sz="2400" kern="0" dirty="0">
                <a:solidFill>
                  <a:schemeClr val="tx1">
                    <a:lumMod val="75000"/>
                    <a:lumOff val="25000"/>
                  </a:schemeClr>
                </a:solidFill>
                <a:latin typeface="微软雅黑" pitchFamily="34" charset="-122"/>
                <a:ea typeface="微软雅黑" pitchFamily="34" charset="-122"/>
                <a:sym typeface="微软雅黑" pitchFamily="34" charset="-122"/>
              </a:rPr>
              <a:t>年</a:t>
            </a:r>
            <a:r>
              <a:rPr lang="en-US" altLang="zh-CN" sz="2400" kern="0" dirty="0">
                <a:solidFill>
                  <a:schemeClr val="tx1">
                    <a:lumMod val="75000"/>
                    <a:lumOff val="25000"/>
                  </a:schemeClr>
                </a:solidFill>
                <a:latin typeface="微软雅黑" pitchFamily="34" charset="-122"/>
                <a:ea typeface="微软雅黑" pitchFamily="34" charset="-122"/>
                <a:sym typeface="微软雅黑" pitchFamily="34" charset="-122"/>
              </a:rPr>
              <a:t>7</a:t>
            </a:r>
            <a:r>
              <a:rPr lang="zh-CN" altLang="en-US" sz="2400" kern="0" dirty="0">
                <a:solidFill>
                  <a:schemeClr val="tx1">
                    <a:lumMod val="75000"/>
                    <a:lumOff val="25000"/>
                  </a:schemeClr>
                </a:solidFill>
                <a:latin typeface="微软雅黑" pitchFamily="34" charset="-122"/>
                <a:ea typeface="微软雅黑" pitchFamily="34" charset="-122"/>
                <a:sym typeface="微软雅黑" pitchFamily="34" charset="-122"/>
              </a:rPr>
              <a:t>月</a:t>
            </a:r>
            <a:r>
              <a:rPr lang="en-US" altLang="zh-CN" sz="2400" kern="0" dirty="0">
                <a:solidFill>
                  <a:schemeClr val="tx1">
                    <a:lumMod val="75000"/>
                    <a:lumOff val="25000"/>
                  </a:schemeClr>
                </a:solidFill>
                <a:latin typeface="微软雅黑" pitchFamily="34" charset="-122"/>
                <a:ea typeface="微软雅黑" pitchFamily="34" charset="-122"/>
                <a:sym typeface="微软雅黑" pitchFamily="34" charset="-122"/>
              </a:rPr>
              <a:t>3</a:t>
            </a:r>
            <a:r>
              <a:rPr lang="zh-CN" altLang="en-US" sz="2400" kern="0" dirty="0">
                <a:solidFill>
                  <a:schemeClr val="tx1">
                    <a:lumMod val="75000"/>
                    <a:lumOff val="25000"/>
                  </a:schemeClr>
                </a:solidFill>
                <a:latin typeface="微软雅黑" pitchFamily="34" charset="-122"/>
                <a:ea typeface="微软雅黑" pitchFamily="34" charset="-122"/>
                <a:sym typeface="微软雅黑" pitchFamily="34" charset="-122"/>
              </a:rPr>
              <a:t>日至</a:t>
            </a:r>
            <a:r>
              <a:rPr lang="en-US" altLang="zh-CN" sz="2400" kern="0" dirty="0">
                <a:solidFill>
                  <a:schemeClr val="tx1">
                    <a:lumMod val="75000"/>
                    <a:lumOff val="25000"/>
                  </a:schemeClr>
                </a:solidFill>
                <a:latin typeface="微软雅黑" pitchFamily="34" charset="-122"/>
                <a:ea typeface="微软雅黑" pitchFamily="34" charset="-122"/>
                <a:sym typeface="微软雅黑" pitchFamily="34" charset="-122"/>
              </a:rPr>
              <a:t>4</a:t>
            </a:r>
            <a:r>
              <a:rPr lang="zh-CN" altLang="en-US" sz="2400" kern="0" dirty="0">
                <a:solidFill>
                  <a:schemeClr val="tx1">
                    <a:lumMod val="75000"/>
                    <a:lumOff val="25000"/>
                  </a:schemeClr>
                </a:solidFill>
                <a:latin typeface="微软雅黑" pitchFamily="34" charset="-122"/>
                <a:ea typeface="微软雅黑" pitchFamily="34" charset="-122"/>
                <a:sym typeface="微软雅黑" pitchFamily="34" charset="-122"/>
              </a:rPr>
              <a:t>日，全国组织工作会议在北京召开。会议紧紧围绕新时代党的组织路线为党的政治路线服务，统揽伟大斗争、伟大工程、伟大事业、伟大梦想，深刻阐明新时代党的</a:t>
            </a:r>
            <a:r>
              <a:rPr lang="zh-CN" altLang="en-US" sz="2400" kern="0" dirty="0" smtClean="0">
                <a:solidFill>
                  <a:schemeClr val="tx1">
                    <a:lumMod val="75000"/>
                    <a:lumOff val="25000"/>
                  </a:schemeClr>
                </a:solidFill>
                <a:latin typeface="微软雅黑" pitchFamily="34" charset="-122"/>
                <a:ea typeface="微软雅黑" pitchFamily="34" charset="-122"/>
                <a:sym typeface="微软雅黑" pitchFamily="34" charset="-122"/>
              </a:rPr>
              <a:t>组织路线。</a:t>
            </a:r>
            <a:endParaRPr lang="zh-CN" altLang="en-US" sz="2400" kern="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矩形 17"/>
          <p:cNvSpPr/>
          <p:nvPr/>
        </p:nvSpPr>
        <p:spPr>
          <a:xfrm>
            <a:off x="803415" y="3636684"/>
            <a:ext cx="7968022" cy="553998"/>
          </a:xfrm>
          <a:prstGeom prst="rect">
            <a:avLst/>
          </a:prstGeom>
        </p:spPr>
        <p:txBody>
          <a:bodyPr wrap="square">
            <a:spAutoFit/>
          </a:bodyPr>
          <a:lstStyle/>
          <a:p>
            <a:pPr algn="ctr" defTabSz="914400" fontAlgn="base">
              <a:spcBef>
                <a:spcPct val="0"/>
              </a:spcBef>
              <a:spcAft>
                <a:spcPct val="0"/>
              </a:spcAft>
              <a:defRPr/>
            </a:pPr>
            <a:r>
              <a:rPr lang="zh-CN" altLang="en-US" sz="3000" b="1" kern="0" dirty="0">
                <a:ln w="3175">
                  <a:noFill/>
                </a:ln>
                <a:solidFill>
                  <a:srgbClr val="C00000"/>
                </a:solidFill>
                <a:latin typeface="微软雅黑" pitchFamily="34" charset="-122"/>
                <a:ea typeface="微软雅黑" pitchFamily="34" charset="-122"/>
              </a:rPr>
              <a:t>贯彻新时代党的组织路线</a:t>
            </a:r>
          </a:p>
        </p:txBody>
      </p:sp>
      <p:sp>
        <p:nvSpPr>
          <p:cNvPr id="20" name="文本框 19"/>
          <p:cNvSpPr txBox="1"/>
          <p:nvPr/>
        </p:nvSpPr>
        <p:spPr>
          <a:xfrm>
            <a:off x="2326829" y="-586122"/>
            <a:ext cx="530915" cy="300082"/>
          </a:xfrm>
          <a:prstGeom prst="rect">
            <a:avLst/>
          </a:prstGeom>
          <a:noFill/>
        </p:spPr>
        <p:txBody>
          <a:bodyPr wrap="none" rtlCol="0">
            <a:spAutoFit/>
          </a:bodyPr>
          <a:lstStyle/>
          <a:p>
            <a:r>
              <a:rPr lang="zh-CN" altLang="en-US" dirty="0"/>
              <a:t>延时</a:t>
            </a:r>
          </a:p>
        </p:txBody>
      </p:sp>
      <p:pic>
        <p:nvPicPr>
          <p:cNvPr id="23" name="图片 22" descr="图片包含 鲜花&#10;&#10;已生成高可信度的说明">
            <a:extLst>
              <a:ext uri="{FF2B5EF4-FFF2-40B4-BE49-F238E27FC236}">
                <a16:creationId xmlns:a16="http://schemas.microsoft.com/office/drawing/2014/main" xmlns="" id="{EAB56D3A-00CF-4924-A558-AAABCA9C60D7}"/>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l="66823" b="62708"/>
          <a:stretch/>
        </p:blipFill>
        <p:spPr>
          <a:xfrm>
            <a:off x="6246976" y="123144"/>
            <a:ext cx="2498824" cy="1404362"/>
          </a:xfrm>
          <a:prstGeom prst="rect">
            <a:avLst/>
          </a:prstGeom>
        </p:spPr>
      </p:pic>
    </p:spTree>
    <p:extLst>
      <p:ext uri="{BB962C8B-B14F-4D97-AF65-F5344CB8AC3E}">
        <p14:creationId xmlns:p14="http://schemas.microsoft.com/office/powerpoint/2010/main" xmlns="" val="1419130257"/>
      </p:ext>
    </p:extLst>
  </p:cSld>
  <p:clrMapOvr>
    <a:masterClrMapping/>
  </p:clrMapOvr>
  <mc:AlternateContent xmlns:mc="http://schemas.openxmlformats.org/markup-compatibility/2006">
    <mc:Choice xmlns:p14="http://schemas.microsoft.com/office/powerpoint/2010/main" xmlns=""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 calcmode="lin" valueType="num">
                                      <p:cBhvr>
                                        <p:cTn id="9" dur="750" fill="hold"/>
                                        <p:tgtEl>
                                          <p:spTgt spid="2"/>
                                        </p:tgtEl>
                                        <p:attrNameLst>
                                          <p:attrName>style.rotation</p:attrName>
                                        </p:attrNameLst>
                                      </p:cBhvr>
                                      <p:tavLst>
                                        <p:tav tm="0">
                                          <p:val>
                                            <p:fltVal val="360"/>
                                          </p:val>
                                        </p:tav>
                                        <p:tav tm="100000">
                                          <p:val>
                                            <p:fltVal val="0"/>
                                          </p:val>
                                        </p:tav>
                                      </p:tavLst>
                                    </p:anim>
                                    <p:animEffect transition="in" filter="fade">
                                      <p:cBhvr>
                                        <p:cTn id="10" dur="750"/>
                                        <p:tgtEl>
                                          <p:spTgt spid="2"/>
                                        </p:tgtEl>
                                      </p:cBhvr>
                                    </p:animEffect>
                                  </p:childTnLst>
                                </p:cTn>
                              </p:par>
                              <p:par>
                                <p:cTn id="11" presetID="49" presetClass="entr" presetSubtype="0" decel="100000" fill="hold" nodeType="withEffect">
                                  <p:stCondLst>
                                    <p:cond delay="450"/>
                                  </p:stCondLst>
                                  <p:childTnLst>
                                    <p:set>
                                      <p:cBhvr>
                                        <p:cTn id="12" dur="1" fill="hold">
                                          <p:stCondLst>
                                            <p:cond delay="0"/>
                                          </p:stCondLst>
                                        </p:cTn>
                                        <p:tgtEl>
                                          <p:spTgt spid="5"/>
                                        </p:tgtEl>
                                        <p:attrNameLst>
                                          <p:attrName>style.visibility</p:attrName>
                                        </p:attrNameLst>
                                      </p:cBhvr>
                                      <p:to>
                                        <p:strVal val="visible"/>
                                      </p:to>
                                    </p:set>
                                    <p:anim calcmode="lin" valueType="num">
                                      <p:cBhvr>
                                        <p:cTn id="13" dur="750" fill="hold"/>
                                        <p:tgtEl>
                                          <p:spTgt spid="5"/>
                                        </p:tgtEl>
                                        <p:attrNameLst>
                                          <p:attrName>ppt_w</p:attrName>
                                        </p:attrNameLst>
                                      </p:cBhvr>
                                      <p:tavLst>
                                        <p:tav tm="0">
                                          <p:val>
                                            <p:fltVal val="0"/>
                                          </p:val>
                                        </p:tav>
                                        <p:tav tm="100000">
                                          <p:val>
                                            <p:strVal val="#ppt_w"/>
                                          </p:val>
                                        </p:tav>
                                      </p:tavLst>
                                    </p:anim>
                                    <p:anim calcmode="lin" valueType="num">
                                      <p:cBhvr>
                                        <p:cTn id="14" dur="750" fill="hold"/>
                                        <p:tgtEl>
                                          <p:spTgt spid="5"/>
                                        </p:tgtEl>
                                        <p:attrNameLst>
                                          <p:attrName>ppt_h</p:attrName>
                                        </p:attrNameLst>
                                      </p:cBhvr>
                                      <p:tavLst>
                                        <p:tav tm="0">
                                          <p:val>
                                            <p:fltVal val="0"/>
                                          </p:val>
                                        </p:tav>
                                        <p:tav tm="100000">
                                          <p:val>
                                            <p:strVal val="#ppt_h"/>
                                          </p:val>
                                        </p:tav>
                                      </p:tavLst>
                                    </p:anim>
                                    <p:anim calcmode="lin" valueType="num">
                                      <p:cBhvr>
                                        <p:cTn id="15" dur="750" fill="hold"/>
                                        <p:tgtEl>
                                          <p:spTgt spid="5"/>
                                        </p:tgtEl>
                                        <p:attrNameLst>
                                          <p:attrName>style.rotation</p:attrName>
                                        </p:attrNameLst>
                                      </p:cBhvr>
                                      <p:tavLst>
                                        <p:tav tm="0">
                                          <p:val>
                                            <p:fltVal val="360"/>
                                          </p:val>
                                        </p:tav>
                                        <p:tav tm="100000">
                                          <p:val>
                                            <p:fltVal val="0"/>
                                          </p:val>
                                        </p:tav>
                                      </p:tavLst>
                                    </p:anim>
                                    <p:animEffect transition="in" filter="fade">
                                      <p:cBhvr>
                                        <p:cTn id="16" dur="75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00"/>
                                        <p:tgtEl>
                                          <p:spTgt spid="22"/>
                                        </p:tgtEl>
                                      </p:cBhvr>
                                    </p:animEffect>
                                  </p:childTnLst>
                                </p:cTn>
                              </p:par>
                            </p:childTnLst>
                          </p:cTn>
                        </p:par>
                        <p:par>
                          <p:cTn id="22" fill="hold">
                            <p:stCondLst>
                              <p:cond delay="500"/>
                            </p:stCondLst>
                            <p:childTnLst>
                              <p:par>
                                <p:cTn id="23" presetID="22" presetClass="entr" presetSubtype="1"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1842"/>
                                        <p:tgtEl>
                                          <p:spTgt spid="15"/>
                                        </p:tgtEl>
                                      </p:cBhvr>
                                    </p:animEffect>
                                  </p:childTnLst>
                                </p:cTn>
                              </p:par>
                            </p:childTnLst>
                          </p:cTn>
                        </p:par>
                        <p:par>
                          <p:cTn id="26" fill="hold">
                            <p:stCondLst>
                              <p:cond delay="2342"/>
                            </p:stCondLst>
                            <p:childTnLst>
                              <p:par>
                                <p:cTn id="27" presetID="22" presetClass="entr" presetSubtype="8"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1500"/>
                                        <p:tgtEl>
                                          <p:spTgt spid="18"/>
                                        </p:tgtEl>
                                      </p:cBhvr>
                                    </p:animEffect>
                                  </p:childTnLst>
                                </p:cTn>
                              </p:par>
                            </p:childTnLst>
                          </p:cTn>
                        </p:par>
                        <p:par>
                          <p:cTn id="30" fill="hold">
                            <p:stCondLst>
                              <p:cond delay="3842"/>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5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nodeType="click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1+#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P spid="18"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a:extLst>
              <a:ext uri="{FF2B5EF4-FFF2-40B4-BE49-F238E27FC236}">
                <a16:creationId xmlns:a16="http://schemas.microsoft.com/office/drawing/2014/main" xmlns="" id="{40F5842A-E18D-4FFA-AF86-1A3345B6D1C8}"/>
              </a:ext>
            </a:extLst>
          </p:cNvPr>
          <p:cNvSpPr>
            <a:spLocks noChangeArrowheads="1"/>
          </p:cNvSpPr>
          <p:nvPr/>
        </p:nvSpPr>
        <p:spPr bwMode="auto">
          <a:xfrm>
            <a:off x="1430710" y="2689284"/>
            <a:ext cx="6282579" cy="1077218"/>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400">
              <a:defRPr/>
            </a:pPr>
            <a:r>
              <a:rPr lang="zh-CN" altLang="en-US" sz="3200" b="1" kern="0" dirty="0" smtClean="0">
                <a:solidFill>
                  <a:srgbClr val="C00000"/>
                </a:solidFill>
                <a:latin typeface="微软雅黑" panose="020B0503020204020204" pitchFamily="34" charset="-122"/>
                <a:ea typeface="微软雅黑" panose="020B0503020204020204" pitchFamily="34" charset="-122"/>
              </a:rPr>
              <a:t>以新气象新作为不断提高</a:t>
            </a:r>
          </a:p>
          <a:p>
            <a:pPr algn="ctr" defTabSz="914400">
              <a:defRPr/>
            </a:pPr>
            <a:r>
              <a:rPr lang="zh-CN" altLang="en-US" sz="3200" b="1" kern="0" dirty="0" smtClean="0">
                <a:solidFill>
                  <a:srgbClr val="C00000"/>
                </a:solidFill>
                <a:latin typeface="微软雅黑" panose="020B0503020204020204" pitchFamily="34" charset="-122"/>
                <a:ea typeface="微软雅黑" panose="020B0503020204020204" pitchFamily="34" charset="-122"/>
              </a:rPr>
              <a:t>新时代组织工作质量和水平</a:t>
            </a:r>
          </a:p>
        </p:txBody>
      </p:sp>
      <p:grpSp>
        <p:nvGrpSpPr>
          <p:cNvPr id="22" name="组合 21">
            <a:extLst>
              <a:ext uri="{FF2B5EF4-FFF2-40B4-BE49-F238E27FC236}">
                <a16:creationId xmlns:a16="http://schemas.microsoft.com/office/drawing/2014/main" xmlns="" id="{38C757E6-B16E-428A-9C32-F8B22EA1EE62}"/>
              </a:ext>
            </a:extLst>
          </p:cNvPr>
          <p:cNvGrpSpPr/>
          <p:nvPr/>
        </p:nvGrpSpPr>
        <p:grpSpPr>
          <a:xfrm>
            <a:off x="2172809" y="2447570"/>
            <a:ext cx="4798380" cy="201216"/>
            <a:chOff x="974519" y="3091656"/>
            <a:chExt cx="6397840" cy="268288"/>
          </a:xfrm>
          <a:solidFill>
            <a:srgbClr val="C00000"/>
          </a:solidFill>
        </p:grpSpPr>
        <p:grpSp>
          <p:nvGrpSpPr>
            <p:cNvPr id="23" name="组合 22">
              <a:extLst>
                <a:ext uri="{FF2B5EF4-FFF2-40B4-BE49-F238E27FC236}">
                  <a16:creationId xmlns:a16="http://schemas.microsoft.com/office/drawing/2014/main" xmlns="" id="{BF3580CA-06A2-4F65-82A1-E4D13FC7A837}"/>
                </a:ext>
              </a:extLst>
            </p:cNvPr>
            <p:cNvGrpSpPr/>
            <p:nvPr/>
          </p:nvGrpSpPr>
          <p:grpSpPr>
            <a:xfrm>
              <a:off x="974519" y="3225800"/>
              <a:ext cx="6397840" cy="0"/>
              <a:chOff x="974519" y="3225800"/>
              <a:chExt cx="6397840" cy="0"/>
            </a:xfrm>
            <a:grpFill/>
          </p:grpSpPr>
          <p:cxnSp>
            <p:nvCxnSpPr>
              <p:cNvPr id="30" name="直接连接符 29">
                <a:extLst>
                  <a:ext uri="{FF2B5EF4-FFF2-40B4-BE49-F238E27FC236}">
                    <a16:creationId xmlns:a16="http://schemas.microsoft.com/office/drawing/2014/main" xmlns="" id="{665B7975-3C2D-4A40-9B42-E113867BD543}"/>
                  </a:ext>
                </a:extLst>
              </p:cNvPr>
              <p:cNvCxnSpPr/>
              <p:nvPr/>
            </p:nvCxnSpPr>
            <p:spPr>
              <a:xfrm>
                <a:off x="974519" y="3225800"/>
                <a:ext cx="2340000" cy="0"/>
              </a:xfrm>
              <a:prstGeom prst="line">
                <a:avLst/>
              </a:prstGeom>
              <a:grpFill/>
              <a:ln w="12700" cap="rnd">
                <a:solidFill>
                  <a:srgbClr val="C00000"/>
                </a:solidFill>
                <a:round/>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2B105484-5F92-4155-8596-17FFDD4F038C}"/>
                  </a:ext>
                </a:extLst>
              </p:cNvPr>
              <p:cNvCxnSpPr/>
              <p:nvPr/>
            </p:nvCxnSpPr>
            <p:spPr>
              <a:xfrm>
                <a:off x="5032359" y="3225800"/>
                <a:ext cx="2340000" cy="0"/>
              </a:xfrm>
              <a:prstGeom prst="line">
                <a:avLst/>
              </a:prstGeom>
              <a:grpFill/>
              <a:ln w="12700" cap="rnd">
                <a:solidFill>
                  <a:srgbClr val="C00000"/>
                </a:solidFill>
                <a:round/>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xmlns="" id="{5763732B-A4B8-4BD8-80E3-AD42A8363E21}"/>
                </a:ext>
              </a:extLst>
            </p:cNvPr>
            <p:cNvGrpSpPr/>
            <p:nvPr/>
          </p:nvGrpSpPr>
          <p:grpSpPr>
            <a:xfrm>
              <a:off x="3690075" y="3091656"/>
              <a:ext cx="964782" cy="268288"/>
              <a:chOff x="3772227" y="3091656"/>
              <a:chExt cx="964782" cy="268288"/>
            </a:xfrm>
            <a:grpFill/>
          </p:grpSpPr>
          <p:sp>
            <p:nvSpPr>
              <p:cNvPr id="25" name="星形: 五角 24">
                <a:extLst>
                  <a:ext uri="{FF2B5EF4-FFF2-40B4-BE49-F238E27FC236}">
                    <a16:creationId xmlns:a16="http://schemas.microsoft.com/office/drawing/2014/main" xmlns="" id="{25378281-07E9-42BC-8036-8E54335F90D7}"/>
                  </a:ext>
                </a:extLst>
              </p:cNvPr>
              <p:cNvSpPr/>
              <p:nvPr/>
            </p:nvSpPr>
            <p:spPr>
              <a:xfrm>
                <a:off x="4124842" y="3091656"/>
                <a:ext cx="268288" cy="268288"/>
              </a:xfrm>
              <a:prstGeom prst="star5">
                <a:avLst>
                  <a:gd name="adj" fmla="val 25303"/>
                  <a:gd name="hf" fmla="val 105146"/>
                  <a:gd name="vf" fmla="val 110557"/>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26" name="星形: 五角 25">
                <a:extLst>
                  <a:ext uri="{FF2B5EF4-FFF2-40B4-BE49-F238E27FC236}">
                    <a16:creationId xmlns:a16="http://schemas.microsoft.com/office/drawing/2014/main" xmlns="" id="{C470A87F-BDF4-44CF-9E08-36441AFB91F7}"/>
                  </a:ext>
                </a:extLst>
              </p:cNvPr>
              <p:cNvSpPr/>
              <p:nvPr/>
            </p:nvSpPr>
            <p:spPr>
              <a:xfrm>
                <a:off x="3920052" y="3146028"/>
                <a:ext cx="159544" cy="159544"/>
              </a:xfrm>
              <a:prstGeom prst="star5">
                <a:avLst>
                  <a:gd name="adj" fmla="val 25303"/>
                  <a:gd name="hf" fmla="val 105146"/>
                  <a:gd name="vf" fmla="val 110557"/>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27" name="星形: 五角 26">
                <a:extLst>
                  <a:ext uri="{FF2B5EF4-FFF2-40B4-BE49-F238E27FC236}">
                    <a16:creationId xmlns:a16="http://schemas.microsoft.com/office/drawing/2014/main" xmlns="" id="{5982E261-CD05-4595-8FDF-F5ADDA220C37}"/>
                  </a:ext>
                </a:extLst>
              </p:cNvPr>
              <p:cNvSpPr/>
              <p:nvPr/>
            </p:nvSpPr>
            <p:spPr>
              <a:xfrm>
                <a:off x="4434008" y="3146028"/>
                <a:ext cx="159544" cy="159544"/>
              </a:xfrm>
              <a:prstGeom prst="star5">
                <a:avLst>
                  <a:gd name="adj" fmla="val 25303"/>
                  <a:gd name="hf" fmla="val 105146"/>
                  <a:gd name="vf" fmla="val 110557"/>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28" name="星形: 五角 27">
                <a:extLst>
                  <a:ext uri="{FF2B5EF4-FFF2-40B4-BE49-F238E27FC236}">
                    <a16:creationId xmlns:a16="http://schemas.microsoft.com/office/drawing/2014/main" xmlns="" id="{EF5913EF-2F76-460E-B505-4E3CACD30456}"/>
                  </a:ext>
                </a:extLst>
              </p:cNvPr>
              <p:cNvSpPr/>
              <p:nvPr/>
            </p:nvSpPr>
            <p:spPr>
              <a:xfrm>
                <a:off x="4634430" y="3174510"/>
                <a:ext cx="102579" cy="102579"/>
              </a:xfrm>
              <a:prstGeom prst="star5">
                <a:avLst>
                  <a:gd name="adj" fmla="val 25303"/>
                  <a:gd name="hf" fmla="val 105146"/>
                  <a:gd name="vf" fmla="val 110557"/>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29" name="星形: 五角 28">
                <a:extLst>
                  <a:ext uri="{FF2B5EF4-FFF2-40B4-BE49-F238E27FC236}">
                    <a16:creationId xmlns:a16="http://schemas.microsoft.com/office/drawing/2014/main" xmlns="" id="{E058A6C0-B83E-4652-88EE-6FE91535D186}"/>
                  </a:ext>
                </a:extLst>
              </p:cNvPr>
              <p:cNvSpPr/>
              <p:nvPr/>
            </p:nvSpPr>
            <p:spPr>
              <a:xfrm>
                <a:off x="3772227" y="3174510"/>
                <a:ext cx="102579" cy="102579"/>
              </a:xfrm>
              <a:prstGeom prst="star5">
                <a:avLst>
                  <a:gd name="adj" fmla="val 25303"/>
                  <a:gd name="hf" fmla="val 105146"/>
                  <a:gd name="vf" fmla="val 110557"/>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grpSp>
      </p:grpSp>
      <p:sp>
        <p:nvSpPr>
          <p:cNvPr id="38" name="矩形: 圆角 37">
            <a:extLst>
              <a:ext uri="{FF2B5EF4-FFF2-40B4-BE49-F238E27FC236}">
                <a16:creationId xmlns:a16="http://schemas.microsoft.com/office/drawing/2014/main" xmlns="" id="{30C63603-CA7D-4AB6-98E8-646DF16C7F07}"/>
              </a:ext>
            </a:extLst>
          </p:cNvPr>
          <p:cNvSpPr/>
          <p:nvPr/>
        </p:nvSpPr>
        <p:spPr>
          <a:xfrm>
            <a:off x="3379333" y="1504125"/>
            <a:ext cx="2385332" cy="521679"/>
          </a:xfrm>
          <a:prstGeom prst="roundRect">
            <a:avLst>
              <a:gd name="adj" fmla="val 50000"/>
            </a:avLst>
          </a:prstGeom>
          <a:solidFill>
            <a:srgbClr val="C00000"/>
          </a:solidFill>
          <a:ln w="1016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n w="6350">
                  <a:noFill/>
                </a:ln>
                <a:solidFill>
                  <a:srgbClr val="FCFCFC"/>
                </a:solidFill>
                <a:latin typeface="微软雅黑" panose="020B0503020204020204" pitchFamily="34" charset="-122"/>
                <a:ea typeface="微软雅黑" panose="020B0503020204020204" pitchFamily="34" charset="-122"/>
                <a:cs typeface="+mn-ea"/>
                <a:sym typeface="+mn-lt"/>
              </a:rPr>
              <a:t>第三部分</a:t>
            </a:r>
            <a:endParaRPr lang="zh-CN" altLang="en-US" sz="2400" b="1" dirty="0">
              <a:ln w="6350">
                <a:noFill/>
              </a:ln>
              <a:solidFill>
                <a:srgbClr val="FCFCFC"/>
              </a:solidFill>
              <a:latin typeface="微软雅黑" panose="020B0503020204020204" pitchFamily="34" charset="-122"/>
              <a:ea typeface="微软雅黑" panose="020B0503020204020204" pitchFamily="34" charset="-122"/>
              <a:cs typeface="+mn-ea"/>
              <a:sym typeface="+mn-lt"/>
            </a:endParaRPr>
          </a:p>
        </p:txBody>
      </p:sp>
      <p:pic>
        <p:nvPicPr>
          <p:cNvPr id="40" name="图片 39">
            <a:extLst>
              <a:ext uri="{FF2B5EF4-FFF2-40B4-BE49-F238E27FC236}">
                <a16:creationId xmlns:a16="http://schemas.microsoft.com/office/drawing/2014/main" xmlns="" id="{342CCFFF-7175-4B8E-B339-5E549F84EE59}"/>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0" y="0"/>
            <a:ext cx="2951092" cy="2033899"/>
          </a:xfrm>
          <a:prstGeom prst="rect">
            <a:avLst/>
          </a:prstGeom>
        </p:spPr>
      </p:pic>
      <p:pic>
        <p:nvPicPr>
          <p:cNvPr id="41" name="图片 40" descr="图片包含 鲜花&#10;&#10;已生成高可信度的说明">
            <a:extLst>
              <a:ext uri="{FF2B5EF4-FFF2-40B4-BE49-F238E27FC236}">
                <a16:creationId xmlns:a16="http://schemas.microsoft.com/office/drawing/2014/main" xmlns="" id="{73FE2ED6-04A0-4E48-ADE5-784B25412520}"/>
              </a:ext>
            </a:extLst>
          </p:cNvPr>
          <p:cNvPicPr>
            <a:picLocks noChangeAspect="1"/>
          </p:cNvPicPr>
          <p:nvPr/>
        </p:nvPicPr>
        <p:blipFill rotWithShape="1">
          <a:blip r:embed="rId4" cstate="print">
            <a:extLst>
              <a:ext uri="{28A0092B-C50C-407E-A947-70E740481C1C}">
                <a14:useLocalDpi xmlns:a14="http://schemas.microsoft.com/office/drawing/2010/main" xmlns="" val="0"/>
              </a:ext>
            </a:extLst>
          </a:blip>
          <a:srcRect l="66823" b="62708"/>
          <a:stretch/>
        </p:blipFill>
        <p:spPr>
          <a:xfrm>
            <a:off x="5690056" y="102563"/>
            <a:ext cx="3296177" cy="1852482"/>
          </a:xfrm>
          <a:prstGeom prst="rect">
            <a:avLst/>
          </a:prstGeom>
        </p:spPr>
      </p:pic>
    </p:spTree>
    <p:extLst>
      <p:ext uri="{BB962C8B-B14F-4D97-AF65-F5344CB8AC3E}">
        <p14:creationId xmlns:p14="http://schemas.microsoft.com/office/powerpoint/2010/main" xmlns="" val="72557437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fill="hold"/>
                                        <p:tgtEl>
                                          <p:spTgt spid="41"/>
                                        </p:tgtEl>
                                        <p:attrNameLst>
                                          <p:attrName>ppt_x</p:attrName>
                                        </p:attrNameLst>
                                      </p:cBhvr>
                                      <p:tavLst>
                                        <p:tav tm="0">
                                          <p:val>
                                            <p:strVal val="1+#ppt_w/2"/>
                                          </p:val>
                                        </p:tav>
                                        <p:tav tm="100000">
                                          <p:val>
                                            <p:strVal val="#ppt_x"/>
                                          </p:val>
                                        </p:tav>
                                      </p:tavLst>
                                    </p:anim>
                                    <p:anim calcmode="lin" valueType="num">
                                      <p:cBhvr additive="base">
                                        <p:cTn id="13" dur="500" fill="hold"/>
                                        <p:tgtEl>
                                          <p:spTgt spid="41"/>
                                        </p:tgtEl>
                                        <p:attrNameLst>
                                          <p:attrName>ppt_y</p:attrName>
                                        </p:attrNameLst>
                                      </p:cBhvr>
                                      <p:tavLst>
                                        <p:tav tm="0">
                                          <p:val>
                                            <p:strVal val="#ppt_y"/>
                                          </p:val>
                                        </p:tav>
                                        <p:tav tm="100000">
                                          <p:val>
                                            <p:strVal val="#ppt_y"/>
                                          </p:val>
                                        </p:tav>
                                      </p:tavLst>
                                    </p:anim>
                                  </p:childTnLst>
                                </p:cTn>
                              </p:par>
                              <p:par>
                                <p:cTn id="14" presetID="2" presetClass="entr" presetSubtype="1" decel="4500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1500" fill="hold"/>
                                        <p:tgtEl>
                                          <p:spTgt spid="38"/>
                                        </p:tgtEl>
                                        <p:attrNameLst>
                                          <p:attrName>ppt_x</p:attrName>
                                        </p:attrNameLst>
                                      </p:cBhvr>
                                      <p:tavLst>
                                        <p:tav tm="0">
                                          <p:val>
                                            <p:strVal val="#ppt_x"/>
                                          </p:val>
                                        </p:tav>
                                        <p:tav tm="100000">
                                          <p:val>
                                            <p:strVal val="#ppt_x"/>
                                          </p:val>
                                        </p:tav>
                                      </p:tavLst>
                                    </p:anim>
                                    <p:anim calcmode="lin" valueType="num">
                                      <p:cBhvr additive="base">
                                        <p:cTn id="17" dur="1500" fill="hold"/>
                                        <p:tgtEl>
                                          <p:spTgt spid="38"/>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6" presetClass="entr" presetSubtype="37"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arn(outVertical)">
                                      <p:cBhvr>
                                        <p:cTn id="21" dur="1000"/>
                                        <p:tgtEl>
                                          <p:spTgt spid="22"/>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750"/>
                                        <p:tgtEl>
                                          <p:spTgt spid="15"/>
                                        </p:tgtEl>
                                      </p:cBhvr>
                                    </p:animEffect>
                                    <p:anim calcmode="lin" valueType="num">
                                      <p:cBhvr>
                                        <p:cTn id="26" dur="750" fill="hold"/>
                                        <p:tgtEl>
                                          <p:spTgt spid="15"/>
                                        </p:tgtEl>
                                        <p:attrNameLst>
                                          <p:attrName>ppt_x</p:attrName>
                                        </p:attrNameLst>
                                      </p:cBhvr>
                                      <p:tavLst>
                                        <p:tav tm="0">
                                          <p:val>
                                            <p:strVal val="#ppt_x"/>
                                          </p:val>
                                        </p:tav>
                                        <p:tav tm="100000">
                                          <p:val>
                                            <p:strVal val="#ppt_x"/>
                                          </p:val>
                                        </p:tav>
                                      </p:tavLst>
                                    </p:anim>
                                    <p:anim calcmode="lin" valueType="num">
                                      <p:cBhvr>
                                        <p:cTn id="27" dur="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0"/>
          <p:cNvGrpSpPr/>
          <p:nvPr/>
        </p:nvGrpSpPr>
        <p:grpSpPr>
          <a:xfrm>
            <a:off x="655369" y="1145396"/>
            <a:ext cx="662791" cy="707156"/>
            <a:chOff x="5613944" y="2348233"/>
            <a:chExt cx="920788" cy="920788"/>
          </a:xfrm>
        </p:grpSpPr>
        <p:sp>
          <p:nvSpPr>
            <p:cNvPr id="52" name="椭圆 51"/>
            <p:cNvSpPr/>
            <p:nvPr/>
          </p:nvSpPr>
          <p:spPr>
            <a:xfrm flipH="1">
              <a:off x="5613944" y="2348233"/>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914400">
                <a:defRPr/>
              </a:pPr>
              <a:endParaRPr lang="zh-CN" altLang="en-US" sz="2000" b="1" kern="0">
                <a:solidFill>
                  <a:sysClr val="window" lastClr="FFFFFF"/>
                </a:solidFill>
              </a:endParaRPr>
            </a:p>
          </p:txBody>
        </p:sp>
        <p:sp>
          <p:nvSpPr>
            <p:cNvPr id="53" name="TextBox 20"/>
            <p:cNvSpPr txBox="1"/>
            <p:nvPr/>
          </p:nvSpPr>
          <p:spPr>
            <a:xfrm>
              <a:off x="5795967" y="2470132"/>
              <a:ext cx="556748" cy="561058"/>
            </a:xfrm>
            <a:prstGeom prst="rect">
              <a:avLst/>
            </a:prstGeom>
            <a:noFill/>
          </p:spPr>
          <p:txBody>
            <a:bodyPr wrap="none" lIns="0" tIns="0" rIns="0" bIns="0" rtlCol="0">
              <a:spAutoFit/>
            </a:bodyPr>
            <a:lstStyle/>
            <a:p>
              <a:pPr algn="ctr" defTabSz="914400">
                <a:defRPr/>
              </a:pPr>
              <a:r>
                <a:rPr lang="en-US" altLang="zh-CN" sz="28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01</a:t>
              </a:r>
              <a:endParaRPr lang="zh-CN" altLang="en-US" sz="28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4" name="组合 53"/>
          <p:cNvGrpSpPr/>
          <p:nvPr/>
        </p:nvGrpSpPr>
        <p:grpSpPr>
          <a:xfrm>
            <a:off x="631619" y="2046626"/>
            <a:ext cx="745919" cy="696573"/>
            <a:chOff x="5613944" y="4363162"/>
            <a:chExt cx="920788" cy="920788"/>
          </a:xfrm>
        </p:grpSpPr>
        <p:sp>
          <p:nvSpPr>
            <p:cNvPr id="55" name="椭圆 54"/>
            <p:cNvSpPr/>
            <p:nvPr/>
          </p:nvSpPr>
          <p:spPr>
            <a:xfrm flipH="1">
              <a:off x="5613944" y="4363162"/>
              <a:ext cx="920788" cy="920788"/>
            </a:xfrm>
            <a:prstGeom prst="ellipse">
              <a:avLst/>
            </a:prstGeom>
            <a:noFill/>
            <a:ln w="6350" cap="flat" cmpd="sng" algn="ctr">
              <a:solidFill>
                <a:srgbClr val="C00000"/>
              </a:solidFill>
              <a:prstDash val="solid"/>
            </a:ln>
            <a:effectLst/>
          </p:spPr>
          <p:txBody>
            <a:bodyPr rtlCol="0" anchor="ctr"/>
            <a:lstStyle/>
            <a:p>
              <a:pPr algn="ctr" defTabSz="914400">
                <a:defRPr/>
              </a:pPr>
              <a:endParaRPr lang="zh-CN" altLang="en-US" sz="2000" b="1" kern="0">
                <a:solidFill>
                  <a:sysClr val="window" lastClr="FFFFFF"/>
                </a:solidFill>
              </a:endParaRPr>
            </a:p>
          </p:txBody>
        </p:sp>
        <p:sp>
          <p:nvSpPr>
            <p:cNvPr id="56" name="TextBox 20"/>
            <p:cNvSpPr txBox="1"/>
            <p:nvPr/>
          </p:nvSpPr>
          <p:spPr>
            <a:xfrm>
              <a:off x="5793351" y="4485061"/>
              <a:ext cx="561980" cy="650952"/>
            </a:xfrm>
            <a:prstGeom prst="rect">
              <a:avLst/>
            </a:prstGeom>
            <a:noFill/>
          </p:spPr>
          <p:txBody>
            <a:bodyPr wrap="none" lIns="0" tIns="0" rIns="0" bIns="0" rtlCol="0">
              <a:spAutoFit/>
            </a:bodyPr>
            <a:lstStyle/>
            <a:p>
              <a:pPr algn="ctr" defTabSz="914400">
                <a:defRPr/>
              </a:pPr>
              <a:r>
                <a:rPr lang="en-US" altLang="zh-CN" sz="3200" b="1" kern="0" dirty="0">
                  <a:gradFill>
                    <a:gsLst>
                      <a:gs pos="0">
                        <a:srgbClr val="FF3302"/>
                      </a:gs>
                      <a:gs pos="100000">
                        <a:srgbClr val="CB0800"/>
                      </a:gs>
                    </a:gsLst>
                    <a:lin ang="5400000" scaled="1"/>
                  </a:gradFill>
                  <a:latin typeface="Agency FB" panose="020B0503020202020204" pitchFamily="34" charset="0"/>
                  <a:ea typeface="微软雅黑" pitchFamily="34" charset="-122"/>
                </a:rPr>
                <a:t>02</a:t>
              </a:r>
              <a:endParaRPr lang="zh-CN" altLang="en-US" sz="3200" b="1" kern="0" dirty="0">
                <a:gradFill>
                  <a:gsLst>
                    <a:gs pos="0">
                      <a:srgbClr val="FF3302"/>
                    </a:gs>
                    <a:gs pos="100000">
                      <a:srgbClr val="CB0800"/>
                    </a:gs>
                  </a:gsLst>
                  <a:lin ang="5400000" scaled="1"/>
                </a:gradFill>
                <a:latin typeface="Agency FB" panose="020B0503020202020204" pitchFamily="34" charset="0"/>
                <a:ea typeface="微软雅黑" pitchFamily="34" charset="-122"/>
              </a:endParaRPr>
            </a:p>
          </p:txBody>
        </p:sp>
      </p:grpSp>
      <p:grpSp>
        <p:nvGrpSpPr>
          <p:cNvPr id="5" name="组合 57"/>
          <p:cNvGrpSpPr/>
          <p:nvPr/>
        </p:nvGrpSpPr>
        <p:grpSpPr>
          <a:xfrm>
            <a:off x="667244" y="2939809"/>
            <a:ext cx="710294" cy="634672"/>
            <a:chOff x="5613944" y="4363162"/>
            <a:chExt cx="920788" cy="920788"/>
          </a:xfrm>
        </p:grpSpPr>
        <p:sp>
          <p:nvSpPr>
            <p:cNvPr id="59" name="椭圆 58"/>
            <p:cNvSpPr/>
            <p:nvPr/>
          </p:nvSpPr>
          <p:spPr>
            <a:xfrm flipH="1">
              <a:off x="5613944" y="4363162"/>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914400">
                <a:defRPr/>
              </a:pPr>
              <a:endParaRPr lang="zh-CN" altLang="en-US" sz="2000" b="1" kern="0">
                <a:solidFill>
                  <a:sysClr val="window" lastClr="FFFFFF"/>
                </a:solidFill>
              </a:endParaRPr>
            </a:p>
          </p:txBody>
        </p:sp>
        <p:sp>
          <p:nvSpPr>
            <p:cNvPr id="60" name="TextBox 17"/>
            <p:cNvSpPr txBox="1"/>
            <p:nvPr/>
          </p:nvSpPr>
          <p:spPr>
            <a:xfrm>
              <a:off x="5814584" y="4485060"/>
              <a:ext cx="519514" cy="625135"/>
            </a:xfrm>
            <a:prstGeom prst="rect">
              <a:avLst/>
            </a:prstGeom>
            <a:noFill/>
          </p:spPr>
          <p:txBody>
            <a:bodyPr wrap="none" lIns="0" tIns="0" rIns="0" bIns="0" rtlCol="0">
              <a:spAutoFit/>
            </a:bodyPr>
            <a:lstStyle/>
            <a:p>
              <a:pPr algn="ctr" defTabSz="914400">
                <a:defRPr/>
              </a:pPr>
              <a:r>
                <a:rPr lang="en-US" altLang="zh-CN" sz="28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03</a:t>
              </a:r>
              <a:endParaRPr lang="zh-CN" altLang="en-US" sz="28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sp>
        <p:nvSpPr>
          <p:cNvPr id="61" name="圆角矩形 60"/>
          <p:cNvSpPr/>
          <p:nvPr/>
        </p:nvSpPr>
        <p:spPr>
          <a:xfrm>
            <a:off x="1459331" y="1217015"/>
            <a:ext cx="7094828" cy="564284"/>
          </a:xfrm>
          <a:prstGeom prst="roundRect">
            <a:avLst>
              <a:gd name="adj" fmla="val 50000"/>
            </a:avLst>
          </a:prstGeom>
          <a:solidFill>
            <a:srgbClr val="C00000"/>
          </a:solidFill>
          <a:ln w="12700" cap="flat" cmpd="sng" algn="ctr">
            <a:noFill/>
            <a:prstDash val="solid"/>
          </a:ln>
          <a:effectLst/>
        </p:spPr>
        <p:txBody>
          <a:bodyPr rtlCol="0" anchor="ctr"/>
          <a:lstStyle/>
          <a:p>
            <a:pPr algn="ctr"/>
            <a:r>
              <a:rPr lang="zh-CN" altLang="en-US" sz="3200" b="1" kern="0" dirty="0" smtClean="0">
                <a:gradFill>
                  <a:gsLst>
                    <a:gs pos="100000">
                      <a:prstClr val="white"/>
                    </a:gs>
                    <a:gs pos="0">
                      <a:prstClr val="white">
                        <a:lumMod val="95000"/>
                      </a:prstClr>
                    </a:gs>
                  </a:gsLst>
                  <a:path path="circle">
                    <a:fillToRect l="100000" b="100000"/>
                  </a:path>
                </a:gradFill>
                <a:ea typeface="微软雅黑"/>
              </a:rPr>
              <a:t>坚持政治站位与职责定位有机融合</a:t>
            </a:r>
            <a:endParaRPr lang="zh-CN" altLang="en-US" sz="3200" b="1" kern="0" dirty="0">
              <a:gradFill>
                <a:gsLst>
                  <a:gs pos="100000">
                    <a:prstClr val="white"/>
                  </a:gs>
                  <a:gs pos="0">
                    <a:prstClr val="white">
                      <a:lumMod val="95000"/>
                    </a:prstClr>
                  </a:gs>
                </a:gsLst>
                <a:path path="circle">
                  <a:fillToRect l="100000" b="100000"/>
                </a:path>
              </a:gradFill>
              <a:ea typeface="微软雅黑"/>
            </a:endParaRPr>
          </a:p>
        </p:txBody>
      </p:sp>
      <p:sp>
        <p:nvSpPr>
          <p:cNvPr id="62" name="圆角矩形 61"/>
          <p:cNvSpPr/>
          <p:nvPr/>
        </p:nvSpPr>
        <p:spPr>
          <a:xfrm>
            <a:off x="1459331" y="2141626"/>
            <a:ext cx="7094828" cy="554073"/>
          </a:xfrm>
          <a:prstGeom prst="roundRect">
            <a:avLst>
              <a:gd name="adj" fmla="val 50000"/>
            </a:avLst>
          </a:prstGeom>
          <a:noFill/>
          <a:ln w="12700" cap="flat" cmpd="sng" algn="ctr">
            <a:solidFill>
              <a:srgbClr val="C00000"/>
            </a:solidFill>
            <a:prstDash val="solid"/>
          </a:ln>
          <a:effectLst/>
        </p:spPr>
        <p:txBody>
          <a:bodyPr rtlCol="0" anchor="ctr"/>
          <a:lstStyle/>
          <a:p>
            <a:pPr algn="ctr"/>
            <a:r>
              <a:rPr lang="zh-CN" altLang="en-US" sz="3200" b="1" kern="0" dirty="0" smtClean="0">
                <a:solidFill>
                  <a:srgbClr val="C00000"/>
                </a:solidFill>
                <a:ea typeface="微软雅黑"/>
              </a:rPr>
              <a:t>坚持着眼事业与拓宽事业有机融合</a:t>
            </a:r>
            <a:endParaRPr lang="zh-CN" altLang="en-US" sz="3200" b="1" kern="0" dirty="0">
              <a:solidFill>
                <a:srgbClr val="C00000"/>
              </a:solidFill>
              <a:ea typeface="微软雅黑"/>
            </a:endParaRPr>
          </a:p>
        </p:txBody>
      </p:sp>
      <p:sp>
        <p:nvSpPr>
          <p:cNvPr id="63" name="圆角矩形 62"/>
          <p:cNvSpPr/>
          <p:nvPr/>
        </p:nvSpPr>
        <p:spPr>
          <a:xfrm>
            <a:off x="1459331" y="2980710"/>
            <a:ext cx="7094828" cy="563194"/>
          </a:xfrm>
          <a:prstGeom prst="roundRect">
            <a:avLst>
              <a:gd name="adj" fmla="val 50000"/>
            </a:avLst>
          </a:prstGeom>
          <a:solidFill>
            <a:srgbClr val="C00000"/>
          </a:solidFill>
          <a:ln w="12700" cap="flat" cmpd="sng" algn="ctr">
            <a:noFill/>
            <a:prstDash val="solid"/>
          </a:ln>
          <a:effectLst/>
        </p:spPr>
        <p:txBody>
          <a:bodyPr rtlCol="0" anchor="ctr"/>
          <a:lstStyle/>
          <a:p>
            <a:pPr algn="ctr"/>
            <a:r>
              <a:rPr lang="zh-CN" altLang="en-US" sz="2800" b="1" kern="0" dirty="0" smtClean="0">
                <a:gradFill>
                  <a:gsLst>
                    <a:gs pos="100000">
                      <a:prstClr val="white"/>
                    </a:gs>
                    <a:gs pos="0">
                      <a:prstClr val="white">
                        <a:lumMod val="95000"/>
                      </a:prstClr>
                    </a:gs>
                  </a:gsLst>
                  <a:path path="circle">
                    <a:fillToRect l="100000" b="100000"/>
                  </a:path>
                </a:gradFill>
                <a:ea typeface="微软雅黑"/>
              </a:rPr>
              <a:t>坚持思想重视与完善工作机制有机融合</a:t>
            </a:r>
            <a:endParaRPr lang="zh-CN" altLang="en-US" sz="2800" b="1" kern="0" dirty="0">
              <a:gradFill>
                <a:gsLst>
                  <a:gs pos="100000">
                    <a:prstClr val="white"/>
                  </a:gs>
                  <a:gs pos="0">
                    <a:prstClr val="white">
                      <a:lumMod val="95000"/>
                    </a:prstClr>
                  </a:gs>
                </a:gsLst>
                <a:path path="circle">
                  <a:fillToRect l="100000" b="100000"/>
                </a:path>
              </a:gradFill>
              <a:ea typeface="微软雅黑"/>
            </a:endParaRPr>
          </a:p>
        </p:txBody>
      </p:sp>
      <p:grpSp>
        <p:nvGrpSpPr>
          <p:cNvPr id="6" name="组合 64"/>
          <p:cNvGrpSpPr/>
          <p:nvPr/>
        </p:nvGrpSpPr>
        <p:grpSpPr>
          <a:xfrm>
            <a:off x="667244" y="3726153"/>
            <a:ext cx="734043" cy="643968"/>
            <a:chOff x="5613944" y="4363162"/>
            <a:chExt cx="920788" cy="920788"/>
          </a:xfrm>
        </p:grpSpPr>
        <p:sp>
          <p:nvSpPr>
            <p:cNvPr id="66" name="椭圆 65"/>
            <p:cNvSpPr/>
            <p:nvPr/>
          </p:nvSpPr>
          <p:spPr>
            <a:xfrm flipH="1">
              <a:off x="5613944" y="4363162"/>
              <a:ext cx="920788" cy="920788"/>
            </a:xfrm>
            <a:prstGeom prst="ellipse">
              <a:avLst/>
            </a:prstGeom>
            <a:noFill/>
            <a:ln w="6350" cap="flat" cmpd="sng" algn="ctr">
              <a:solidFill>
                <a:srgbClr val="C00000"/>
              </a:solidFill>
              <a:prstDash val="solid"/>
            </a:ln>
            <a:effectLst/>
          </p:spPr>
          <p:txBody>
            <a:bodyPr rtlCol="0" anchor="ctr"/>
            <a:lstStyle/>
            <a:p>
              <a:pPr algn="ctr" defTabSz="914400">
                <a:defRPr/>
              </a:pPr>
              <a:endParaRPr lang="zh-CN" altLang="en-US" sz="2000" b="1" kern="0">
                <a:solidFill>
                  <a:sysClr val="window" lastClr="FFFFFF"/>
                </a:solidFill>
              </a:endParaRPr>
            </a:p>
          </p:txBody>
        </p:sp>
        <p:sp>
          <p:nvSpPr>
            <p:cNvPr id="67" name="TextBox 20"/>
            <p:cNvSpPr txBox="1"/>
            <p:nvPr/>
          </p:nvSpPr>
          <p:spPr>
            <a:xfrm>
              <a:off x="5822987" y="4485061"/>
              <a:ext cx="502706" cy="616111"/>
            </a:xfrm>
            <a:prstGeom prst="rect">
              <a:avLst/>
            </a:prstGeom>
            <a:noFill/>
          </p:spPr>
          <p:txBody>
            <a:bodyPr wrap="none" lIns="0" tIns="0" rIns="0" bIns="0" rtlCol="0">
              <a:spAutoFit/>
            </a:bodyPr>
            <a:lstStyle/>
            <a:p>
              <a:pPr algn="ctr" defTabSz="914400">
                <a:defRPr/>
              </a:pPr>
              <a:r>
                <a:rPr lang="en-US" altLang="zh-CN" sz="2800" b="1" kern="0" dirty="0">
                  <a:gradFill>
                    <a:gsLst>
                      <a:gs pos="0">
                        <a:srgbClr val="FF3302"/>
                      </a:gs>
                      <a:gs pos="100000">
                        <a:srgbClr val="CB0800"/>
                      </a:gs>
                    </a:gsLst>
                    <a:lin ang="5400000" scaled="1"/>
                  </a:gradFill>
                  <a:latin typeface="Agency FB" panose="020B0503020202020204" pitchFamily="34" charset="0"/>
                  <a:ea typeface="微软雅黑" pitchFamily="34" charset="-122"/>
                </a:rPr>
                <a:t>04</a:t>
              </a:r>
              <a:endParaRPr lang="zh-CN" altLang="en-US" sz="2800" b="1" kern="0" dirty="0">
                <a:gradFill>
                  <a:gsLst>
                    <a:gs pos="0">
                      <a:srgbClr val="FF3302"/>
                    </a:gs>
                    <a:gs pos="100000">
                      <a:srgbClr val="CB0800"/>
                    </a:gs>
                  </a:gsLst>
                  <a:lin ang="5400000" scaled="1"/>
                </a:gradFill>
                <a:latin typeface="Agency FB" panose="020B0503020202020204" pitchFamily="34" charset="0"/>
                <a:ea typeface="微软雅黑" pitchFamily="34" charset="-122"/>
              </a:endParaRPr>
            </a:p>
          </p:txBody>
        </p:sp>
      </p:grpSp>
      <p:sp>
        <p:nvSpPr>
          <p:cNvPr id="72" name="圆角矩形 71"/>
          <p:cNvSpPr/>
          <p:nvPr/>
        </p:nvSpPr>
        <p:spPr>
          <a:xfrm>
            <a:off x="1459331" y="3776355"/>
            <a:ext cx="7094828" cy="541649"/>
          </a:xfrm>
          <a:prstGeom prst="roundRect">
            <a:avLst>
              <a:gd name="adj" fmla="val 50000"/>
            </a:avLst>
          </a:prstGeom>
          <a:noFill/>
          <a:ln w="12700" cap="flat" cmpd="sng" algn="ctr">
            <a:solidFill>
              <a:srgbClr val="C00000"/>
            </a:solidFill>
            <a:prstDash val="solid"/>
          </a:ln>
          <a:effectLst/>
        </p:spPr>
        <p:txBody>
          <a:bodyPr rtlCol="0" anchor="ctr"/>
          <a:lstStyle/>
          <a:p>
            <a:pPr algn="ctr"/>
            <a:r>
              <a:rPr lang="zh-CN" altLang="en-US" sz="2800" b="1" kern="0" dirty="0" smtClean="0">
                <a:ea typeface="微软雅黑"/>
              </a:rPr>
              <a:t>坚持“理解深”与“抓得住”有机融合</a:t>
            </a:r>
            <a:endParaRPr lang="zh-CN" altLang="en-US" sz="2800" b="1" kern="0" dirty="0">
              <a:ea typeface="微软雅黑"/>
            </a:endParaRPr>
          </a:p>
        </p:txBody>
      </p:sp>
      <p:sp>
        <p:nvSpPr>
          <p:cNvPr id="24" name="矩形 23">
            <a:extLst>
              <a:ext uri="{FF2B5EF4-FFF2-40B4-BE49-F238E27FC236}">
                <a16:creationId xmlns:a16="http://schemas.microsoft.com/office/drawing/2014/main" xmlns="" id="{D13F827E-BB6C-421F-9347-136A058F60D3}"/>
              </a:ext>
            </a:extLst>
          </p:cNvPr>
          <p:cNvSpPr/>
          <p:nvPr/>
        </p:nvSpPr>
        <p:spPr>
          <a:xfrm>
            <a:off x="-407743" y="184605"/>
            <a:ext cx="7438268" cy="892552"/>
          </a:xfrm>
          <a:prstGeom prst="rect">
            <a:avLst/>
          </a:prstGeom>
        </p:spPr>
        <p:txBody>
          <a:bodyPr wrap="square">
            <a:spAutoFit/>
          </a:bodyPr>
          <a:lstStyle/>
          <a:p>
            <a:pPr algn="ctr" defTabSz="914400">
              <a:defRPr/>
            </a:pPr>
            <a:r>
              <a:rPr lang="zh-CN" altLang="en-US" sz="2600" b="1" kern="0" spc="300" dirty="0" smtClean="0">
                <a:solidFill>
                  <a:srgbClr val="C00000"/>
                </a:solidFill>
                <a:latin typeface="Arial"/>
                <a:ea typeface="微软雅黑"/>
              </a:rPr>
              <a:t>以新气象新作为不断提高</a:t>
            </a:r>
          </a:p>
          <a:p>
            <a:pPr algn="ctr" defTabSz="914400">
              <a:defRPr/>
            </a:pPr>
            <a:r>
              <a:rPr lang="zh-CN" altLang="en-US" sz="2600" b="1" kern="0" spc="300" dirty="0" smtClean="0">
                <a:solidFill>
                  <a:srgbClr val="C00000"/>
                </a:solidFill>
                <a:latin typeface="Arial"/>
                <a:ea typeface="微软雅黑"/>
              </a:rPr>
              <a:t>新时代组织工作质量和水平</a:t>
            </a:r>
          </a:p>
        </p:txBody>
      </p:sp>
    </p:spTree>
    <p:extLst>
      <p:ext uri="{BB962C8B-B14F-4D97-AF65-F5344CB8AC3E}">
        <p14:creationId xmlns:p14="http://schemas.microsoft.com/office/powerpoint/2010/main" xmlns="" val="387791429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wipe(left)">
                                      <p:cBhvr>
                                        <p:cTn id="15" dur="1000"/>
                                        <p:tgtEl>
                                          <p:spTgt spid="61"/>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anim calcmode="lin" valueType="num">
                                      <p:cBhvr>
                                        <p:cTn id="22" dur="500" fill="hold"/>
                                        <p:tgtEl>
                                          <p:spTgt spid="4"/>
                                        </p:tgtEl>
                                        <p:attrNameLst>
                                          <p:attrName>ppt_x</p:attrName>
                                        </p:attrNameLst>
                                      </p:cBhvr>
                                      <p:tavLst>
                                        <p:tav tm="0">
                                          <p:val>
                                            <p:fltVal val="0.5"/>
                                          </p:val>
                                        </p:tav>
                                        <p:tav tm="100000">
                                          <p:val>
                                            <p:strVal val="#ppt_x"/>
                                          </p:val>
                                        </p:tav>
                                      </p:tavLst>
                                    </p:anim>
                                    <p:anim calcmode="lin" valueType="num">
                                      <p:cBhvr>
                                        <p:cTn id="23" dur="500" fill="hold"/>
                                        <p:tgtEl>
                                          <p:spTgt spid="4"/>
                                        </p:tgtEl>
                                        <p:attrNameLst>
                                          <p:attrName>ppt_y</p:attrName>
                                        </p:attrNameLst>
                                      </p:cBhvr>
                                      <p:tavLst>
                                        <p:tav tm="0">
                                          <p:val>
                                            <p:fltVal val="0.5"/>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left)">
                                      <p:cBhvr>
                                        <p:cTn id="27" dur="1000"/>
                                        <p:tgtEl>
                                          <p:spTgt spid="62"/>
                                        </p:tgtEl>
                                      </p:cBhvr>
                                    </p:animEffect>
                                  </p:childTnLst>
                                </p:cTn>
                              </p:par>
                            </p:childTnLst>
                          </p:cTn>
                        </p:par>
                        <p:par>
                          <p:cTn id="28" fill="hold">
                            <p:stCondLst>
                              <p:cond delay="3000"/>
                            </p:stCondLst>
                            <p:childTnLst>
                              <p:par>
                                <p:cTn id="29" presetID="53" presetClass="entr" presetSubtype="528"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anim calcmode="lin" valueType="num">
                                      <p:cBhvr>
                                        <p:cTn id="34" dur="500" fill="hold"/>
                                        <p:tgtEl>
                                          <p:spTgt spid="5"/>
                                        </p:tgtEl>
                                        <p:attrNameLst>
                                          <p:attrName>ppt_x</p:attrName>
                                        </p:attrNameLst>
                                      </p:cBhvr>
                                      <p:tavLst>
                                        <p:tav tm="0">
                                          <p:val>
                                            <p:fltVal val="0.5"/>
                                          </p:val>
                                        </p:tav>
                                        <p:tav tm="100000">
                                          <p:val>
                                            <p:strVal val="#ppt_x"/>
                                          </p:val>
                                        </p:tav>
                                      </p:tavLst>
                                    </p:anim>
                                    <p:anim calcmode="lin" valueType="num">
                                      <p:cBhvr>
                                        <p:cTn id="35" dur="500" fill="hold"/>
                                        <p:tgtEl>
                                          <p:spTgt spid="5"/>
                                        </p:tgtEl>
                                        <p:attrNameLst>
                                          <p:attrName>ppt_y</p:attrName>
                                        </p:attrNameLst>
                                      </p:cBhvr>
                                      <p:tavLst>
                                        <p:tav tm="0">
                                          <p:val>
                                            <p:fltVal val="0.5"/>
                                          </p:val>
                                        </p:tav>
                                        <p:tav tm="100000">
                                          <p:val>
                                            <p:strVal val="#ppt_y"/>
                                          </p:val>
                                        </p:tav>
                                      </p:tavLst>
                                    </p:anim>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wipe(left)">
                                      <p:cBhvr>
                                        <p:cTn id="39" dur="1000"/>
                                        <p:tgtEl>
                                          <p:spTgt spid="63"/>
                                        </p:tgtEl>
                                      </p:cBhvr>
                                    </p:animEffect>
                                  </p:childTnLst>
                                </p:cTn>
                              </p:par>
                            </p:childTnLst>
                          </p:cTn>
                        </p:par>
                        <p:par>
                          <p:cTn id="40" fill="hold">
                            <p:stCondLst>
                              <p:cond delay="4500"/>
                            </p:stCondLst>
                            <p:childTnLst>
                              <p:par>
                                <p:cTn id="41" presetID="53" presetClass="entr" presetSubtype="528"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anim calcmode="lin" valueType="num">
                                      <p:cBhvr>
                                        <p:cTn id="46" dur="500" fill="hold"/>
                                        <p:tgtEl>
                                          <p:spTgt spid="6"/>
                                        </p:tgtEl>
                                        <p:attrNameLst>
                                          <p:attrName>ppt_x</p:attrName>
                                        </p:attrNameLst>
                                      </p:cBhvr>
                                      <p:tavLst>
                                        <p:tav tm="0">
                                          <p:val>
                                            <p:fltVal val="0.5"/>
                                          </p:val>
                                        </p:tav>
                                        <p:tav tm="100000">
                                          <p:val>
                                            <p:strVal val="#ppt_x"/>
                                          </p:val>
                                        </p:tav>
                                      </p:tavLst>
                                    </p:anim>
                                    <p:anim calcmode="lin" valueType="num">
                                      <p:cBhvr>
                                        <p:cTn id="47" dur="500" fill="hold"/>
                                        <p:tgtEl>
                                          <p:spTgt spid="6"/>
                                        </p:tgtEl>
                                        <p:attrNameLst>
                                          <p:attrName>ppt_y</p:attrName>
                                        </p:attrNameLst>
                                      </p:cBhvr>
                                      <p:tavLst>
                                        <p:tav tm="0">
                                          <p:val>
                                            <p:fltVal val="0.5"/>
                                          </p:val>
                                        </p:tav>
                                        <p:tav tm="100000">
                                          <p:val>
                                            <p:strVal val="#ppt_y"/>
                                          </p:val>
                                        </p:tav>
                                      </p:tavLst>
                                    </p:anim>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left)">
                                      <p:cBhvr>
                                        <p:cTn id="51"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7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0"/>
          <p:cNvGrpSpPr/>
          <p:nvPr/>
        </p:nvGrpSpPr>
        <p:grpSpPr>
          <a:xfrm>
            <a:off x="655369" y="1145396"/>
            <a:ext cx="662791" cy="707156"/>
            <a:chOff x="5613944" y="2348233"/>
            <a:chExt cx="920788" cy="920788"/>
          </a:xfrm>
        </p:grpSpPr>
        <p:sp>
          <p:nvSpPr>
            <p:cNvPr id="52" name="椭圆 51"/>
            <p:cNvSpPr/>
            <p:nvPr/>
          </p:nvSpPr>
          <p:spPr>
            <a:xfrm flipH="1">
              <a:off x="5613944" y="2348233"/>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914400">
                <a:defRPr/>
              </a:pPr>
              <a:endParaRPr lang="zh-CN" altLang="en-US" sz="2000" b="1" kern="0">
                <a:solidFill>
                  <a:sysClr val="window" lastClr="FFFFFF"/>
                </a:solidFill>
              </a:endParaRPr>
            </a:p>
          </p:txBody>
        </p:sp>
        <p:sp>
          <p:nvSpPr>
            <p:cNvPr id="53" name="TextBox 20"/>
            <p:cNvSpPr txBox="1"/>
            <p:nvPr/>
          </p:nvSpPr>
          <p:spPr>
            <a:xfrm>
              <a:off x="5795967" y="2470132"/>
              <a:ext cx="556748" cy="561058"/>
            </a:xfrm>
            <a:prstGeom prst="rect">
              <a:avLst/>
            </a:prstGeom>
            <a:noFill/>
          </p:spPr>
          <p:txBody>
            <a:bodyPr wrap="none" lIns="0" tIns="0" rIns="0" bIns="0" rtlCol="0">
              <a:spAutoFit/>
            </a:bodyPr>
            <a:lstStyle/>
            <a:p>
              <a:pPr algn="ctr" defTabSz="914400">
                <a:defRPr/>
              </a:pPr>
              <a:r>
                <a:rPr lang="en-US" altLang="zh-CN" sz="2800" b="1" kern="0" dirty="0" smtClean="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05</a:t>
              </a:r>
              <a:endParaRPr lang="zh-CN" altLang="en-US" sz="28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3" name="组合 53"/>
          <p:cNvGrpSpPr/>
          <p:nvPr/>
        </p:nvGrpSpPr>
        <p:grpSpPr>
          <a:xfrm>
            <a:off x="631619" y="2046626"/>
            <a:ext cx="745919" cy="696573"/>
            <a:chOff x="5613944" y="4363162"/>
            <a:chExt cx="920788" cy="920788"/>
          </a:xfrm>
        </p:grpSpPr>
        <p:sp>
          <p:nvSpPr>
            <p:cNvPr id="55" name="椭圆 54"/>
            <p:cNvSpPr/>
            <p:nvPr/>
          </p:nvSpPr>
          <p:spPr>
            <a:xfrm flipH="1">
              <a:off x="5613944" y="4363162"/>
              <a:ext cx="920788" cy="920788"/>
            </a:xfrm>
            <a:prstGeom prst="ellipse">
              <a:avLst/>
            </a:prstGeom>
            <a:noFill/>
            <a:ln w="6350" cap="flat" cmpd="sng" algn="ctr">
              <a:solidFill>
                <a:srgbClr val="C00000"/>
              </a:solidFill>
              <a:prstDash val="solid"/>
            </a:ln>
            <a:effectLst/>
          </p:spPr>
          <p:txBody>
            <a:bodyPr rtlCol="0" anchor="ctr"/>
            <a:lstStyle/>
            <a:p>
              <a:pPr algn="ctr" defTabSz="914400">
                <a:defRPr/>
              </a:pPr>
              <a:endParaRPr lang="zh-CN" altLang="en-US" sz="2000" b="1" kern="0">
                <a:solidFill>
                  <a:sysClr val="window" lastClr="FFFFFF"/>
                </a:solidFill>
              </a:endParaRPr>
            </a:p>
          </p:txBody>
        </p:sp>
        <p:sp>
          <p:nvSpPr>
            <p:cNvPr id="56" name="TextBox 20"/>
            <p:cNvSpPr txBox="1"/>
            <p:nvPr/>
          </p:nvSpPr>
          <p:spPr>
            <a:xfrm>
              <a:off x="5793351" y="4485061"/>
              <a:ext cx="561980" cy="650952"/>
            </a:xfrm>
            <a:prstGeom prst="rect">
              <a:avLst/>
            </a:prstGeom>
            <a:noFill/>
          </p:spPr>
          <p:txBody>
            <a:bodyPr wrap="none" lIns="0" tIns="0" rIns="0" bIns="0" rtlCol="0">
              <a:spAutoFit/>
            </a:bodyPr>
            <a:lstStyle/>
            <a:p>
              <a:pPr algn="ctr" defTabSz="914400">
                <a:defRPr/>
              </a:pPr>
              <a:r>
                <a:rPr lang="en-US" altLang="zh-CN" sz="3200" b="1" kern="0" dirty="0" smtClean="0">
                  <a:gradFill>
                    <a:gsLst>
                      <a:gs pos="0">
                        <a:srgbClr val="FF3302"/>
                      </a:gs>
                      <a:gs pos="100000">
                        <a:srgbClr val="CB0800"/>
                      </a:gs>
                    </a:gsLst>
                    <a:lin ang="5400000" scaled="1"/>
                  </a:gradFill>
                  <a:latin typeface="Agency FB" panose="020B0503020202020204" pitchFamily="34" charset="0"/>
                  <a:ea typeface="微软雅黑" pitchFamily="34" charset="-122"/>
                </a:rPr>
                <a:t>06</a:t>
              </a:r>
              <a:endParaRPr lang="zh-CN" altLang="en-US" sz="3200" b="1" kern="0" dirty="0">
                <a:gradFill>
                  <a:gsLst>
                    <a:gs pos="0">
                      <a:srgbClr val="FF3302"/>
                    </a:gs>
                    <a:gs pos="100000">
                      <a:srgbClr val="CB0800"/>
                    </a:gs>
                  </a:gsLst>
                  <a:lin ang="5400000" scaled="1"/>
                </a:gradFill>
                <a:latin typeface="Agency FB" panose="020B0503020202020204" pitchFamily="34" charset="0"/>
                <a:ea typeface="微软雅黑" pitchFamily="34" charset="-122"/>
              </a:endParaRPr>
            </a:p>
          </p:txBody>
        </p:sp>
      </p:grpSp>
      <p:grpSp>
        <p:nvGrpSpPr>
          <p:cNvPr id="4" name="组合 57"/>
          <p:cNvGrpSpPr/>
          <p:nvPr/>
        </p:nvGrpSpPr>
        <p:grpSpPr>
          <a:xfrm>
            <a:off x="667244" y="2939809"/>
            <a:ext cx="710294" cy="634672"/>
            <a:chOff x="5613944" y="4363162"/>
            <a:chExt cx="920788" cy="920788"/>
          </a:xfrm>
        </p:grpSpPr>
        <p:sp>
          <p:nvSpPr>
            <p:cNvPr id="59" name="椭圆 58"/>
            <p:cNvSpPr/>
            <p:nvPr/>
          </p:nvSpPr>
          <p:spPr>
            <a:xfrm flipH="1">
              <a:off x="5613944" y="4363162"/>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914400">
                <a:defRPr/>
              </a:pPr>
              <a:endParaRPr lang="zh-CN" altLang="en-US" sz="2000" b="1" kern="0">
                <a:solidFill>
                  <a:sysClr val="window" lastClr="FFFFFF"/>
                </a:solidFill>
              </a:endParaRPr>
            </a:p>
          </p:txBody>
        </p:sp>
        <p:sp>
          <p:nvSpPr>
            <p:cNvPr id="60" name="TextBox 17"/>
            <p:cNvSpPr txBox="1"/>
            <p:nvPr/>
          </p:nvSpPr>
          <p:spPr>
            <a:xfrm>
              <a:off x="5814584" y="4485060"/>
              <a:ext cx="519514" cy="625135"/>
            </a:xfrm>
            <a:prstGeom prst="rect">
              <a:avLst/>
            </a:prstGeom>
            <a:noFill/>
          </p:spPr>
          <p:txBody>
            <a:bodyPr wrap="none" lIns="0" tIns="0" rIns="0" bIns="0" rtlCol="0">
              <a:spAutoFit/>
            </a:bodyPr>
            <a:lstStyle/>
            <a:p>
              <a:pPr algn="ctr" defTabSz="914400">
                <a:defRPr/>
              </a:pPr>
              <a:r>
                <a:rPr lang="en-US" altLang="zh-CN" sz="2800" b="1" kern="0" dirty="0" smtClean="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07</a:t>
              </a:r>
              <a:endParaRPr lang="zh-CN" altLang="en-US" sz="28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sp>
        <p:nvSpPr>
          <p:cNvPr id="61" name="圆角矩形 60"/>
          <p:cNvSpPr/>
          <p:nvPr/>
        </p:nvSpPr>
        <p:spPr>
          <a:xfrm>
            <a:off x="1459331" y="1217015"/>
            <a:ext cx="7094828" cy="564284"/>
          </a:xfrm>
          <a:prstGeom prst="roundRect">
            <a:avLst>
              <a:gd name="adj" fmla="val 50000"/>
            </a:avLst>
          </a:prstGeom>
          <a:solidFill>
            <a:srgbClr val="C00000"/>
          </a:solidFill>
          <a:ln w="12700" cap="flat" cmpd="sng" algn="ctr">
            <a:noFill/>
            <a:prstDash val="solid"/>
          </a:ln>
          <a:effectLst/>
        </p:spPr>
        <p:txBody>
          <a:bodyPr rtlCol="0" anchor="ctr"/>
          <a:lstStyle/>
          <a:p>
            <a:pPr algn="ctr"/>
            <a:r>
              <a:rPr lang="zh-CN" altLang="en-US" sz="2800" b="1" kern="0" dirty="0" smtClean="0">
                <a:gradFill>
                  <a:gsLst>
                    <a:gs pos="100000">
                      <a:prstClr val="white"/>
                    </a:gs>
                    <a:gs pos="0">
                      <a:prstClr val="white">
                        <a:lumMod val="95000"/>
                      </a:prstClr>
                    </a:gs>
                  </a:gsLst>
                  <a:path path="circle">
                    <a:fillToRect l="100000" b="100000"/>
                  </a:path>
                </a:gradFill>
                <a:ea typeface="微软雅黑"/>
              </a:rPr>
              <a:t>坚持“高标准”与“高质量”有机融合</a:t>
            </a:r>
            <a:endParaRPr lang="zh-CN" altLang="en-US" sz="2800" b="1" kern="0" dirty="0">
              <a:gradFill>
                <a:gsLst>
                  <a:gs pos="100000">
                    <a:prstClr val="white"/>
                  </a:gs>
                  <a:gs pos="0">
                    <a:prstClr val="white">
                      <a:lumMod val="95000"/>
                    </a:prstClr>
                  </a:gs>
                </a:gsLst>
                <a:path path="circle">
                  <a:fillToRect l="100000" b="100000"/>
                </a:path>
              </a:gradFill>
              <a:ea typeface="微软雅黑"/>
            </a:endParaRPr>
          </a:p>
        </p:txBody>
      </p:sp>
      <p:sp>
        <p:nvSpPr>
          <p:cNvPr id="62" name="圆角矩形 61"/>
          <p:cNvSpPr/>
          <p:nvPr/>
        </p:nvSpPr>
        <p:spPr>
          <a:xfrm>
            <a:off x="1459331" y="2141626"/>
            <a:ext cx="7094828" cy="554073"/>
          </a:xfrm>
          <a:prstGeom prst="roundRect">
            <a:avLst>
              <a:gd name="adj" fmla="val 50000"/>
            </a:avLst>
          </a:prstGeom>
          <a:noFill/>
          <a:ln w="12700" cap="flat" cmpd="sng" algn="ctr">
            <a:solidFill>
              <a:srgbClr val="C00000"/>
            </a:solidFill>
            <a:prstDash val="solid"/>
          </a:ln>
          <a:effectLst/>
        </p:spPr>
        <p:txBody>
          <a:bodyPr rtlCol="0" anchor="ctr"/>
          <a:lstStyle/>
          <a:p>
            <a:pPr algn="ctr"/>
            <a:r>
              <a:rPr lang="zh-CN" altLang="en-US" sz="2800" b="1" kern="0" dirty="0" smtClean="0">
                <a:solidFill>
                  <a:srgbClr val="C00000"/>
                </a:solidFill>
                <a:ea typeface="微软雅黑"/>
              </a:rPr>
              <a:t>坚持“过程论”与“结果论”有机融合</a:t>
            </a:r>
            <a:endParaRPr lang="zh-CN" altLang="en-US" sz="2800" b="1" kern="0" dirty="0">
              <a:solidFill>
                <a:srgbClr val="C00000"/>
              </a:solidFill>
              <a:ea typeface="微软雅黑"/>
            </a:endParaRPr>
          </a:p>
        </p:txBody>
      </p:sp>
      <p:sp>
        <p:nvSpPr>
          <p:cNvPr id="63" name="圆角矩形 62"/>
          <p:cNvSpPr/>
          <p:nvPr/>
        </p:nvSpPr>
        <p:spPr>
          <a:xfrm>
            <a:off x="1459331" y="2980710"/>
            <a:ext cx="7094828" cy="563194"/>
          </a:xfrm>
          <a:prstGeom prst="roundRect">
            <a:avLst>
              <a:gd name="adj" fmla="val 50000"/>
            </a:avLst>
          </a:prstGeom>
          <a:solidFill>
            <a:srgbClr val="C00000"/>
          </a:solidFill>
          <a:ln w="12700" cap="flat" cmpd="sng" algn="ctr">
            <a:noFill/>
            <a:prstDash val="solid"/>
          </a:ln>
          <a:effectLst/>
        </p:spPr>
        <p:txBody>
          <a:bodyPr rtlCol="0" anchor="ctr"/>
          <a:lstStyle/>
          <a:p>
            <a:pPr algn="ctr"/>
            <a:r>
              <a:rPr lang="zh-CN" altLang="en-US" sz="2800" b="1" kern="0" dirty="0" smtClean="0">
                <a:gradFill>
                  <a:gsLst>
                    <a:gs pos="100000">
                      <a:prstClr val="white"/>
                    </a:gs>
                    <a:gs pos="0">
                      <a:prstClr val="white">
                        <a:lumMod val="95000"/>
                      </a:prstClr>
                    </a:gs>
                  </a:gsLst>
                  <a:path path="circle">
                    <a:fillToRect l="100000" b="100000"/>
                  </a:path>
                </a:gradFill>
                <a:ea typeface="微软雅黑"/>
              </a:rPr>
              <a:t>坚持“看到人”与“抓住事”有机融合</a:t>
            </a:r>
            <a:endParaRPr lang="zh-CN" altLang="en-US" sz="2800" b="1" kern="0" dirty="0">
              <a:gradFill>
                <a:gsLst>
                  <a:gs pos="100000">
                    <a:prstClr val="white"/>
                  </a:gs>
                  <a:gs pos="0">
                    <a:prstClr val="white">
                      <a:lumMod val="95000"/>
                    </a:prstClr>
                  </a:gs>
                </a:gsLst>
                <a:path path="circle">
                  <a:fillToRect l="100000" b="100000"/>
                </a:path>
              </a:gradFill>
              <a:ea typeface="微软雅黑"/>
            </a:endParaRPr>
          </a:p>
        </p:txBody>
      </p:sp>
      <p:grpSp>
        <p:nvGrpSpPr>
          <p:cNvPr id="5" name="组合 64"/>
          <p:cNvGrpSpPr/>
          <p:nvPr/>
        </p:nvGrpSpPr>
        <p:grpSpPr>
          <a:xfrm>
            <a:off x="667244" y="3726153"/>
            <a:ext cx="734043" cy="643968"/>
            <a:chOff x="5613944" y="4363162"/>
            <a:chExt cx="920788" cy="920788"/>
          </a:xfrm>
        </p:grpSpPr>
        <p:sp>
          <p:nvSpPr>
            <p:cNvPr id="66" name="椭圆 65"/>
            <p:cNvSpPr/>
            <p:nvPr/>
          </p:nvSpPr>
          <p:spPr>
            <a:xfrm flipH="1">
              <a:off x="5613944" y="4363162"/>
              <a:ext cx="920788" cy="920788"/>
            </a:xfrm>
            <a:prstGeom prst="ellipse">
              <a:avLst/>
            </a:prstGeom>
            <a:noFill/>
            <a:ln w="6350" cap="flat" cmpd="sng" algn="ctr">
              <a:solidFill>
                <a:srgbClr val="C00000"/>
              </a:solidFill>
              <a:prstDash val="solid"/>
            </a:ln>
            <a:effectLst/>
          </p:spPr>
          <p:txBody>
            <a:bodyPr rtlCol="0" anchor="ctr"/>
            <a:lstStyle/>
            <a:p>
              <a:pPr algn="ctr" defTabSz="914400">
                <a:defRPr/>
              </a:pPr>
              <a:endParaRPr lang="zh-CN" altLang="en-US" sz="2000" b="1" kern="0">
                <a:solidFill>
                  <a:sysClr val="window" lastClr="FFFFFF"/>
                </a:solidFill>
              </a:endParaRPr>
            </a:p>
          </p:txBody>
        </p:sp>
        <p:sp>
          <p:nvSpPr>
            <p:cNvPr id="67" name="TextBox 20"/>
            <p:cNvSpPr txBox="1"/>
            <p:nvPr/>
          </p:nvSpPr>
          <p:spPr>
            <a:xfrm>
              <a:off x="5822987" y="4485061"/>
              <a:ext cx="502706" cy="616111"/>
            </a:xfrm>
            <a:prstGeom prst="rect">
              <a:avLst/>
            </a:prstGeom>
            <a:noFill/>
          </p:spPr>
          <p:txBody>
            <a:bodyPr wrap="none" lIns="0" tIns="0" rIns="0" bIns="0" rtlCol="0">
              <a:spAutoFit/>
            </a:bodyPr>
            <a:lstStyle/>
            <a:p>
              <a:pPr algn="ctr" defTabSz="914400">
                <a:defRPr/>
              </a:pPr>
              <a:r>
                <a:rPr lang="en-US" altLang="zh-CN" sz="2800" b="1" kern="0" dirty="0" smtClean="0">
                  <a:gradFill>
                    <a:gsLst>
                      <a:gs pos="0">
                        <a:srgbClr val="FF3302"/>
                      </a:gs>
                      <a:gs pos="100000">
                        <a:srgbClr val="CB0800"/>
                      </a:gs>
                    </a:gsLst>
                    <a:lin ang="5400000" scaled="1"/>
                  </a:gradFill>
                  <a:latin typeface="Agency FB" panose="020B0503020202020204" pitchFamily="34" charset="0"/>
                  <a:ea typeface="微软雅黑" pitchFamily="34" charset="-122"/>
                </a:rPr>
                <a:t>08</a:t>
              </a:r>
              <a:endParaRPr lang="zh-CN" altLang="en-US" sz="2800" b="1" kern="0" dirty="0">
                <a:gradFill>
                  <a:gsLst>
                    <a:gs pos="0">
                      <a:srgbClr val="FF3302"/>
                    </a:gs>
                    <a:gs pos="100000">
                      <a:srgbClr val="CB0800"/>
                    </a:gs>
                  </a:gsLst>
                  <a:lin ang="5400000" scaled="1"/>
                </a:gradFill>
                <a:latin typeface="Agency FB" panose="020B0503020202020204" pitchFamily="34" charset="0"/>
                <a:ea typeface="微软雅黑" pitchFamily="34" charset="-122"/>
              </a:endParaRPr>
            </a:p>
          </p:txBody>
        </p:sp>
      </p:grpSp>
      <p:sp>
        <p:nvSpPr>
          <p:cNvPr id="72" name="圆角矩形 71"/>
          <p:cNvSpPr/>
          <p:nvPr/>
        </p:nvSpPr>
        <p:spPr>
          <a:xfrm>
            <a:off x="1459331" y="3776355"/>
            <a:ext cx="7094828" cy="541649"/>
          </a:xfrm>
          <a:prstGeom prst="roundRect">
            <a:avLst>
              <a:gd name="adj" fmla="val 50000"/>
            </a:avLst>
          </a:prstGeom>
          <a:noFill/>
          <a:ln w="12700" cap="flat" cmpd="sng" algn="ctr">
            <a:solidFill>
              <a:srgbClr val="C00000"/>
            </a:solidFill>
            <a:prstDash val="solid"/>
          </a:ln>
          <a:effectLst/>
        </p:spPr>
        <p:txBody>
          <a:bodyPr rtlCol="0" anchor="ctr"/>
          <a:lstStyle/>
          <a:p>
            <a:pPr algn="ctr"/>
            <a:r>
              <a:rPr lang="zh-CN" altLang="en-US" sz="2800" b="1" kern="0" dirty="0" smtClean="0">
                <a:ea typeface="微软雅黑"/>
              </a:rPr>
              <a:t>坚持“出活”与防止“出事”有机融合</a:t>
            </a:r>
            <a:endParaRPr lang="zh-CN" altLang="en-US" sz="2800" b="1" kern="0" dirty="0">
              <a:ea typeface="微软雅黑"/>
            </a:endParaRPr>
          </a:p>
        </p:txBody>
      </p:sp>
      <p:sp>
        <p:nvSpPr>
          <p:cNvPr id="24" name="矩形 23">
            <a:extLst>
              <a:ext uri="{FF2B5EF4-FFF2-40B4-BE49-F238E27FC236}">
                <a16:creationId xmlns:a16="http://schemas.microsoft.com/office/drawing/2014/main" xmlns="" id="{D13F827E-BB6C-421F-9347-136A058F60D3}"/>
              </a:ext>
            </a:extLst>
          </p:cNvPr>
          <p:cNvSpPr/>
          <p:nvPr/>
        </p:nvSpPr>
        <p:spPr>
          <a:xfrm>
            <a:off x="-407743" y="184605"/>
            <a:ext cx="7438268" cy="892552"/>
          </a:xfrm>
          <a:prstGeom prst="rect">
            <a:avLst/>
          </a:prstGeom>
        </p:spPr>
        <p:txBody>
          <a:bodyPr wrap="square">
            <a:spAutoFit/>
          </a:bodyPr>
          <a:lstStyle/>
          <a:p>
            <a:pPr algn="ctr" defTabSz="914400">
              <a:defRPr/>
            </a:pPr>
            <a:r>
              <a:rPr lang="zh-CN" altLang="en-US" sz="2600" b="1" kern="0" spc="300" dirty="0" smtClean="0">
                <a:solidFill>
                  <a:srgbClr val="C00000"/>
                </a:solidFill>
                <a:latin typeface="Arial"/>
                <a:ea typeface="微软雅黑"/>
              </a:rPr>
              <a:t>以新气象新作为不断提高</a:t>
            </a:r>
          </a:p>
          <a:p>
            <a:pPr algn="ctr" defTabSz="914400">
              <a:defRPr/>
            </a:pPr>
            <a:r>
              <a:rPr lang="zh-CN" altLang="en-US" sz="2600" b="1" kern="0" spc="300" dirty="0" smtClean="0">
                <a:solidFill>
                  <a:srgbClr val="C00000"/>
                </a:solidFill>
                <a:latin typeface="Arial"/>
                <a:ea typeface="微软雅黑"/>
              </a:rPr>
              <a:t>新时代组织工作质量和水平</a:t>
            </a:r>
          </a:p>
        </p:txBody>
      </p:sp>
    </p:spTree>
    <p:extLst>
      <p:ext uri="{BB962C8B-B14F-4D97-AF65-F5344CB8AC3E}">
        <p14:creationId xmlns:p14="http://schemas.microsoft.com/office/powerpoint/2010/main" xmlns="" val="387791429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wipe(left)">
                                      <p:cBhvr>
                                        <p:cTn id="15" dur="1000"/>
                                        <p:tgtEl>
                                          <p:spTgt spid="61"/>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anim calcmode="lin" valueType="num">
                                      <p:cBhvr>
                                        <p:cTn id="22" dur="500" fill="hold"/>
                                        <p:tgtEl>
                                          <p:spTgt spid="3"/>
                                        </p:tgtEl>
                                        <p:attrNameLst>
                                          <p:attrName>ppt_x</p:attrName>
                                        </p:attrNameLst>
                                      </p:cBhvr>
                                      <p:tavLst>
                                        <p:tav tm="0">
                                          <p:val>
                                            <p:fltVal val="0.5"/>
                                          </p:val>
                                        </p:tav>
                                        <p:tav tm="100000">
                                          <p:val>
                                            <p:strVal val="#ppt_x"/>
                                          </p:val>
                                        </p:tav>
                                      </p:tavLst>
                                    </p:anim>
                                    <p:anim calcmode="lin" valueType="num">
                                      <p:cBhvr>
                                        <p:cTn id="23" dur="500" fill="hold"/>
                                        <p:tgtEl>
                                          <p:spTgt spid="3"/>
                                        </p:tgtEl>
                                        <p:attrNameLst>
                                          <p:attrName>ppt_y</p:attrName>
                                        </p:attrNameLst>
                                      </p:cBhvr>
                                      <p:tavLst>
                                        <p:tav tm="0">
                                          <p:val>
                                            <p:fltVal val="0.5"/>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left)">
                                      <p:cBhvr>
                                        <p:cTn id="27" dur="1000"/>
                                        <p:tgtEl>
                                          <p:spTgt spid="62"/>
                                        </p:tgtEl>
                                      </p:cBhvr>
                                    </p:animEffect>
                                  </p:childTnLst>
                                </p:cTn>
                              </p:par>
                            </p:childTnLst>
                          </p:cTn>
                        </p:par>
                        <p:par>
                          <p:cTn id="28" fill="hold">
                            <p:stCondLst>
                              <p:cond delay="3000"/>
                            </p:stCondLst>
                            <p:childTnLst>
                              <p:par>
                                <p:cTn id="29" presetID="53" presetClass="entr" presetSubtype="528"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anim calcmode="lin" valueType="num">
                                      <p:cBhvr>
                                        <p:cTn id="34" dur="500" fill="hold"/>
                                        <p:tgtEl>
                                          <p:spTgt spid="4"/>
                                        </p:tgtEl>
                                        <p:attrNameLst>
                                          <p:attrName>ppt_x</p:attrName>
                                        </p:attrNameLst>
                                      </p:cBhvr>
                                      <p:tavLst>
                                        <p:tav tm="0">
                                          <p:val>
                                            <p:fltVal val="0.5"/>
                                          </p:val>
                                        </p:tav>
                                        <p:tav tm="100000">
                                          <p:val>
                                            <p:strVal val="#ppt_x"/>
                                          </p:val>
                                        </p:tav>
                                      </p:tavLst>
                                    </p:anim>
                                    <p:anim calcmode="lin" valueType="num">
                                      <p:cBhvr>
                                        <p:cTn id="35" dur="500" fill="hold"/>
                                        <p:tgtEl>
                                          <p:spTgt spid="4"/>
                                        </p:tgtEl>
                                        <p:attrNameLst>
                                          <p:attrName>ppt_y</p:attrName>
                                        </p:attrNameLst>
                                      </p:cBhvr>
                                      <p:tavLst>
                                        <p:tav tm="0">
                                          <p:val>
                                            <p:fltVal val="0.5"/>
                                          </p:val>
                                        </p:tav>
                                        <p:tav tm="100000">
                                          <p:val>
                                            <p:strVal val="#ppt_y"/>
                                          </p:val>
                                        </p:tav>
                                      </p:tavLst>
                                    </p:anim>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wipe(left)">
                                      <p:cBhvr>
                                        <p:cTn id="39" dur="1000"/>
                                        <p:tgtEl>
                                          <p:spTgt spid="63"/>
                                        </p:tgtEl>
                                      </p:cBhvr>
                                    </p:animEffect>
                                  </p:childTnLst>
                                </p:cTn>
                              </p:par>
                            </p:childTnLst>
                          </p:cTn>
                        </p:par>
                        <p:par>
                          <p:cTn id="40" fill="hold">
                            <p:stCondLst>
                              <p:cond delay="4500"/>
                            </p:stCondLst>
                            <p:childTnLst>
                              <p:par>
                                <p:cTn id="41" presetID="53" presetClass="entr" presetSubtype="528"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ppt_w</p:attrName>
                                        </p:attrNameLst>
                                      </p:cBhvr>
                                      <p:tavLst>
                                        <p:tav tm="0">
                                          <p:val>
                                            <p:fltVal val="0"/>
                                          </p:val>
                                        </p:tav>
                                        <p:tav tm="100000">
                                          <p:val>
                                            <p:strVal val="#ppt_w"/>
                                          </p:val>
                                        </p:tav>
                                      </p:tavLst>
                                    </p:anim>
                                    <p:anim calcmode="lin" valueType="num">
                                      <p:cBhvr>
                                        <p:cTn id="44" dur="500" fill="hold"/>
                                        <p:tgtEl>
                                          <p:spTgt spid="5"/>
                                        </p:tgtEl>
                                        <p:attrNameLst>
                                          <p:attrName>ppt_h</p:attrName>
                                        </p:attrNameLst>
                                      </p:cBhvr>
                                      <p:tavLst>
                                        <p:tav tm="0">
                                          <p:val>
                                            <p:fltVal val="0"/>
                                          </p:val>
                                        </p:tav>
                                        <p:tav tm="100000">
                                          <p:val>
                                            <p:strVal val="#ppt_h"/>
                                          </p:val>
                                        </p:tav>
                                      </p:tavLst>
                                    </p:anim>
                                    <p:animEffect transition="in" filter="fade">
                                      <p:cBhvr>
                                        <p:cTn id="45" dur="500"/>
                                        <p:tgtEl>
                                          <p:spTgt spid="5"/>
                                        </p:tgtEl>
                                      </p:cBhvr>
                                    </p:animEffect>
                                    <p:anim calcmode="lin" valueType="num">
                                      <p:cBhvr>
                                        <p:cTn id="46" dur="500" fill="hold"/>
                                        <p:tgtEl>
                                          <p:spTgt spid="5"/>
                                        </p:tgtEl>
                                        <p:attrNameLst>
                                          <p:attrName>ppt_x</p:attrName>
                                        </p:attrNameLst>
                                      </p:cBhvr>
                                      <p:tavLst>
                                        <p:tav tm="0">
                                          <p:val>
                                            <p:fltVal val="0.5"/>
                                          </p:val>
                                        </p:tav>
                                        <p:tav tm="100000">
                                          <p:val>
                                            <p:strVal val="#ppt_x"/>
                                          </p:val>
                                        </p:tav>
                                      </p:tavLst>
                                    </p:anim>
                                    <p:anim calcmode="lin" valueType="num">
                                      <p:cBhvr>
                                        <p:cTn id="47" dur="500" fill="hold"/>
                                        <p:tgtEl>
                                          <p:spTgt spid="5"/>
                                        </p:tgtEl>
                                        <p:attrNameLst>
                                          <p:attrName>ppt_y</p:attrName>
                                        </p:attrNameLst>
                                      </p:cBhvr>
                                      <p:tavLst>
                                        <p:tav tm="0">
                                          <p:val>
                                            <p:fltVal val="0.5"/>
                                          </p:val>
                                        </p:tav>
                                        <p:tav tm="100000">
                                          <p:val>
                                            <p:strVal val="#ppt_y"/>
                                          </p:val>
                                        </p:tav>
                                      </p:tavLst>
                                    </p:anim>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left)">
                                      <p:cBhvr>
                                        <p:cTn id="51"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7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21">
            <a:extLst>
              <a:ext uri="{FF2B5EF4-FFF2-40B4-BE49-F238E27FC236}">
                <a16:creationId xmlns:a16="http://schemas.microsoft.com/office/drawing/2014/main" xmlns="" id="{98AEA860-91FA-406A-B15F-0E6A651F2917}"/>
              </a:ext>
            </a:extLst>
          </p:cNvPr>
          <p:cNvSpPr/>
          <p:nvPr/>
        </p:nvSpPr>
        <p:spPr>
          <a:xfrm>
            <a:off x="1700613" y="1282887"/>
            <a:ext cx="6366617" cy="2896006"/>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84801" y="554320"/>
            <a:ext cx="734968" cy="648072"/>
            <a:chOff x="5941486" y="3363838"/>
            <a:chExt cx="734968" cy="648072"/>
          </a:xfrm>
        </p:grpSpPr>
        <p:sp>
          <p:nvSpPr>
            <p:cNvPr id="3" name="椭圆 2"/>
            <p:cNvSpPr/>
            <p:nvPr/>
          </p:nvSpPr>
          <p:spPr>
            <a:xfrm>
              <a:off x="5978009" y="3363838"/>
              <a:ext cx="648072" cy="648072"/>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4" name="矩形 3"/>
            <p:cNvSpPr/>
            <p:nvPr/>
          </p:nvSpPr>
          <p:spPr>
            <a:xfrm>
              <a:off x="5941486" y="3395486"/>
              <a:ext cx="734968" cy="58477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3200" b="1" kern="0" dirty="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rPr>
                <a:t>总</a:t>
              </a:r>
              <a:endParaRPr kumimoji="0" lang="zh-CN" altLang="en-US" sz="3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832107" y="554320"/>
            <a:ext cx="734968" cy="648072"/>
            <a:chOff x="6688792" y="3363838"/>
            <a:chExt cx="734968" cy="648072"/>
          </a:xfrm>
        </p:grpSpPr>
        <p:sp>
          <p:nvSpPr>
            <p:cNvPr id="6" name="椭圆 5"/>
            <p:cNvSpPr/>
            <p:nvPr/>
          </p:nvSpPr>
          <p:spPr>
            <a:xfrm>
              <a:off x="6732240" y="3363838"/>
              <a:ext cx="648072" cy="648072"/>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7" name="矩形 6"/>
            <p:cNvSpPr/>
            <p:nvPr/>
          </p:nvSpPr>
          <p:spPr>
            <a:xfrm>
              <a:off x="6688792" y="3395486"/>
              <a:ext cx="734968" cy="58477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rPr>
                <a:t>结</a:t>
              </a:r>
            </a:p>
          </p:txBody>
        </p:sp>
      </p:grpSp>
      <p:sp>
        <p:nvSpPr>
          <p:cNvPr id="15" name="TextBox 9"/>
          <p:cNvSpPr txBox="1"/>
          <p:nvPr/>
        </p:nvSpPr>
        <p:spPr>
          <a:xfrm>
            <a:off x="1865127" y="1247274"/>
            <a:ext cx="6037588" cy="2977738"/>
          </a:xfrm>
          <a:prstGeom prst="rect">
            <a:avLst/>
          </a:prstGeom>
          <a:noFill/>
        </p:spPr>
        <p:txBody>
          <a:bodyPr wrap="square" lIns="68580" tIns="34290" rIns="68580" bIns="34290" rtlCol="0">
            <a:spAutoFit/>
          </a:bodyPr>
          <a:lstStyle/>
          <a:p>
            <a:pPr defTabSz="914400" eaLnBrk="0" hangingPunct="0">
              <a:lnSpc>
                <a:spcPct val="150000"/>
              </a:lnSpc>
            </a:pPr>
            <a:r>
              <a:rPr lang="zh-CN" altLang="en-US" sz="1800" b="1" kern="0" dirty="0" smtClean="0">
                <a:solidFill>
                  <a:schemeClr val="tx1">
                    <a:lumMod val="75000"/>
                    <a:lumOff val="25000"/>
                  </a:schemeClr>
                </a:solidFill>
                <a:latin typeface="微软雅黑" pitchFamily="34" charset="-122"/>
                <a:ea typeface="微软雅黑" pitchFamily="34" charset="-122"/>
                <a:sym typeface="微软雅黑" pitchFamily="34" charset="-122"/>
              </a:rPr>
              <a:t>       要</a:t>
            </a:r>
            <a:r>
              <a:rPr lang="zh-CN" altLang="en-US" sz="1800" b="1" kern="0" dirty="0">
                <a:solidFill>
                  <a:schemeClr val="tx1">
                    <a:lumMod val="75000"/>
                    <a:lumOff val="25000"/>
                  </a:schemeClr>
                </a:solidFill>
                <a:latin typeface="微软雅黑" pitchFamily="34" charset="-122"/>
                <a:ea typeface="微软雅黑" pitchFamily="34" charset="-122"/>
                <a:sym typeface="微软雅黑" pitchFamily="34" charset="-122"/>
              </a:rPr>
              <a:t>深入学习贯彻习近平新时代中国特色社会主义思想和党的十九大精神，贯彻落实习近平总书记关于党的建设和组织工作重要思想，坚决维护习近平总书记的核心地位，坚决维护党中央权威和集中统一领导，践行新时代党的组织路线，落实新时代党的建设总要求，不断提高组织工作质量和水平，为决胜全面建成小康社会、夺取新时代中国特色社会主义伟大胜利提供坚强组织保证。</a:t>
            </a:r>
          </a:p>
        </p:txBody>
      </p:sp>
      <p:sp>
        <p:nvSpPr>
          <p:cNvPr id="20" name="文本框 19"/>
          <p:cNvSpPr txBox="1"/>
          <p:nvPr/>
        </p:nvSpPr>
        <p:spPr>
          <a:xfrm>
            <a:off x="2326829" y="-586122"/>
            <a:ext cx="530915" cy="300082"/>
          </a:xfrm>
          <a:prstGeom prst="rect">
            <a:avLst/>
          </a:prstGeom>
          <a:noFill/>
        </p:spPr>
        <p:txBody>
          <a:bodyPr wrap="none" rtlCol="0">
            <a:spAutoFit/>
          </a:bodyPr>
          <a:lstStyle/>
          <a:p>
            <a:r>
              <a:rPr lang="zh-CN" altLang="en-US" dirty="0"/>
              <a:t>延时</a:t>
            </a:r>
          </a:p>
        </p:txBody>
      </p:sp>
      <p:pic>
        <p:nvPicPr>
          <p:cNvPr id="23" name="图片 22" descr="图片包含 鲜花&#10;&#10;已生成高可信度的说明">
            <a:extLst>
              <a:ext uri="{FF2B5EF4-FFF2-40B4-BE49-F238E27FC236}">
                <a16:creationId xmlns:a16="http://schemas.microsoft.com/office/drawing/2014/main" xmlns="" id="{EAB56D3A-00CF-4924-A558-AAABCA9C60D7}"/>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l="66823" b="62708"/>
          <a:stretch/>
        </p:blipFill>
        <p:spPr>
          <a:xfrm>
            <a:off x="6246976" y="123144"/>
            <a:ext cx="2498824" cy="1404362"/>
          </a:xfrm>
          <a:prstGeom prst="rect">
            <a:avLst/>
          </a:prstGeom>
        </p:spPr>
      </p:pic>
    </p:spTree>
    <p:extLst>
      <p:ext uri="{BB962C8B-B14F-4D97-AF65-F5344CB8AC3E}">
        <p14:creationId xmlns:p14="http://schemas.microsoft.com/office/powerpoint/2010/main" xmlns="" val="261149569"/>
      </p:ext>
    </p:extLst>
  </p:cSld>
  <p:clrMapOvr>
    <a:masterClrMapping/>
  </p:clrMapOvr>
  <mc:AlternateContent xmlns:mc="http://schemas.openxmlformats.org/markup-compatibility/2006">
    <mc:Choice xmlns:p14="http://schemas.microsoft.com/office/powerpoint/2010/main" xmlns=""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750" fill="hold"/>
                                        <p:tgtEl>
                                          <p:spTgt spid="2"/>
                                        </p:tgtEl>
                                        <p:attrNameLst>
                                          <p:attrName>ppt_w</p:attrName>
                                        </p:attrNameLst>
                                      </p:cBhvr>
                                      <p:tavLst>
                                        <p:tav tm="0">
                                          <p:val>
                                            <p:fltVal val="0"/>
                                          </p:val>
                                        </p:tav>
                                        <p:tav tm="100000">
                                          <p:val>
                                            <p:strVal val="#ppt_w"/>
                                          </p:val>
                                        </p:tav>
                                      </p:tavLst>
                                    </p:anim>
                                    <p:anim calcmode="lin" valueType="num">
                                      <p:cBhvr>
                                        <p:cTn id="13" dur="750" fill="hold"/>
                                        <p:tgtEl>
                                          <p:spTgt spid="2"/>
                                        </p:tgtEl>
                                        <p:attrNameLst>
                                          <p:attrName>ppt_h</p:attrName>
                                        </p:attrNameLst>
                                      </p:cBhvr>
                                      <p:tavLst>
                                        <p:tav tm="0">
                                          <p:val>
                                            <p:fltVal val="0"/>
                                          </p:val>
                                        </p:tav>
                                        <p:tav tm="100000">
                                          <p:val>
                                            <p:strVal val="#ppt_h"/>
                                          </p:val>
                                        </p:tav>
                                      </p:tavLst>
                                    </p:anim>
                                    <p:anim calcmode="lin" valueType="num">
                                      <p:cBhvr>
                                        <p:cTn id="14" dur="750" fill="hold"/>
                                        <p:tgtEl>
                                          <p:spTgt spid="2"/>
                                        </p:tgtEl>
                                        <p:attrNameLst>
                                          <p:attrName>style.rotation</p:attrName>
                                        </p:attrNameLst>
                                      </p:cBhvr>
                                      <p:tavLst>
                                        <p:tav tm="0">
                                          <p:val>
                                            <p:fltVal val="360"/>
                                          </p:val>
                                        </p:tav>
                                        <p:tav tm="100000">
                                          <p:val>
                                            <p:fltVal val="0"/>
                                          </p:val>
                                        </p:tav>
                                      </p:tavLst>
                                    </p:anim>
                                    <p:animEffect transition="in" filter="fade">
                                      <p:cBhvr>
                                        <p:cTn id="15" dur="750"/>
                                        <p:tgtEl>
                                          <p:spTgt spid="2"/>
                                        </p:tgtEl>
                                      </p:cBhvr>
                                    </p:animEffect>
                                  </p:childTnLst>
                                </p:cTn>
                              </p:par>
                              <p:par>
                                <p:cTn id="16" presetID="49" presetClass="entr" presetSubtype="0" decel="100000" fill="hold" nodeType="withEffect">
                                  <p:stCondLst>
                                    <p:cond delay="450"/>
                                  </p:stCondLst>
                                  <p:childTnLst>
                                    <p:set>
                                      <p:cBhvr>
                                        <p:cTn id="17" dur="1" fill="hold">
                                          <p:stCondLst>
                                            <p:cond delay="0"/>
                                          </p:stCondLst>
                                        </p:cTn>
                                        <p:tgtEl>
                                          <p:spTgt spid="5"/>
                                        </p:tgtEl>
                                        <p:attrNameLst>
                                          <p:attrName>style.visibility</p:attrName>
                                        </p:attrNameLst>
                                      </p:cBhvr>
                                      <p:to>
                                        <p:strVal val="visible"/>
                                      </p:to>
                                    </p:set>
                                    <p:anim calcmode="lin" valueType="num">
                                      <p:cBhvr>
                                        <p:cTn id="18" dur="750" fill="hold"/>
                                        <p:tgtEl>
                                          <p:spTgt spid="5"/>
                                        </p:tgtEl>
                                        <p:attrNameLst>
                                          <p:attrName>ppt_w</p:attrName>
                                        </p:attrNameLst>
                                      </p:cBhvr>
                                      <p:tavLst>
                                        <p:tav tm="0">
                                          <p:val>
                                            <p:fltVal val="0"/>
                                          </p:val>
                                        </p:tav>
                                        <p:tav tm="100000">
                                          <p:val>
                                            <p:strVal val="#ppt_w"/>
                                          </p:val>
                                        </p:tav>
                                      </p:tavLst>
                                    </p:anim>
                                    <p:anim calcmode="lin" valueType="num">
                                      <p:cBhvr>
                                        <p:cTn id="19" dur="750" fill="hold"/>
                                        <p:tgtEl>
                                          <p:spTgt spid="5"/>
                                        </p:tgtEl>
                                        <p:attrNameLst>
                                          <p:attrName>ppt_h</p:attrName>
                                        </p:attrNameLst>
                                      </p:cBhvr>
                                      <p:tavLst>
                                        <p:tav tm="0">
                                          <p:val>
                                            <p:fltVal val="0"/>
                                          </p:val>
                                        </p:tav>
                                        <p:tav tm="100000">
                                          <p:val>
                                            <p:strVal val="#ppt_h"/>
                                          </p:val>
                                        </p:tav>
                                      </p:tavLst>
                                    </p:anim>
                                    <p:anim calcmode="lin" valueType="num">
                                      <p:cBhvr>
                                        <p:cTn id="20" dur="750" fill="hold"/>
                                        <p:tgtEl>
                                          <p:spTgt spid="5"/>
                                        </p:tgtEl>
                                        <p:attrNameLst>
                                          <p:attrName>style.rotation</p:attrName>
                                        </p:attrNameLst>
                                      </p:cBhvr>
                                      <p:tavLst>
                                        <p:tav tm="0">
                                          <p:val>
                                            <p:fltVal val="360"/>
                                          </p:val>
                                        </p:tav>
                                        <p:tav tm="100000">
                                          <p:val>
                                            <p:fltVal val="0"/>
                                          </p:val>
                                        </p:tav>
                                      </p:tavLst>
                                    </p:anim>
                                    <p:animEffect transition="in" filter="fade">
                                      <p:cBhvr>
                                        <p:cTn id="21" dur="75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par>
                          <p:cTn id="27" fill="hold">
                            <p:stCondLst>
                              <p:cond delay="500"/>
                            </p:stCondLst>
                            <p:childTnLst>
                              <p:par>
                                <p:cTn id="28" presetID="22" presetClass="entr" presetSubtype="1"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up)">
                                      <p:cBhvr>
                                        <p:cTn id="30" dur="1842"/>
                                        <p:tgtEl>
                                          <p:spTgt spid="15"/>
                                        </p:tgtEl>
                                      </p:cBhvr>
                                    </p:animEffect>
                                  </p:childTnLst>
                                </p:cTn>
                              </p:par>
                            </p:childTnLst>
                          </p:cTn>
                        </p:par>
                        <p:par>
                          <p:cTn id="31" fill="hold">
                            <p:stCondLst>
                              <p:cond delay="2342"/>
                            </p:stCondLst>
                            <p:childTnLst>
                              <p:par>
                                <p:cTn id="32" presetID="10" presetClass="entr" presetSubtype="0"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EFC01AA-399A-4ADE-8CD8-55E6A078D606}"/>
              </a:ext>
            </a:extLst>
          </p:cNvPr>
          <p:cNvSpPr>
            <a:spLocks noGrp="1"/>
          </p:cNvSpPr>
          <p:nvPr>
            <p:ph type="title" idx="4294967295"/>
          </p:nvPr>
        </p:nvSpPr>
        <p:spPr>
          <a:xfrm>
            <a:off x="0" y="813732"/>
            <a:ext cx="9144000" cy="1468074"/>
          </a:xfrm>
          <a:solidFill>
            <a:srgbClr val="C00000"/>
          </a:solidFill>
        </p:spPr>
        <p:txBody>
          <a:bodyPr>
            <a:normAutofit/>
          </a:bodyPr>
          <a:lstStyle/>
          <a:p>
            <a:pPr algn="ctr"/>
            <a:r>
              <a:rPr lang="zh-CN" altLang="en-US" sz="3600" b="1" kern="2200" dirty="0" smtClean="0">
                <a:solidFill>
                  <a:srgbClr val="FFFF00"/>
                </a:solidFill>
                <a:latin typeface="Arial" panose="020B0604020202020204" pitchFamily="34" charset="0"/>
                <a:ea typeface="微软雅黑" panose="020B0503020204020204" pitchFamily="34" charset="-122"/>
              </a:rPr>
              <a:t>指导新</a:t>
            </a:r>
            <a:r>
              <a:rPr lang="zh-CN" altLang="en-US" sz="3600" b="1" kern="2200" dirty="0">
                <a:solidFill>
                  <a:srgbClr val="FFFF00"/>
                </a:solidFill>
                <a:latin typeface="Arial" panose="020B0604020202020204" pitchFamily="34" charset="0"/>
                <a:ea typeface="微软雅黑" panose="020B0503020204020204" pitchFamily="34" charset="-122"/>
              </a:rPr>
              <a:t>形势下党的宣传思想工作纲领性文献</a:t>
            </a:r>
          </a:p>
        </p:txBody>
      </p:sp>
      <p:sp>
        <p:nvSpPr>
          <p:cNvPr id="5" name="标题 1">
            <a:extLst>
              <a:ext uri="{FF2B5EF4-FFF2-40B4-BE49-F238E27FC236}">
                <a16:creationId xmlns="" xmlns:a16="http://schemas.microsoft.com/office/drawing/2014/main" id="{ADE61BD1-736E-49D3-BBBB-6841E200D135}"/>
              </a:ext>
            </a:extLst>
          </p:cNvPr>
          <p:cNvSpPr txBox="1">
            <a:spLocks/>
          </p:cNvSpPr>
          <p:nvPr/>
        </p:nvSpPr>
        <p:spPr>
          <a:xfrm>
            <a:off x="114751" y="2749183"/>
            <a:ext cx="9010403" cy="2015764"/>
          </a:xfrm>
          <a:prstGeom prst="rect">
            <a:avLst/>
          </a:prstGeom>
        </p:spPr>
        <p:txBody>
          <a:bodyPr vert="horz" lIns="68579" tIns="34289" rIns="68579" bIns="34289"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30000"/>
              </a:lnSpc>
            </a:pPr>
            <a:r>
              <a:rPr lang="en-US" altLang="zh-CN" sz="3200" b="1" kern="2200" dirty="0">
                <a:solidFill>
                  <a:prstClr val="black"/>
                </a:solidFill>
                <a:latin typeface="微软雅黑" panose="020B0503020204020204" pitchFamily="34" charset="-122"/>
                <a:ea typeface="微软雅黑" panose="020B0503020204020204" pitchFamily="34" charset="-122"/>
              </a:rPr>
              <a:t>——</a:t>
            </a:r>
            <a:r>
              <a:rPr lang="zh-CN" altLang="en-US" sz="3200" b="1" kern="2200" dirty="0">
                <a:solidFill>
                  <a:prstClr val="black"/>
                </a:solidFill>
                <a:latin typeface="微软雅黑" panose="020B0503020204020204" pitchFamily="34" charset="-122"/>
                <a:ea typeface="微软雅黑" panose="020B0503020204020204" pitchFamily="34" charset="-122"/>
              </a:rPr>
              <a:t>学习解读习近平总书记在</a:t>
            </a:r>
            <a:r>
              <a:rPr lang="en-US" altLang="zh-CN" sz="3200" b="1" kern="2200" dirty="0">
                <a:solidFill>
                  <a:prstClr val="black"/>
                </a:solidFill>
                <a:latin typeface="微软雅黑" panose="020B0503020204020204" pitchFamily="34" charset="-122"/>
                <a:ea typeface="微软雅黑" panose="020B0503020204020204" pitchFamily="34" charset="-122"/>
              </a:rPr>
              <a:t>2018</a:t>
            </a:r>
            <a:r>
              <a:rPr lang="zh-CN" altLang="en-US" sz="3200" b="1" kern="2200" dirty="0" smtClean="0">
                <a:solidFill>
                  <a:prstClr val="black"/>
                </a:solidFill>
                <a:latin typeface="微软雅黑" panose="020B0503020204020204" pitchFamily="34" charset="-122"/>
                <a:ea typeface="微软雅黑" panose="020B0503020204020204" pitchFamily="34" charset="-122"/>
              </a:rPr>
              <a:t>年</a:t>
            </a:r>
            <a:endParaRPr lang="en-US" altLang="zh-CN" sz="3200" b="1" kern="2200" dirty="0" smtClean="0">
              <a:solidFill>
                <a:prstClr val="black"/>
              </a:solidFill>
              <a:latin typeface="微软雅黑" panose="020B0503020204020204" pitchFamily="34" charset="-122"/>
              <a:ea typeface="微软雅黑" panose="020B0503020204020204" pitchFamily="34" charset="-122"/>
            </a:endParaRPr>
          </a:p>
          <a:p>
            <a:pPr algn="ctr">
              <a:lnSpc>
                <a:spcPct val="130000"/>
              </a:lnSpc>
            </a:pPr>
            <a:r>
              <a:rPr lang="zh-CN" altLang="en-US" sz="3200" b="1" kern="2200" dirty="0" smtClean="0">
                <a:solidFill>
                  <a:prstClr val="black"/>
                </a:solidFill>
                <a:latin typeface="微软雅黑" panose="020B0503020204020204" pitchFamily="34" charset="-122"/>
                <a:ea typeface="微软雅黑" panose="020B0503020204020204" pitchFamily="34" charset="-122"/>
              </a:rPr>
              <a:t>全国宣</a:t>
            </a:r>
            <a:r>
              <a:rPr lang="zh-CN" altLang="en-US" sz="3200" b="1" kern="2200" dirty="0">
                <a:solidFill>
                  <a:prstClr val="black"/>
                </a:solidFill>
                <a:latin typeface="微软雅黑" panose="020B0503020204020204" pitchFamily="34" charset="-122"/>
                <a:ea typeface="微软雅黑" panose="020B0503020204020204" pitchFamily="34" charset="-122"/>
              </a:rPr>
              <a:t>传思想工作会议重要讲话精神</a:t>
            </a:r>
            <a:endParaRPr lang="en-US" altLang="zh-CN" sz="3200" b="1" kern="2200" dirty="0">
              <a:solidFill>
                <a:prstClr val="black"/>
              </a:solidFill>
              <a:latin typeface="微软雅黑" panose="020B0503020204020204" pitchFamily="34" charset="-122"/>
              <a:ea typeface="微软雅黑" panose="020B0503020204020204" pitchFamily="34" charset="-122"/>
            </a:endParaRPr>
          </a:p>
          <a:p>
            <a:pPr algn="ctr">
              <a:lnSpc>
                <a:spcPct val="130000"/>
              </a:lnSpc>
            </a:pPr>
            <a:endParaRPr lang="en-US" altLang="zh-CN" sz="1400" kern="2200" dirty="0">
              <a:solidFill>
                <a:srgbClr val="C00000"/>
              </a:solidFill>
              <a:latin typeface="微软雅黑" panose="020B0503020204020204" pitchFamily="34" charset="-122"/>
              <a:ea typeface="微软雅黑" panose="020B0503020204020204" pitchFamily="34" charset="-122"/>
            </a:endParaRPr>
          </a:p>
          <a:p>
            <a:pPr algn="ctr">
              <a:lnSpc>
                <a:spcPct val="130000"/>
              </a:lnSpc>
            </a:pPr>
            <a:endParaRPr lang="en-US" altLang="zh-CN" sz="1400" kern="2200" dirty="0">
              <a:solidFill>
                <a:srgbClr val="C00000"/>
              </a:solidFill>
              <a:latin typeface="微软雅黑" panose="020B0503020204020204" pitchFamily="34" charset="-122"/>
              <a:ea typeface="微软雅黑" panose="020B0503020204020204" pitchFamily="34" charset="-122"/>
            </a:endParaRPr>
          </a:p>
          <a:p>
            <a:pPr algn="ctr">
              <a:lnSpc>
                <a:spcPct val="130000"/>
              </a:lnSpc>
            </a:pPr>
            <a:endParaRPr lang="en-US" altLang="zh-CN" sz="1400" kern="2200" dirty="0">
              <a:solidFill>
                <a:srgbClr val="C00000"/>
              </a:solidFill>
              <a:latin typeface="微软雅黑" panose="020B0503020204020204" pitchFamily="34" charset="-122"/>
              <a:ea typeface="微软雅黑" panose="020B0503020204020204" pitchFamily="34" charset="-122"/>
            </a:endParaRPr>
          </a:p>
          <a:p>
            <a:pPr algn="ctr">
              <a:lnSpc>
                <a:spcPct val="130000"/>
              </a:lnSpc>
            </a:pPr>
            <a:endParaRPr lang="zh-CN" altLang="en-US" sz="3400" b="1" kern="2200" dirty="0">
              <a:solidFill>
                <a:prstClr val="black"/>
              </a:solidFill>
              <a:latin typeface="楷体" pitchFamily="49" charset="-122"/>
              <a:ea typeface="楷体" pitchFamily="49" charset="-122"/>
            </a:endParaRPr>
          </a:p>
        </p:txBody>
      </p:sp>
    </p:spTree>
    <p:extLst>
      <p:ext uri="{BB962C8B-B14F-4D97-AF65-F5344CB8AC3E}">
        <p14:creationId xmlns="" xmlns:p14="http://schemas.microsoft.com/office/powerpoint/2010/main" val="8101252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 xmlns:a16="http://schemas.microsoft.com/office/drawing/2014/main" id="{BDC60C56-F779-4F9F-BB60-C33C3C30FC6B}"/>
              </a:ext>
            </a:extLst>
          </p:cNvPr>
          <p:cNvSpPr txBox="1">
            <a:spLocks/>
          </p:cNvSpPr>
          <p:nvPr/>
        </p:nvSpPr>
        <p:spPr>
          <a:xfrm>
            <a:off x="3927766" y="169225"/>
            <a:ext cx="5094455" cy="4862945"/>
          </a:xfrm>
          <a:prstGeom prst="rect">
            <a:avLst/>
          </a:prstGeom>
          <a:ln w="19050">
            <a:solidFill>
              <a:srgbClr val="C00000"/>
            </a:solidFill>
          </a:ln>
        </p:spPr>
        <p:txBody>
          <a:bodyPr vert="horz" lIns="68579" tIns="34289" rIns="68579" bIns="34289"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30000"/>
              </a:lnSpc>
            </a:pPr>
            <a:r>
              <a:rPr lang="zh-CN" altLang="en-US" sz="2100" b="1" kern="2200" dirty="0" smtClean="0">
                <a:solidFill>
                  <a:srgbClr val="0000FF"/>
                </a:solidFill>
                <a:latin typeface="微软雅黑" panose="020B0503020204020204" pitchFamily="34" charset="-122"/>
                <a:ea typeface="微软雅黑" panose="020B0503020204020204" pitchFamily="34" charset="-122"/>
              </a:rPr>
              <a:t>     新</a:t>
            </a:r>
            <a:r>
              <a:rPr lang="zh-CN" altLang="en-US" sz="2100" b="1" kern="2200" dirty="0">
                <a:solidFill>
                  <a:srgbClr val="0000FF"/>
                </a:solidFill>
                <a:latin typeface="微软雅黑" panose="020B0503020204020204" pitchFamily="34" charset="-122"/>
                <a:ea typeface="微软雅黑" panose="020B0503020204020204" pitchFamily="34" charset="-122"/>
              </a:rPr>
              <a:t>时代开启新征程，新使命呼唤新作</a:t>
            </a:r>
            <a:r>
              <a:rPr lang="zh-CN" altLang="en-US" sz="2100" b="1" kern="2200" dirty="0" smtClean="0">
                <a:solidFill>
                  <a:srgbClr val="0000FF"/>
                </a:solidFill>
                <a:latin typeface="微软雅黑" panose="020B0503020204020204" pitchFamily="34" charset="-122"/>
                <a:ea typeface="微软雅黑" panose="020B0503020204020204" pitchFamily="34" charset="-122"/>
              </a:rPr>
              <a:t>为</a:t>
            </a:r>
            <a:endParaRPr lang="en-US" altLang="zh-CN" sz="2100" b="1" kern="2200" dirty="0">
              <a:solidFill>
                <a:srgbClr val="0000FF"/>
              </a:solidFill>
              <a:latin typeface="微软雅黑" panose="020B0503020204020204" pitchFamily="34" charset="-122"/>
              <a:ea typeface="微软雅黑" panose="020B0503020204020204" pitchFamily="34" charset="-122"/>
            </a:endParaRPr>
          </a:p>
          <a:p>
            <a:pPr algn="just">
              <a:lnSpc>
                <a:spcPct val="130000"/>
              </a:lnSpc>
            </a:pPr>
            <a:r>
              <a:rPr lang="en-US" altLang="zh-CN" sz="1800" kern="2200" dirty="0" smtClean="0">
                <a:solidFill>
                  <a:srgbClr val="C00000"/>
                </a:solidFill>
                <a:latin typeface="微软雅黑" panose="020B0503020204020204" pitchFamily="34" charset="-122"/>
                <a:ea typeface="微软雅黑" panose="020B0503020204020204" pitchFamily="34" charset="-122"/>
              </a:rPr>
              <a:t>       </a:t>
            </a:r>
            <a:r>
              <a:rPr lang="en-US" altLang="zh-CN" sz="1800" kern="2200" dirty="0" smtClean="0">
                <a:solidFill>
                  <a:prstClr val="black"/>
                </a:solidFill>
                <a:latin typeface="微软雅黑" panose="020B0503020204020204" pitchFamily="34" charset="-122"/>
                <a:ea typeface="微软雅黑" panose="020B0503020204020204" pitchFamily="34" charset="-122"/>
              </a:rPr>
              <a:t>2018</a:t>
            </a:r>
            <a:r>
              <a:rPr lang="zh-CN" altLang="en-US" sz="1800" kern="2200" dirty="0" smtClean="0">
                <a:solidFill>
                  <a:prstClr val="black"/>
                </a:solidFill>
                <a:latin typeface="微软雅黑" panose="020B0503020204020204" pitchFamily="34" charset="-122"/>
                <a:ea typeface="微软雅黑" panose="020B0503020204020204" pitchFamily="34" charset="-122"/>
              </a:rPr>
              <a:t>年</a:t>
            </a:r>
            <a:r>
              <a:rPr lang="en-US" altLang="zh-CN" sz="1800" kern="2200" dirty="0" smtClean="0">
                <a:solidFill>
                  <a:prstClr val="black"/>
                </a:solidFill>
                <a:latin typeface="微软雅黑" panose="020B0503020204020204" pitchFamily="34" charset="-122"/>
                <a:ea typeface="微软雅黑" panose="020B0503020204020204" pitchFamily="34" charset="-122"/>
              </a:rPr>
              <a:t>8</a:t>
            </a:r>
            <a:r>
              <a:rPr lang="zh-CN" altLang="en-US" sz="1800" kern="2200" dirty="0" smtClean="0">
                <a:solidFill>
                  <a:prstClr val="black"/>
                </a:solidFill>
                <a:latin typeface="微软雅黑" panose="020B0503020204020204" pitchFamily="34" charset="-122"/>
                <a:ea typeface="微软雅黑" panose="020B0503020204020204" pitchFamily="34" charset="-122"/>
              </a:rPr>
              <a:t>月</a:t>
            </a:r>
            <a:r>
              <a:rPr lang="en-US" altLang="zh-CN" sz="1800" kern="2200" dirty="0" smtClean="0">
                <a:solidFill>
                  <a:prstClr val="black"/>
                </a:solidFill>
                <a:latin typeface="微软雅黑" panose="020B0503020204020204" pitchFamily="34" charset="-122"/>
                <a:ea typeface="微软雅黑" panose="020B0503020204020204" pitchFamily="34" charset="-122"/>
              </a:rPr>
              <a:t>21</a:t>
            </a:r>
            <a:r>
              <a:rPr lang="zh-CN" altLang="en-US" sz="1800" kern="2200" dirty="0">
                <a:solidFill>
                  <a:prstClr val="black"/>
                </a:solidFill>
                <a:latin typeface="微软雅黑" panose="020B0503020204020204" pitchFamily="34" charset="-122"/>
                <a:ea typeface="微软雅黑" panose="020B0503020204020204" pitchFamily="34" charset="-122"/>
              </a:rPr>
              <a:t>日至</a:t>
            </a:r>
            <a:r>
              <a:rPr lang="en-US" altLang="zh-CN" sz="1800" kern="2200" dirty="0">
                <a:solidFill>
                  <a:prstClr val="black"/>
                </a:solidFill>
                <a:latin typeface="微软雅黑" panose="020B0503020204020204" pitchFamily="34" charset="-122"/>
                <a:ea typeface="微软雅黑" panose="020B0503020204020204" pitchFamily="34" charset="-122"/>
              </a:rPr>
              <a:t>22</a:t>
            </a:r>
            <a:r>
              <a:rPr lang="zh-CN" altLang="en-US" sz="1800" kern="2200" dirty="0" smtClean="0">
                <a:solidFill>
                  <a:prstClr val="black"/>
                </a:solidFill>
                <a:latin typeface="微软雅黑" panose="020B0503020204020204" pitchFamily="34" charset="-122"/>
                <a:ea typeface="微软雅黑" panose="020B0503020204020204" pitchFamily="34" charset="-122"/>
              </a:rPr>
              <a:t>日，全</a:t>
            </a:r>
            <a:r>
              <a:rPr lang="zh-CN" altLang="en-US" sz="1800" kern="2200" dirty="0">
                <a:solidFill>
                  <a:prstClr val="black"/>
                </a:solidFill>
                <a:latin typeface="微软雅黑" panose="020B0503020204020204" pitchFamily="34" charset="-122"/>
                <a:ea typeface="微软雅黑" panose="020B0503020204020204" pitchFamily="34" charset="-122"/>
              </a:rPr>
              <a:t>国宣传思想工作会</a:t>
            </a:r>
            <a:r>
              <a:rPr lang="zh-CN" altLang="en-US" sz="1800" kern="2200" dirty="0" smtClean="0">
                <a:solidFill>
                  <a:prstClr val="black"/>
                </a:solidFill>
                <a:latin typeface="微软雅黑" panose="020B0503020204020204" pitchFamily="34" charset="-122"/>
                <a:ea typeface="微软雅黑" panose="020B0503020204020204" pitchFamily="34" charset="-122"/>
              </a:rPr>
              <a:t>议在京</a:t>
            </a:r>
            <a:r>
              <a:rPr lang="zh-CN" altLang="en-US" sz="1800" kern="2200" dirty="0">
                <a:solidFill>
                  <a:prstClr val="black"/>
                </a:solidFill>
                <a:latin typeface="微软雅黑" panose="020B0503020204020204" pitchFamily="34" charset="-122"/>
                <a:ea typeface="微软雅黑" panose="020B0503020204020204" pitchFamily="34" charset="-122"/>
              </a:rPr>
              <a:t>召开</a:t>
            </a:r>
            <a:r>
              <a:rPr lang="zh-CN" altLang="en-US" sz="1800" kern="2200" dirty="0" smtClean="0">
                <a:solidFill>
                  <a:prstClr val="black"/>
                </a:solidFill>
                <a:latin typeface="微软雅黑" panose="020B0503020204020204" pitchFamily="34" charset="-122"/>
                <a:ea typeface="微软雅黑" panose="020B0503020204020204" pitchFamily="34" charset="-122"/>
              </a:rPr>
              <a:t>，习</a:t>
            </a:r>
            <a:r>
              <a:rPr lang="zh-CN" altLang="en-US" sz="1800" kern="2200" dirty="0">
                <a:solidFill>
                  <a:prstClr val="black"/>
                </a:solidFill>
                <a:latin typeface="微软雅黑" panose="020B0503020204020204" pitchFamily="34" charset="-122"/>
                <a:ea typeface="微软雅黑" panose="020B0503020204020204" pitchFamily="34" charset="-122"/>
              </a:rPr>
              <a:t>近</a:t>
            </a:r>
            <a:r>
              <a:rPr lang="zh-CN" altLang="en-US" sz="1800" kern="2200" dirty="0" smtClean="0">
                <a:solidFill>
                  <a:prstClr val="black"/>
                </a:solidFill>
                <a:latin typeface="微软雅黑" panose="020B0503020204020204" pitchFamily="34" charset="-122"/>
                <a:ea typeface="微软雅黑" panose="020B0503020204020204" pitchFamily="34" charset="-122"/>
              </a:rPr>
              <a:t>平总书记出</a:t>
            </a:r>
            <a:r>
              <a:rPr lang="zh-CN" altLang="en-US" sz="1800" kern="2200" dirty="0">
                <a:solidFill>
                  <a:prstClr val="black"/>
                </a:solidFill>
                <a:latin typeface="微软雅黑" panose="020B0503020204020204" pitchFamily="34" charset="-122"/>
                <a:ea typeface="微软雅黑" panose="020B0503020204020204" pitchFamily="34" charset="-122"/>
              </a:rPr>
              <a:t>席会议并发表重要讲话，站在新时代党和国家事业发展全局的高度，深刻总结党的十八大以来党的宣传思想工作的历史性成就和历史性变革，深刻回答一系列方向性、根本性、全局性、战略性重大问题，深刻阐明新形势下党的宣传思想工作的历史方位和使命任务，作出一系列重大工作部署。这是带有顶层设计性质的会议，认真学习领会习近平总书记重要讲话精神，以此为根本遵循，全力以赴抓好各项部署落实，是摆在我们面前的一项重要政治任务</a:t>
            </a:r>
            <a:r>
              <a:rPr lang="zh-CN" altLang="en-US" sz="1500" kern="2200" dirty="0">
                <a:solidFill>
                  <a:prstClr val="black"/>
                </a:solidFill>
                <a:latin typeface="微软雅黑" panose="020B0503020204020204" pitchFamily="34" charset="-122"/>
                <a:ea typeface="微软雅黑" panose="020B0503020204020204" pitchFamily="34" charset="-122"/>
              </a:rPr>
              <a:t>。</a:t>
            </a:r>
          </a:p>
        </p:txBody>
      </p:sp>
      <p:pic>
        <p:nvPicPr>
          <p:cNvPr id="6" name="图片 5">
            <a:extLst>
              <a:ext uri="{FF2B5EF4-FFF2-40B4-BE49-F238E27FC236}">
                <a16:creationId xmlns="" xmlns:a16="http://schemas.microsoft.com/office/drawing/2014/main" id="{31A731CD-10B5-4068-9FA5-43FE6D697E7B}"/>
              </a:ext>
            </a:extLst>
          </p:cNvPr>
          <p:cNvPicPr>
            <a:picLocks noChangeAspect="1"/>
          </p:cNvPicPr>
          <p:nvPr/>
        </p:nvPicPr>
        <p:blipFill>
          <a:blip r:embed="rId2" cstate="print"/>
          <a:stretch>
            <a:fillRect/>
          </a:stretch>
        </p:blipFill>
        <p:spPr>
          <a:xfrm>
            <a:off x="204845" y="1077687"/>
            <a:ext cx="3446814" cy="3126179"/>
          </a:xfrm>
          <a:prstGeom prst="rect">
            <a:avLst/>
          </a:prstGeom>
        </p:spPr>
      </p:pic>
      <p:sp>
        <p:nvSpPr>
          <p:cNvPr id="10" name="矩形: 圆角 9">
            <a:extLst>
              <a:ext uri="{FF2B5EF4-FFF2-40B4-BE49-F238E27FC236}">
                <a16:creationId xmlns="" xmlns:a16="http://schemas.microsoft.com/office/drawing/2014/main" id="{A31CFE55-A104-425E-BF48-B2318BDF7F46}"/>
              </a:ext>
            </a:extLst>
          </p:cNvPr>
          <p:cNvSpPr/>
          <p:nvPr/>
        </p:nvSpPr>
        <p:spPr>
          <a:xfrm>
            <a:off x="1388425" y="472054"/>
            <a:ext cx="1412153" cy="550706"/>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zh-CN" altLang="en-US" sz="2700" b="1" dirty="0">
                <a:solidFill>
                  <a:prstClr val="white"/>
                </a:solidFill>
                <a:latin typeface="微软雅黑" panose="020B0503020204020204" pitchFamily="34" charset="-122"/>
                <a:ea typeface="微软雅黑" panose="020B0503020204020204" pitchFamily="34" charset="-122"/>
              </a:rPr>
              <a:t>序  言</a:t>
            </a:r>
          </a:p>
        </p:txBody>
      </p:sp>
      <p:sp>
        <p:nvSpPr>
          <p:cNvPr id="2" name="矩形 1">
            <a:extLst>
              <a:ext uri="{FF2B5EF4-FFF2-40B4-BE49-F238E27FC236}">
                <a16:creationId xmlns="" xmlns:a16="http://schemas.microsoft.com/office/drawing/2014/main" id="{7361BBA6-A5C5-47C5-8637-3E1CCE603D49}"/>
              </a:ext>
            </a:extLst>
          </p:cNvPr>
          <p:cNvSpPr/>
          <p:nvPr/>
        </p:nvSpPr>
        <p:spPr>
          <a:xfrm>
            <a:off x="89064" y="4294708"/>
            <a:ext cx="3811982" cy="623246"/>
          </a:xfrm>
          <a:prstGeom prst="rect">
            <a:avLst/>
          </a:prstGeom>
          <a:solidFill>
            <a:srgbClr val="C00000"/>
          </a:solidFill>
        </p:spPr>
        <p:txBody>
          <a:bodyPr wrap="square" lIns="68579" tIns="34289" rIns="68579" bIns="34289">
            <a:spAutoFit/>
          </a:bodyPr>
          <a:lstStyle/>
          <a:p>
            <a:pPr algn="ctr" defTabSz="685783"/>
            <a:r>
              <a:rPr lang="zh-CN" altLang="en-US" sz="1800" dirty="0">
                <a:solidFill>
                  <a:srgbClr val="FFFF00"/>
                </a:solidFill>
              </a:rPr>
              <a:t>习近</a:t>
            </a:r>
            <a:r>
              <a:rPr lang="zh-CN" altLang="en-US" sz="1800" dirty="0" smtClean="0">
                <a:solidFill>
                  <a:srgbClr val="FFFF00"/>
                </a:solidFill>
              </a:rPr>
              <a:t>平总书记出席</a:t>
            </a:r>
            <a:r>
              <a:rPr lang="en-US" altLang="zh-CN" sz="1800" dirty="0" smtClean="0">
                <a:solidFill>
                  <a:srgbClr val="FFFF00"/>
                </a:solidFill>
              </a:rPr>
              <a:t>2018</a:t>
            </a:r>
            <a:r>
              <a:rPr lang="zh-CN" altLang="en-US" sz="1800" dirty="0">
                <a:solidFill>
                  <a:srgbClr val="FFFF00"/>
                </a:solidFill>
              </a:rPr>
              <a:t>年全</a:t>
            </a:r>
            <a:r>
              <a:rPr lang="zh-CN" altLang="en-US" sz="1800" dirty="0" smtClean="0">
                <a:solidFill>
                  <a:srgbClr val="FFFF00"/>
                </a:solidFill>
              </a:rPr>
              <a:t>国宣</a:t>
            </a:r>
            <a:r>
              <a:rPr lang="zh-CN" altLang="en-US" sz="1800" dirty="0">
                <a:solidFill>
                  <a:srgbClr val="FFFF00"/>
                </a:solidFill>
              </a:rPr>
              <a:t>传思</a:t>
            </a:r>
            <a:r>
              <a:rPr lang="zh-CN" altLang="en-US" sz="1800" dirty="0" smtClean="0">
                <a:solidFill>
                  <a:srgbClr val="FFFF00"/>
                </a:solidFill>
              </a:rPr>
              <a:t>想工</a:t>
            </a:r>
            <a:r>
              <a:rPr lang="zh-CN" altLang="en-US" sz="1800" dirty="0">
                <a:solidFill>
                  <a:srgbClr val="FFFF00"/>
                </a:solidFill>
              </a:rPr>
              <a:t>作会</a:t>
            </a:r>
            <a:r>
              <a:rPr lang="zh-CN" altLang="en-US" sz="1800" dirty="0" smtClean="0">
                <a:solidFill>
                  <a:srgbClr val="FFFF00"/>
                </a:solidFill>
              </a:rPr>
              <a:t>议并</a:t>
            </a:r>
            <a:r>
              <a:rPr lang="zh-CN" altLang="en-US" sz="1800" dirty="0">
                <a:solidFill>
                  <a:srgbClr val="FFFF00"/>
                </a:solidFill>
              </a:rPr>
              <a:t>发表重要讲话</a:t>
            </a:r>
          </a:p>
        </p:txBody>
      </p:sp>
    </p:spTree>
    <p:extLst>
      <p:ext uri="{BB962C8B-B14F-4D97-AF65-F5344CB8AC3E}">
        <p14:creationId xmlns="" xmlns:p14="http://schemas.microsoft.com/office/powerpoint/2010/main" val="12255551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74" name="MH_Others_1"/>
          <p:cNvCxnSpPr>
            <a:cxnSpLocks noChangeShapeType="1"/>
          </p:cNvCxnSpPr>
          <p:nvPr>
            <p:custDataLst>
              <p:tags r:id="rId2"/>
            </p:custDataLst>
          </p:nvPr>
        </p:nvCxnSpPr>
        <p:spPr bwMode="auto">
          <a:xfrm>
            <a:off x="4220766" y="630012"/>
            <a:ext cx="0" cy="3865788"/>
          </a:xfrm>
          <a:prstGeom prst="line">
            <a:avLst/>
          </a:prstGeom>
          <a:noFill/>
          <a:ln w="25400" algn="ctr">
            <a:solidFill>
              <a:srgbClr val="C00000"/>
            </a:solidFill>
            <a:miter lim="800000"/>
            <a:headEnd/>
            <a:tailEnd/>
          </a:ln>
          <a:extLst>
            <a:ext uri="{909E8E84-426E-40DD-AFC4-6F175D3DCCD1}">
              <a14:hiddenFill xmlns="" xmlns:a14="http://schemas.microsoft.com/office/drawing/2010/main">
                <a:noFill/>
              </a14:hiddenFill>
            </a:ext>
          </a:extLst>
        </p:spPr>
      </p:cxnSp>
      <p:sp>
        <p:nvSpPr>
          <p:cNvPr id="17" name="MH_Entry_1"/>
          <p:cNvSpPr txBox="1"/>
          <p:nvPr>
            <p:custDataLst>
              <p:tags r:id="rId3"/>
            </p:custDataLst>
          </p:nvPr>
        </p:nvSpPr>
        <p:spPr>
          <a:xfrm>
            <a:off x="4484941" y="1033899"/>
            <a:ext cx="3855493" cy="705365"/>
          </a:xfrm>
          <a:prstGeom prst="rect">
            <a:avLst/>
          </a:prstGeom>
          <a:noFill/>
        </p:spPr>
        <p:txBody>
          <a:bodyPr wrap="square" lIns="134997" tIns="34289" rIns="68579" bIns="34289" anchor="ctr" anchorCtr="0">
            <a:noAutofit/>
          </a:bodyPr>
          <a:lstStyle/>
          <a:p>
            <a:pPr defTabSz="685783">
              <a:defRPr/>
            </a:pPr>
            <a:r>
              <a:rPr lang="zh-CN" altLang="en-US" sz="2400" b="1" kern="0" spc="75" dirty="0">
                <a:solidFill>
                  <a:prstClr val="black"/>
                </a:solidFill>
                <a:latin typeface="楷体" pitchFamily="49" charset="-122"/>
                <a:ea typeface="楷体" pitchFamily="49" charset="-122"/>
              </a:rPr>
              <a:t>党的十八大以来宣传思想工作回顾</a:t>
            </a:r>
          </a:p>
        </p:txBody>
      </p:sp>
      <p:sp>
        <p:nvSpPr>
          <p:cNvPr id="22" name="MH_Number_1"/>
          <p:cNvSpPr/>
          <p:nvPr>
            <p:custDataLst>
              <p:tags r:id="rId4"/>
            </p:custDataLst>
          </p:nvPr>
        </p:nvSpPr>
        <p:spPr>
          <a:xfrm>
            <a:off x="4080165" y="1097497"/>
            <a:ext cx="290836" cy="369356"/>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C00000"/>
          </a:solidFill>
          <a:ln w="12700" cap="flat" cmpd="sng" algn="ctr">
            <a:solidFill>
              <a:srgbClr val="C00000"/>
            </a:solidFill>
            <a:prstDash val="solid"/>
            <a:miter lim="800000"/>
          </a:ln>
          <a:effectLst/>
        </p:spPr>
        <p:txBody>
          <a:bodyPr lIns="68579" tIns="34289" rIns="68579" bIns="34289" anchor="ctr">
            <a:noAutofit/>
          </a:bodyPr>
          <a:lstStyle/>
          <a:p>
            <a:pPr algn="ctr" defTabSz="685783">
              <a:defRPr/>
            </a:pPr>
            <a:r>
              <a:rPr lang="en-US" altLang="zh-CN" sz="1800" kern="0" dirty="0">
                <a:solidFill>
                  <a:prstClr val="white"/>
                </a:solidFill>
                <a:ea typeface="幼圆"/>
              </a:rPr>
              <a:t>1</a:t>
            </a:r>
            <a:endParaRPr lang="zh-CN" altLang="en-US" sz="1800" kern="0" dirty="0">
              <a:solidFill>
                <a:prstClr val="white"/>
              </a:solidFill>
              <a:ea typeface="幼圆"/>
            </a:endParaRPr>
          </a:p>
        </p:txBody>
      </p:sp>
      <p:sp>
        <p:nvSpPr>
          <p:cNvPr id="27" name="MH_Entry_2"/>
          <p:cNvSpPr txBox="1"/>
          <p:nvPr>
            <p:custDataLst>
              <p:tags r:id="rId5"/>
            </p:custDataLst>
          </p:nvPr>
        </p:nvSpPr>
        <p:spPr>
          <a:xfrm>
            <a:off x="4484941" y="2216941"/>
            <a:ext cx="3855493" cy="705365"/>
          </a:xfrm>
          <a:prstGeom prst="rect">
            <a:avLst/>
          </a:prstGeom>
          <a:noFill/>
        </p:spPr>
        <p:txBody>
          <a:bodyPr wrap="square" lIns="134997" tIns="34289" rIns="68579" bIns="34289" anchor="ctr" anchorCtr="0">
            <a:noAutofit/>
          </a:bodyPr>
          <a:lstStyle/>
          <a:p>
            <a:pPr defTabSz="685783">
              <a:defRPr/>
            </a:pPr>
            <a:r>
              <a:rPr lang="zh-CN" altLang="en-US" sz="2400" b="1" kern="0" spc="75" dirty="0" smtClean="0">
                <a:solidFill>
                  <a:prstClr val="black"/>
                </a:solidFill>
                <a:latin typeface="楷体" pitchFamily="49" charset="-122"/>
                <a:ea typeface="楷体" pitchFamily="49" charset="-122"/>
              </a:rPr>
              <a:t>习近平总书记在</a:t>
            </a:r>
            <a:r>
              <a:rPr lang="en-US" altLang="zh-CN" sz="2400" b="1" kern="0" spc="75" dirty="0" smtClean="0">
                <a:solidFill>
                  <a:prstClr val="black"/>
                </a:solidFill>
                <a:latin typeface="楷体" pitchFamily="49" charset="-122"/>
                <a:ea typeface="楷体" pitchFamily="49" charset="-122"/>
              </a:rPr>
              <a:t>2018</a:t>
            </a:r>
            <a:r>
              <a:rPr lang="zh-CN" altLang="en-US" sz="2400" b="1" kern="0" spc="75" dirty="0" smtClean="0">
                <a:solidFill>
                  <a:prstClr val="black"/>
                </a:solidFill>
                <a:latin typeface="楷体" pitchFamily="49" charset="-122"/>
                <a:ea typeface="楷体" pitchFamily="49" charset="-122"/>
              </a:rPr>
              <a:t>年全国宣传思想工作会议上重要讲话精神核心</a:t>
            </a:r>
            <a:endParaRPr lang="zh-CN" altLang="en-US" sz="2400" b="1" kern="0" spc="75" dirty="0">
              <a:solidFill>
                <a:prstClr val="black"/>
              </a:solidFill>
              <a:latin typeface="楷体" pitchFamily="49" charset="-122"/>
              <a:ea typeface="楷体" pitchFamily="49" charset="-122"/>
            </a:endParaRPr>
          </a:p>
        </p:txBody>
      </p:sp>
      <p:sp>
        <p:nvSpPr>
          <p:cNvPr id="28" name="MH_Number_2"/>
          <p:cNvSpPr/>
          <p:nvPr>
            <p:custDataLst>
              <p:tags r:id="rId6"/>
            </p:custDataLst>
          </p:nvPr>
        </p:nvSpPr>
        <p:spPr>
          <a:xfrm>
            <a:off x="4080165" y="2378506"/>
            <a:ext cx="290836" cy="369356"/>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C00000"/>
          </a:solidFill>
          <a:ln w="12700" cap="flat" cmpd="sng" algn="ctr">
            <a:solidFill>
              <a:srgbClr val="C00000"/>
            </a:solidFill>
            <a:prstDash val="solid"/>
            <a:miter lim="800000"/>
          </a:ln>
          <a:effectLst/>
        </p:spPr>
        <p:txBody>
          <a:bodyPr lIns="68579" tIns="34289" rIns="68579" bIns="34289" anchor="ctr">
            <a:noAutofit/>
          </a:bodyPr>
          <a:lstStyle/>
          <a:p>
            <a:pPr algn="ctr" defTabSz="685783">
              <a:defRPr/>
            </a:pPr>
            <a:r>
              <a:rPr lang="en-US" altLang="zh-CN" sz="1800" kern="0" dirty="0">
                <a:solidFill>
                  <a:prstClr val="white"/>
                </a:solidFill>
                <a:ea typeface="幼圆"/>
              </a:rPr>
              <a:t>2</a:t>
            </a:r>
            <a:endParaRPr lang="zh-CN" altLang="en-US" sz="1800" kern="0" dirty="0">
              <a:solidFill>
                <a:prstClr val="white"/>
              </a:solidFill>
              <a:ea typeface="幼圆"/>
            </a:endParaRPr>
          </a:p>
        </p:txBody>
      </p:sp>
      <p:sp>
        <p:nvSpPr>
          <p:cNvPr id="30" name="MH_Entry_3"/>
          <p:cNvSpPr txBox="1"/>
          <p:nvPr>
            <p:custDataLst>
              <p:tags r:id="rId7"/>
            </p:custDataLst>
          </p:nvPr>
        </p:nvSpPr>
        <p:spPr>
          <a:xfrm>
            <a:off x="4484940" y="3373264"/>
            <a:ext cx="3744658" cy="705365"/>
          </a:xfrm>
          <a:prstGeom prst="rect">
            <a:avLst/>
          </a:prstGeom>
          <a:noFill/>
        </p:spPr>
        <p:txBody>
          <a:bodyPr wrap="square" lIns="134997" tIns="34289" rIns="68579" bIns="34289" anchor="ctr" anchorCtr="0">
            <a:noAutofit/>
          </a:bodyPr>
          <a:lstStyle/>
          <a:p>
            <a:pPr defTabSz="685783">
              <a:defRPr/>
            </a:pPr>
            <a:r>
              <a:rPr lang="zh-CN" altLang="en-US" sz="2400" b="1" kern="0" spc="75" dirty="0">
                <a:solidFill>
                  <a:prstClr val="black"/>
                </a:solidFill>
                <a:latin typeface="楷体" pitchFamily="49" charset="-122"/>
                <a:ea typeface="楷体" pitchFamily="49" charset="-122"/>
              </a:rPr>
              <a:t>贯彻落实全国宣传思想工作会议要求</a:t>
            </a:r>
          </a:p>
        </p:txBody>
      </p:sp>
      <p:sp>
        <p:nvSpPr>
          <p:cNvPr id="31" name="MH_Number_3"/>
          <p:cNvSpPr/>
          <p:nvPr>
            <p:custDataLst>
              <p:tags r:id="rId8"/>
            </p:custDataLst>
          </p:nvPr>
        </p:nvSpPr>
        <p:spPr>
          <a:xfrm>
            <a:off x="4080165" y="3481393"/>
            <a:ext cx="290836" cy="369356"/>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C00000"/>
          </a:solidFill>
          <a:ln w="12700" cap="flat" cmpd="sng" algn="ctr">
            <a:solidFill>
              <a:srgbClr val="C00000"/>
            </a:solidFill>
            <a:prstDash val="solid"/>
            <a:miter lim="800000"/>
          </a:ln>
          <a:effectLst/>
        </p:spPr>
        <p:txBody>
          <a:bodyPr lIns="68579" tIns="34289" rIns="68579" bIns="34289" anchor="ctr">
            <a:noAutofit/>
          </a:bodyPr>
          <a:lstStyle/>
          <a:p>
            <a:pPr algn="ctr" defTabSz="685783">
              <a:defRPr/>
            </a:pPr>
            <a:r>
              <a:rPr lang="en-US" altLang="zh-CN" sz="1800" kern="0" dirty="0">
                <a:solidFill>
                  <a:prstClr val="white"/>
                </a:solidFill>
                <a:ea typeface="幼圆"/>
              </a:rPr>
              <a:t>3</a:t>
            </a:r>
            <a:endParaRPr lang="zh-CN" altLang="en-US" sz="1800" kern="0" dirty="0">
              <a:solidFill>
                <a:prstClr val="white"/>
              </a:solidFill>
              <a:ea typeface="幼圆"/>
            </a:endParaRPr>
          </a:p>
        </p:txBody>
      </p:sp>
      <p:sp>
        <p:nvSpPr>
          <p:cNvPr id="15" name="MH_Others_2"/>
          <p:cNvSpPr txBox="1"/>
          <p:nvPr>
            <p:custDataLst>
              <p:tags r:id="rId9"/>
            </p:custDataLst>
          </p:nvPr>
        </p:nvSpPr>
        <p:spPr>
          <a:xfrm>
            <a:off x="1261788" y="2117207"/>
            <a:ext cx="1324996" cy="589359"/>
          </a:xfrm>
          <a:prstGeom prst="rect">
            <a:avLst/>
          </a:prstGeom>
          <a:noFill/>
        </p:spPr>
        <p:txBody>
          <a:bodyPr wrap="none" lIns="68579" tIns="34289" rIns="68579" bIns="34289" anchor="ctr" anchorCtr="0">
            <a:noAutofit/>
          </a:bodyPr>
          <a:lstStyle/>
          <a:p>
            <a:pPr algn="ctr" defTabSz="685783">
              <a:defRPr/>
            </a:pPr>
            <a:r>
              <a:rPr lang="zh-CN" altLang="en-US" sz="4100" b="1" kern="0" dirty="0" smtClean="0">
                <a:solidFill>
                  <a:prstClr val="black"/>
                </a:solidFill>
                <a:latin typeface="华文中宋"/>
                <a:ea typeface="华文中宋"/>
              </a:rPr>
              <a:t>目 录</a:t>
            </a:r>
            <a:endParaRPr lang="zh-CN" altLang="en-US" sz="4100" b="1" kern="0" dirty="0">
              <a:solidFill>
                <a:prstClr val="black"/>
              </a:solidFill>
              <a:latin typeface="华文中宋"/>
              <a:ea typeface="华文中宋"/>
            </a:endParaRPr>
          </a:p>
        </p:txBody>
      </p:sp>
      <p:sp>
        <p:nvSpPr>
          <p:cNvPr id="16" name="MH_Others_3"/>
          <p:cNvSpPr txBox="1"/>
          <p:nvPr>
            <p:custDataLst>
              <p:tags r:id="rId10"/>
            </p:custDataLst>
          </p:nvPr>
        </p:nvSpPr>
        <p:spPr>
          <a:xfrm>
            <a:off x="1261788" y="2741225"/>
            <a:ext cx="1324996" cy="589359"/>
          </a:xfrm>
          <a:prstGeom prst="rect">
            <a:avLst/>
          </a:prstGeom>
          <a:noFill/>
        </p:spPr>
        <p:txBody>
          <a:bodyPr wrap="none" lIns="68579" tIns="34289" rIns="68579" bIns="34289" anchor="ctr" anchorCtr="0">
            <a:noAutofit/>
          </a:bodyPr>
          <a:lstStyle/>
          <a:p>
            <a:pPr algn="ctr" defTabSz="685783">
              <a:defRPr/>
            </a:pPr>
            <a:r>
              <a:rPr lang="en-US" altLang="zh-CN" sz="2100" b="1" kern="0" spc="225" dirty="0">
                <a:solidFill>
                  <a:prstClr val="black"/>
                </a:solidFill>
                <a:latin typeface="华文细黑" panose="02010600040101010101" pitchFamily="2" charset="-122"/>
                <a:ea typeface="华文细黑" panose="02010600040101010101" pitchFamily="2" charset="-122"/>
              </a:rPr>
              <a:t>CONTENTS</a:t>
            </a:r>
            <a:endParaRPr lang="zh-CN" altLang="en-US" sz="2100" b="1" kern="0" spc="225" dirty="0">
              <a:solidFill>
                <a:prstClr val="black"/>
              </a:solidFill>
              <a:latin typeface="华文细黑" panose="02010600040101010101" pitchFamily="2" charset="-122"/>
              <a:ea typeface="华文细黑" panose="02010600040101010101" pitchFamily="2" charset="-122"/>
            </a:endParaRPr>
          </a:p>
        </p:txBody>
      </p:sp>
    </p:spTree>
    <p:custDataLst>
      <p:tags r:id="rId1"/>
    </p:custDataLst>
    <p:extLst>
      <p:ext uri="{BB962C8B-B14F-4D97-AF65-F5344CB8AC3E}">
        <p14:creationId xmlns="" xmlns:p14="http://schemas.microsoft.com/office/powerpoint/2010/main" val="27090384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74" name="MH_Others_1"/>
          <p:cNvCxnSpPr>
            <a:cxnSpLocks noChangeShapeType="1"/>
          </p:cNvCxnSpPr>
          <p:nvPr>
            <p:custDataLst>
              <p:tags r:id="rId2"/>
            </p:custDataLst>
          </p:nvPr>
        </p:nvCxnSpPr>
        <p:spPr bwMode="auto">
          <a:xfrm>
            <a:off x="4220766" y="630012"/>
            <a:ext cx="0" cy="3865788"/>
          </a:xfrm>
          <a:prstGeom prst="line">
            <a:avLst/>
          </a:prstGeom>
          <a:noFill/>
          <a:ln w="25400" algn="ctr">
            <a:solidFill>
              <a:srgbClr val="C00000"/>
            </a:solidFill>
            <a:miter lim="800000"/>
            <a:headEnd/>
            <a:tailEnd/>
          </a:ln>
          <a:extLst>
            <a:ext uri="{909E8E84-426E-40DD-AFC4-6F175D3DCCD1}">
              <a14:hiddenFill xmlns="" xmlns:a14="http://schemas.microsoft.com/office/drawing/2010/main">
                <a:noFill/>
              </a14:hiddenFill>
            </a:ext>
          </a:extLst>
        </p:spPr>
      </p:cxnSp>
      <p:sp>
        <p:nvSpPr>
          <p:cNvPr id="17" name="MH_Entry_1"/>
          <p:cNvSpPr txBox="1"/>
          <p:nvPr>
            <p:custDataLst>
              <p:tags r:id="rId3"/>
            </p:custDataLst>
          </p:nvPr>
        </p:nvSpPr>
        <p:spPr>
          <a:xfrm>
            <a:off x="4484941" y="1256555"/>
            <a:ext cx="3855493" cy="705365"/>
          </a:xfrm>
          <a:prstGeom prst="rect">
            <a:avLst/>
          </a:prstGeom>
          <a:noFill/>
        </p:spPr>
        <p:txBody>
          <a:bodyPr wrap="square" lIns="134997" tIns="34289" rIns="68579" bIns="34289" anchor="ctr" anchorCtr="0">
            <a:noAutofit/>
          </a:bodyPr>
          <a:lstStyle/>
          <a:p>
            <a:pPr defTabSz="685783">
              <a:defRPr/>
            </a:pPr>
            <a:r>
              <a:rPr lang="zh-CN" altLang="en-US" sz="2400" b="1" kern="0" spc="75" dirty="0">
                <a:solidFill>
                  <a:prstClr val="black"/>
                </a:solidFill>
                <a:latin typeface="楷体" pitchFamily="49" charset="-122"/>
                <a:ea typeface="楷体" pitchFamily="49" charset="-122"/>
              </a:rPr>
              <a:t>党的十八大以来宣传思想工作回顾</a:t>
            </a:r>
          </a:p>
        </p:txBody>
      </p:sp>
      <p:sp>
        <p:nvSpPr>
          <p:cNvPr id="22" name="MH_Number_1"/>
          <p:cNvSpPr/>
          <p:nvPr>
            <p:custDataLst>
              <p:tags r:id="rId4"/>
            </p:custDataLst>
          </p:nvPr>
        </p:nvSpPr>
        <p:spPr>
          <a:xfrm>
            <a:off x="4080165" y="1418121"/>
            <a:ext cx="290836" cy="369356"/>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C00000"/>
          </a:solidFill>
          <a:ln w="12700" cap="flat" cmpd="sng" algn="ctr">
            <a:solidFill>
              <a:srgbClr val="C00000"/>
            </a:solidFill>
            <a:prstDash val="solid"/>
            <a:miter lim="800000"/>
          </a:ln>
          <a:effectLst/>
        </p:spPr>
        <p:txBody>
          <a:bodyPr lIns="68579" tIns="34289" rIns="68579" bIns="34289" anchor="ctr">
            <a:noAutofit/>
          </a:bodyPr>
          <a:lstStyle/>
          <a:p>
            <a:pPr algn="ctr" defTabSz="685783">
              <a:defRPr/>
            </a:pPr>
            <a:r>
              <a:rPr lang="en-US" altLang="zh-CN" sz="1800" kern="0" dirty="0">
                <a:solidFill>
                  <a:prstClr val="white"/>
                </a:solidFill>
                <a:ea typeface="幼圆"/>
              </a:rPr>
              <a:t>1</a:t>
            </a:r>
            <a:endParaRPr lang="zh-CN" altLang="en-US" sz="1800" kern="0" dirty="0">
              <a:solidFill>
                <a:prstClr val="white"/>
              </a:solidFill>
              <a:ea typeface="幼圆"/>
            </a:endParaRPr>
          </a:p>
        </p:txBody>
      </p:sp>
      <p:sp>
        <p:nvSpPr>
          <p:cNvPr id="27" name="MH_Entry_2"/>
          <p:cNvSpPr txBox="1"/>
          <p:nvPr>
            <p:custDataLst>
              <p:tags r:id="rId5"/>
            </p:custDataLst>
          </p:nvPr>
        </p:nvSpPr>
        <p:spPr>
          <a:xfrm>
            <a:off x="4484941" y="2216941"/>
            <a:ext cx="3855493" cy="705365"/>
          </a:xfrm>
          <a:prstGeom prst="rect">
            <a:avLst/>
          </a:prstGeom>
          <a:noFill/>
        </p:spPr>
        <p:txBody>
          <a:bodyPr wrap="square" lIns="134997" tIns="34289" rIns="68579" bIns="34289" anchor="ctr" anchorCtr="0">
            <a:normAutofit/>
          </a:bodyPr>
          <a:lstStyle/>
          <a:p>
            <a:pPr defTabSz="685783">
              <a:defRPr/>
            </a:pPr>
            <a:r>
              <a:rPr lang="zh-CN" altLang="en-US" sz="1800" kern="0" spc="75" dirty="0">
                <a:solidFill>
                  <a:srgbClr val="E7E6E6">
                    <a:lumMod val="90000"/>
                  </a:srgbClr>
                </a:solidFill>
              </a:rPr>
              <a:t>习近平总书记在</a:t>
            </a:r>
            <a:r>
              <a:rPr lang="en-US" altLang="zh-CN" sz="1800" kern="0" spc="75" dirty="0">
                <a:solidFill>
                  <a:srgbClr val="E7E6E6">
                    <a:lumMod val="90000"/>
                  </a:srgbClr>
                </a:solidFill>
              </a:rPr>
              <a:t>2018</a:t>
            </a:r>
            <a:r>
              <a:rPr lang="zh-CN" altLang="en-US" sz="1800" kern="0" spc="75" dirty="0">
                <a:solidFill>
                  <a:srgbClr val="E7E6E6">
                    <a:lumMod val="90000"/>
                  </a:srgbClr>
                </a:solidFill>
              </a:rPr>
              <a:t>年全国宣传思想工作会议上重要讲话精神核心</a:t>
            </a:r>
          </a:p>
        </p:txBody>
      </p:sp>
      <p:sp>
        <p:nvSpPr>
          <p:cNvPr id="28" name="MH_Number_2"/>
          <p:cNvSpPr/>
          <p:nvPr>
            <p:custDataLst>
              <p:tags r:id="rId6"/>
            </p:custDataLst>
          </p:nvPr>
        </p:nvSpPr>
        <p:spPr>
          <a:xfrm>
            <a:off x="4080165" y="2378506"/>
            <a:ext cx="290836" cy="369356"/>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C00000"/>
          </a:solidFill>
          <a:ln w="12700" cap="flat" cmpd="sng" algn="ctr">
            <a:solidFill>
              <a:srgbClr val="C00000"/>
            </a:solidFill>
            <a:prstDash val="solid"/>
            <a:miter lim="800000"/>
          </a:ln>
          <a:effectLst/>
        </p:spPr>
        <p:txBody>
          <a:bodyPr lIns="68579" tIns="34289" rIns="68579" bIns="34289" anchor="ctr">
            <a:noAutofit/>
          </a:bodyPr>
          <a:lstStyle/>
          <a:p>
            <a:pPr algn="ctr" defTabSz="685783">
              <a:defRPr/>
            </a:pPr>
            <a:r>
              <a:rPr lang="en-US" altLang="zh-CN" sz="1800" kern="0" dirty="0">
                <a:solidFill>
                  <a:srgbClr val="E7E6E6">
                    <a:lumMod val="90000"/>
                  </a:srgbClr>
                </a:solidFill>
                <a:ea typeface="幼圆"/>
              </a:rPr>
              <a:t>2</a:t>
            </a:r>
            <a:endParaRPr lang="zh-CN" altLang="en-US" sz="1800" kern="0" dirty="0">
              <a:solidFill>
                <a:srgbClr val="E7E6E6">
                  <a:lumMod val="90000"/>
                </a:srgbClr>
              </a:solidFill>
              <a:ea typeface="幼圆"/>
            </a:endParaRPr>
          </a:p>
        </p:txBody>
      </p:sp>
      <p:sp>
        <p:nvSpPr>
          <p:cNvPr id="30" name="MH_Entry_3"/>
          <p:cNvSpPr txBox="1"/>
          <p:nvPr>
            <p:custDataLst>
              <p:tags r:id="rId7"/>
            </p:custDataLst>
          </p:nvPr>
        </p:nvSpPr>
        <p:spPr>
          <a:xfrm>
            <a:off x="4484940" y="2856701"/>
            <a:ext cx="3744658" cy="705365"/>
          </a:xfrm>
          <a:prstGeom prst="rect">
            <a:avLst/>
          </a:prstGeom>
          <a:noFill/>
        </p:spPr>
        <p:txBody>
          <a:bodyPr wrap="square" lIns="134997" tIns="34289" rIns="68579" bIns="34289" anchor="ctr" anchorCtr="0">
            <a:normAutofit/>
          </a:bodyPr>
          <a:lstStyle/>
          <a:p>
            <a:pPr defTabSz="685783">
              <a:defRPr/>
            </a:pPr>
            <a:r>
              <a:rPr lang="zh-CN" altLang="en-US" sz="1800" kern="0" spc="75" dirty="0">
                <a:solidFill>
                  <a:srgbClr val="E7E6E6">
                    <a:lumMod val="90000"/>
                  </a:srgbClr>
                </a:solidFill>
              </a:rPr>
              <a:t>贯彻落实全国宣传思想工作会议要求</a:t>
            </a:r>
          </a:p>
        </p:txBody>
      </p:sp>
      <p:sp>
        <p:nvSpPr>
          <p:cNvPr id="31" name="MH_Number_3"/>
          <p:cNvSpPr/>
          <p:nvPr>
            <p:custDataLst>
              <p:tags r:id="rId8"/>
            </p:custDataLst>
          </p:nvPr>
        </p:nvSpPr>
        <p:spPr>
          <a:xfrm>
            <a:off x="4080165" y="3018268"/>
            <a:ext cx="290836" cy="369356"/>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C00000"/>
          </a:solidFill>
          <a:ln w="12700" cap="flat" cmpd="sng" algn="ctr">
            <a:solidFill>
              <a:srgbClr val="C00000"/>
            </a:solidFill>
            <a:prstDash val="solid"/>
            <a:miter lim="800000"/>
          </a:ln>
          <a:effectLst/>
        </p:spPr>
        <p:txBody>
          <a:bodyPr lIns="68579" tIns="34289" rIns="68579" bIns="34289" anchor="ctr">
            <a:noAutofit/>
          </a:bodyPr>
          <a:lstStyle/>
          <a:p>
            <a:pPr algn="ctr" defTabSz="685783">
              <a:defRPr/>
            </a:pPr>
            <a:r>
              <a:rPr lang="en-US" altLang="zh-CN" sz="1800" kern="0" dirty="0">
                <a:solidFill>
                  <a:srgbClr val="E7E6E6">
                    <a:lumMod val="90000"/>
                  </a:srgbClr>
                </a:solidFill>
                <a:ea typeface="幼圆"/>
              </a:rPr>
              <a:t>3</a:t>
            </a:r>
            <a:endParaRPr lang="zh-CN" altLang="en-US" sz="1800" kern="0" dirty="0">
              <a:solidFill>
                <a:srgbClr val="E7E6E6">
                  <a:lumMod val="90000"/>
                </a:srgbClr>
              </a:solidFill>
              <a:ea typeface="幼圆"/>
            </a:endParaRPr>
          </a:p>
        </p:txBody>
      </p:sp>
      <p:sp>
        <p:nvSpPr>
          <p:cNvPr id="15" name="MH_Others_2"/>
          <p:cNvSpPr txBox="1"/>
          <p:nvPr>
            <p:custDataLst>
              <p:tags r:id="rId9"/>
            </p:custDataLst>
          </p:nvPr>
        </p:nvSpPr>
        <p:spPr>
          <a:xfrm>
            <a:off x="1261788" y="2117207"/>
            <a:ext cx="1324996" cy="589359"/>
          </a:xfrm>
          <a:prstGeom prst="rect">
            <a:avLst/>
          </a:prstGeom>
          <a:noFill/>
        </p:spPr>
        <p:txBody>
          <a:bodyPr wrap="none" lIns="68579" tIns="34289" rIns="68579" bIns="34289" anchor="ctr" anchorCtr="0">
            <a:noAutofit/>
          </a:bodyPr>
          <a:lstStyle/>
          <a:p>
            <a:pPr algn="ctr" defTabSz="685783">
              <a:defRPr/>
            </a:pPr>
            <a:r>
              <a:rPr lang="zh-CN" altLang="en-US" sz="4100" b="1" kern="0" dirty="0" smtClean="0">
                <a:solidFill>
                  <a:prstClr val="black"/>
                </a:solidFill>
                <a:latin typeface="华文中宋"/>
                <a:ea typeface="华文中宋"/>
              </a:rPr>
              <a:t>目 录</a:t>
            </a:r>
            <a:endParaRPr lang="zh-CN" altLang="en-US" sz="4100" b="1" kern="0" dirty="0">
              <a:solidFill>
                <a:prstClr val="black"/>
              </a:solidFill>
              <a:latin typeface="华文中宋"/>
              <a:ea typeface="华文中宋"/>
            </a:endParaRPr>
          </a:p>
        </p:txBody>
      </p:sp>
      <p:sp>
        <p:nvSpPr>
          <p:cNvPr id="16" name="MH_Others_3"/>
          <p:cNvSpPr txBox="1"/>
          <p:nvPr>
            <p:custDataLst>
              <p:tags r:id="rId10"/>
            </p:custDataLst>
          </p:nvPr>
        </p:nvSpPr>
        <p:spPr>
          <a:xfrm>
            <a:off x="1261788" y="2634350"/>
            <a:ext cx="1324996" cy="589359"/>
          </a:xfrm>
          <a:prstGeom prst="rect">
            <a:avLst/>
          </a:prstGeom>
          <a:noFill/>
        </p:spPr>
        <p:txBody>
          <a:bodyPr wrap="none" lIns="68579" tIns="34289" rIns="68579" bIns="34289" anchor="ctr" anchorCtr="0">
            <a:noAutofit/>
          </a:bodyPr>
          <a:lstStyle/>
          <a:p>
            <a:pPr algn="ctr" defTabSz="685783">
              <a:defRPr/>
            </a:pPr>
            <a:r>
              <a:rPr lang="en-US" altLang="zh-CN" sz="2100" b="1" kern="0" spc="225" dirty="0">
                <a:solidFill>
                  <a:prstClr val="black"/>
                </a:solidFill>
                <a:latin typeface="华文细黑" panose="02010600040101010101" pitchFamily="2" charset="-122"/>
                <a:ea typeface="华文细黑" panose="02010600040101010101" pitchFamily="2" charset="-122"/>
              </a:rPr>
              <a:t>CONTENTS</a:t>
            </a:r>
            <a:endParaRPr lang="zh-CN" altLang="en-US" sz="2100" b="1" kern="0" spc="225" dirty="0">
              <a:solidFill>
                <a:prstClr val="black"/>
              </a:solidFill>
              <a:latin typeface="华文细黑" panose="02010600040101010101" pitchFamily="2" charset="-122"/>
              <a:ea typeface="华文细黑" panose="02010600040101010101" pitchFamily="2" charset="-122"/>
            </a:endParaRPr>
          </a:p>
        </p:txBody>
      </p:sp>
    </p:spTree>
    <p:custDataLst>
      <p:tags r:id="rId1"/>
    </p:custDataLst>
    <p:extLst>
      <p:ext uri="{BB962C8B-B14F-4D97-AF65-F5344CB8AC3E}">
        <p14:creationId xmlns="" xmlns:p14="http://schemas.microsoft.com/office/powerpoint/2010/main" val="27894900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6F4B908C-76FE-475A-AAC8-CDDB4E45EEE2}"/>
              </a:ext>
            </a:extLst>
          </p:cNvPr>
          <p:cNvSpPr/>
          <p:nvPr/>
        </p:nvSpPr>
        <p:spPr>
          <a:xfrm>
            <a:off x="4595746" y="285014"/>
            <a:ext cx="4382000" cy="4538869"/>
          </a:xfrm>
          <a:prstGeom prst="rect">
            <a:avLst/>
          </a:prstGeom>
          <a:ln w="19050">
            <a:solidFill>
              <a:srgbClr val="C00000"/>
            </a:solidFill>
          </a:ln>
        </p:spPr>
        <p:txBody>
          <a:bodyPr wrap="square" lIns="68579" tIns="34289" rIns="68579" bIns="34289">
            <a:spAutoFit/>
          </a:bodyPr>
          <a:lstStyle/>
          <a:p>
            <a:pPr defTabSz="685783">
              <a:lnSpc>
                <a:spcPts val="2700"/>
              </a:lnSpc>
            </a:pPr>
            <a:r>
              <a:rPr lang="zh-CN" altLang="en-US" sz="1400" dirty="0">
                <a:solidFill>
                  <a:prstClr val="black"/>
                </a:solidFill>
                <a:latin typeface="微软雅黑" panose="020B0503020204020204" pitchFamily="34" charset="-122"/>
                <a:ea typeface="微软雅黑" panose="020B0503020204020204" pitchFamily="34" charset="-122"/>
              </a:rPr>
              <a:t>    </a:t>
            </a:r>
            <a:r>
              <a:rPr lang="zh-CN" altLang="en-US" sz="1400" dirty="0" smtClean="0">
                <a:solidFill>
                  <a:prstClr val="black"/>
                </a:solidFill>
                <a:latin typeface="微软雅黑" panose="020B0503020204020204" pitchFamily="34" charset="-122"/>
                <a:ea typeface="微软雅黑" panose="020B0503020204020204" pitchFamily="34" charset="-122"/>
              </a:rPr>
              <a:t>     </a:t>
            </a:r>
            <a:r>
              <a:rPr lang="zh-CN" altLang="en-US" sz="1800" dirty="0" smtClean="0">
                <a:solidFill>
                  <a:prstClr val="black"/>
                </a:solidFill>
                <a:latin typeface="微软雅黑" panose="020B0503020204020204" pitchFamily="34" charset="-122"/>
                <a:ea typeface="微软雅黑" panose="020B0503020204020204" pitchFamily="34" charset="-122"/>
              </a:rPr>
              <a:t>这</a:t>
            </a:r>
            <a:r>
              <a:rPr lang="zh-CN" altLang="en-US" sz="1800" dirty="0">
                <a:solidFill>
                  <a:prstClr val="black"/>
                </a:solidFill>
                <a:latin typeface="微软雅黑" panose="020B0503020204020204" pitchFamily="34" charset="-122"/>
                <a:ea typeface="微软雅黑" panose="020B0503020204020204" pitchFamily="34" charset="-122"/>
              </a:rPr>
              <a:t>次全国宣传思想工作会议距离上次召开此会议，已经过去了整整五年。</a:t>
            </a:r>
            <a:r>
              <a:rPr lang="en-US" altLang="zh-CN" sz="1800" dirty="0">
                <a:solidFill>
                  <a:prstClr val="black"/>
                </a:solidFill>
                <a:latin typeface="微软雅黑" panose="020B0503020204020204" pitchFamily="34" charset="-122"/>
                <a:ea typeface="微软雅黑" panose="020B0503020204020204" pitchFamily="34" charset="-122"/>
              </a:rPr>
              <a:t>2013</a:t>
            </a:r>
            <a:r>
              <a:rPr lang="zh-CN" altLang="en-US" sz="1800" dirty="0">
                <a:solidFill>
                  <a:prstClr val="black"/>
                </a:solidFill>
                <a:latin typeface="微软雅黑" panose="020B0503020204020204" pitchFamily="34" charset="-122"/>
                <a:ea typeface="微软雅黑" panose="020B0503020204020204" pitchFamily="34" charset="-122"/>
              </a:rPr>
              <a:t>年</a:t>
            </a:r>
            <a:r>
              <a:rPr lang="en-US" altLang="zh-CN" sz="1800" dirty="0">
                <a:solidFill>
                  <a:prstClr val="black"/>
                </a:solidFill>
                <a:latin typeface="微软雅黑" panose="020B0503020204020204" pitchFamily="34" charset="-122"/>
                <a:ea typeface="微软雅黑" panose="020B0503020204020204" pitchFamily="34" charset="-122"/>
              </a:rPr>
              <a:t>8</a:t>
            </a:r>
            <a:r>
              <a:rPr lang="zh-CN" altLang="en-US" sz="1800" dirty="0">
                <a:solidFill>
                  <a:prstClr val="black"/>
                </a:solidFill>
                <a:latin typeface="微软雅黑" panose="020B0503020204020204" pitchFamily="34" charset="-122"/>
                <a:ea typeface="微软雅黑" panose="020B0503020204020204" pitchFamily="34" charset="-122"/>
              </a:rPr>
              <a:t>月</a:t>
            </a:r>
            <a:r>
              <a:rPr lang="en-US" altLang="zh-CN" sz="1800" dirty="0">
                <a:solidFill>
                  <a:prstClr val="black"/>
                </a:solidFill>
                <a:latin typeface="微软雅黑" panose="020B0503020204020204" pitchFamily="34" charset="-122"/>
                <a:ea typeface="微软雅黑" panose="020B0503020204020204" pitchFamily="34" charset="-122"/>
              </a:rPr>
              <a:t>19</a:t>
            </a:r>
            <a:r>
              <a:rPr lang="zh-CN" altLang="en-US" sz="1800" dirty="0">
                <a:solidFill>
                  <a:prstClr val="black"/>
                </a:solidFill>
                <a:latin typeface="微软雅黑" panose="020B0503020204020204" pitchFamily="34" charset="-122"/>
                <a:ea typeface="微软雅黑" panose="020B0503020204020204" pitchFamily="34" charset="-122"/>
              </a:rPr>
              <a:t>至</a:t>
            </a:r>
            <a:r>
              <a:rPr lang="en-US" altLang="zh-CN" sz="1800" dirty="0">
                <a:solidFill>
                  <a:prstClr val="black"/>
                </a:solidFill>
                <a:latin typeface="微软雅黑" panose="020B0503020204020204" pitchFamily="34" charset="-122"/>
                <a:ea typeface="微软雅黑" panose="020B0503020204020204" pitchFamily="34" charset="-122"/>
              </a:rPr>
              <a:t>20</a:t>
            </a:r>
            <a:r>
              <a:rPr lang="zh-CN" altLang="en-US" sz="1800" dirty="0">
                <a:solidFill>
                  <a:prstClr val="black"/>
                </a:solidFill>
                <a:latin typeface="微软雅黑" panose="020B0503020204020204" pitchFamily="34" charset="-122"/>
                <a:ea typeface="微软雅黑" panose="020B0503020204020204" pitchFamily="34" charset="-122"/>
              </a:rPr>
              <a:t>日，全国宣传思想工作会议召开，习近平发表了“</a:t>
            </a:r>
            <a:r>
              <a:rPr lang="en-US" altLang="zh-CN" sz="1800" dirty="0">
                <a:solidFill>
                  <a:prstClr val="black"/>
                </a:solidFill>
                <a:latin typeface="微软雅黑" panose="020B0503020204020204" pitchFamily="34" charset="-122"/>
                <a:ea typeface="微软雅黑" panose="020B0503020204020204" pitchFamily="34" charset="-122"/>
              </a:rPr>
              <a:t>8·19</a:t>
            </a:r>
            <a:r>
              <a:rPr lang="zh-CN" altLang="en-US" sz="1800" dirty="0">
                <a:solidFill>
                  <a:prstClr val="black"/>
                </a:solidFill>
                <a:latin typeface="微软雅黑" panose="020B0503020204020204" pitchFamily="34" charset="-122"/>
                <a:ea typeface="微软雅黑" panose="020B0503020204020204" pitchFamily="34" charset="-122"/>
              </a:rPr>
              <a:t>讲话”。也是在那次会议上，习近平作出了这样一个重要论断</a:t>
            </a:r>
            <a:r>
              <a:rPr lang="zh-CN" altLang="en-US" sz="1800" b="1" dirty="0">
                <a:solidFill>
                  <a:srgbClr val="FF0000"/>
                </a:solidFill>
                <a:latin typeface="微软雅黑" panose="020B0503020204020204" pitchFamily="34" charset="-122"/>
                <a:ea typeface="微软雅黑" panose="020B0503020204020204" pitchFamily="34" charset="-122"/>
              </a:rPr>
              <a:t>：“意识形态工作是党的一项极端重要的工作”</a:t>
            </a:r>
            <a:r>
              <a:rPr lang="zh-CN" altLang="en-US" sz="1800" dirty="0">
                <a:solidFill>
                  <a:prstClr val="black"/>
                </a:solidFill>
                <a:latin typeface="微软雅黑" panose="020B0503020204020204" pitchFamily="34" charset="-122"/>
                <a:ea typeface="微软雅黑" panose="020B0503020204020204" pitchFamily="34" charset="-122"/>
              </a:rPr>
              <a:t>。“极端重要”，可见重视程度。之后，习近平总书记在文艺、党校、党的新闻舆论、网络安全和信息化、哲学社会科学、高校思想政治等一系列会议上发表重要讲话，站在全局和战略的高度，亲自谋划部署、亲自指导推动，密度之大、力度之强、目标之明、效果之好前所未有。</a:t>
            </a:r>
          </a:p>
        </p:txBody>
      </p:sp>
      <p:pic>
        <p:nvPicPr>
          <p:cNvPr id="1026" name="Picture 2" descr="https://timgsa.baidu.com/timg?image&amp;quality=80&amp;size=b9999_10000&amp;sec=1535025246794&amp;di=b33e826f5d1725676112a426eb106da9&amp;imgtype=0&amp;src=http%3A%2F%2Fimgs.hnntv.cn%2Fmaterial%2Fnews%2Fimg%2F640x%2F2018%2F08%2F20180820122022K2x.jpg">
            <a:extLst>
              <a:ext uri="{FF2B5EF4-FFF2-40B4-BE49-F238E27FC236}">
                <a16:creationId xmlns="" xmlns:a16="http://schemas.microsoft.com/office/drawing/2014/main" id="{D6A04261-D11E-40CC-BB89-73172BDCE3A6}"/>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82926" y="472045"/>
            <a:ext cx="3680464" cy="2796639"/>
          </a:xfrm>
          <a:prstGeom prst="rect">
            <a:avLst/>
          </a:prstGeom>
          <a:noFill/>
          <a:extLst>
            <a:ext uri="{909E8E84-426E-40DD-AFC4-6F175D3DCCD1}">
              <a14:hiddenFill xmlns="" xmlns:a14="http://schemas.microsoft.com/office/drawing/2010/main">
                <a:solidFill>
                  <a:srgbClr val="FFFFFF"/>
                </a:solidFill>
              </a14:hiddenFill>
            </a:ext>
          </a:extLst>
        </p:spPr>
      </p:pic>
      <p:sp>
        <p:nvSpPr>
          <p:cNvPr id="6" name="矩形 5">
            <a:extLst>
              <a:ext uri="{FF2B5EF4-FFF2-40B4-BE49-F238E27FC236}">
                <a16:creationId xmlns="" xmlns:a16="http://schemas.microsoft.com/office/drawing/2014/main" id="{B6872BBD-77D1-4777-B2D6-1944626DA697}"/>
              </a:ext>
            </a:extLst>
          </p:cNvPr>
          <p:cNvSpPr/>
          <p:nvPr/>
        </p:nvSpPr>
        <p:spPr>
          <a:xfrm>
            <a:off x="289287" y="3641107"/>
            <a:ext cx="4199586" cy="715578"/>
          </a:xfrm>
          <a:prstGeom prst="rect">
            <a:avLst/>
          </a:prstGeom>
          <a:solidFill>
            <a:srgbClr val="C00000"/>
          </a:solidFill>
          <a:ln w="19050">
            <a:solidFill>
              <a:srgbClr val="C00000"/>
            </a:solidFill>
          </a:ln>
        </p:spPr>
        <p:txBody>
          <a:bodyPr wrap="square" lIns="68579" tIns="34289" rIns="68579" bIns="34289">
            <a:spAutoFit/>
          </a:bodyPr>
          <a:lstStyle/>
          <a:p>
            <a:pPr algn="ctr" defTabSz="685783"/>
            <a:r>
              <a:rPr lang="en-US" altLang="zh-CN" sz="2100" dirty="0">
                <a:solidFill>
                  <a:srgbClr val="FFFF00"/>
                </a:solidFill>
              </a:rPr>
              <a:t>2013</a:t>
            </a:r>
            <a:r>
              <a:rPr lang="zh-CN" altLang="en-US" sz="2100" dirty="0">
                <a:solidFill>
                  <a:srgbClr val="FFFF00"/>
                </a:solidFill>
              </a:rPr>
              <a:t>年</a:t>
            </a:r>
            <a:r>
              <a:rPr lang="en-US" altLang="zh-CN" sz="2100" dirty="0">
                <a:solidFill>
                  <a:srgbClr val="FFFF00"/>
                </a:solidFill>
              </a:rPr>
              <a:t>8</a:t>
            </a:r>
            <a:r>
              <a:rPr lang="zh-CN" altLang="en-US" sz="2100" dirty="0">
                <a:solidFill>
                  <a:srgbClr val="FFFF00"/>
                </a:solidFill>
              </a:rPr>
              <a:t>月</a:t>
            </a:r>
            <a:r>
              <a:rPr lang="en-US" altLang="zh-CN" sz="2100" dirty="0">
                <a:solidFill>
                  <a:srgbClr val="FFFF00"/>
                </a:solidFill>
              </a:rPr>
              <a:t>19</a:t>
            </a:r>
            <a:r>
              <a:rPr lang="zh-CN" altLang="en-US" sz="2100" dirty="0">
                <a:solidFill>
                  <a:srgbClr val="FFFF00"/>
                </a:solidFill>
              </a:rPr>
              <a:t>日，习近平出席全国宣传思想工作会议发表重要讲话</a:t>
            </a:r>
          </a:p>
        </p:txBody>
      </p:sp>
    </p:spTree>
    <p:custDataLst>
      <p:tags r:id="rId1"/>
    </p:custDataLst>
    <p:extLst>
      <p:ext uri="{BB962C8B-B14F-4D97-AF65-F5344CB8AC3E}">
        <p14:creationId xmlns="" xmlns:p14="http://schemas.microsoft.com/office/powerpoint/2010/main" val="20015885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8BBDC52E-CBB0-48F7-85DC-BCAD167058A2}"/>
              </a:ext>
            </a:extLst>
          </p:cNvPr>
          <p:cNvSpPr/>
          <p:nvPr/>
        </p:nvSpPr>
        <p:spPr>
          <a:xfrm>
            <a:off x="151411" y="301215"/>
            <a:ext cx="5317176" cy="4737192"/>
          </a:xfrm>
          <a:prstGeom prst="rect">
            <a:avLst/>
          </a:prstGeom>
          <a:ln w="19050">
            <a:solidFill>
              <a:srgbClr val="C00000"/>
            </a:solidFill>
          </a:ln>
        </p:spPr>
        <p:txBody>
          <a:bodyPr wrap="square" lIns="68579" tIns="34289" rIns="68579" bIns="34289">
            <a:spAutoFit/>
          </a:bodyPr>
          <a:lstStyle/>
          <a:p>
            <a:pPr defTabSz="685783">
              <a:lnSpc>
                <a:spcPts val="2775"/>
              </a:lnSpc>
            </a:pPr>
            <a:r>
              <a:rPr lang="zh-CN" altLang="en-US" sz="1400" dirty="0">
                <a:solidFill>
                  <a:prstClr val="black"/>
                </a:solidFill>
                <a:latin typeface="微软雅黑" panose="020B0503020204020204" pitchFamily="34" charset="-122"/>
                <a:ea typeface="微软雅黑" panose="020B0503020204020204" pitchFamily="34" charset="-122"/>
              </a:rPr>
              <a:t>    </a:t>
            </a:r>
            <a:r>
              <a:rPr lang="zh-CN" altLang="en-US" sz="1400" dirty="0" smtClean="0">
                <a:solidFill>
                  <a:prstClr val="black"/>
                </a:solidFill>
                <a:latin typeface="微软雅黑" panose="020B0503020204020204" pitchFamily="34" charset="-122"/>
                <a:ea typeface="微软雅黑" panose="020B0503020204020204" pitchFamily="34" charset="-122"/>
              </a:rPr>
              <a:t>     </a:t>
            </a:r>
            <a:r>
              <a:rPr lang="zh-CN" altLang="en-US" sz="1800" dirty="0" smtClean="0">
                <a:solidFill>
                  <a:prstClr val="black"/>
                </a:solidFill>
                <a:latin typeface="微软雅黑" panose="020B0503020204020204" pitchFamily="34" charset="-122"/>
                <a:ea typeface="微软雅黑" panose="020B0503020204020204" pitchFamily="34" charset="-122"/>
              </a:rPr>
              <a:t>习</a:t>
            </a:r>
            <a:r>
              <a:rPr lang="zh-CN" altLang="en-US" sz="1800" dirty="0">
                <a:solidFill>
                  <a:prstClr val="black"/>
                </a:solidFill>
                <a:latin typeface="微软雅黑" panose="020B0503020204020204" pitchFamily="34" charset="-122"/>
                <a:ea typeface="微软雅黑" panose="020B0503020204020204" pitchFamily="34" charset="-122"/>
              </a:rPr>
              <a:t>近平在这次会议讲话中指出，党的十八大以来，我们把宣传思想工作摆在全局工作的重要位置，作出一系列重大决策，实施一系列重大举措。在党中央坚强领导</a:t>
            </a:r>
            <a:r>
              <a:rPr lang="zh-CN" altLang="en-US" sz="1800" dirty="0" smtClean="0">
                <a:solidFill>
                  <a:prstClr val="black"/>
                </a:solidFill>
                <a:latin typeface="微软雅黑" panose="020B0503020204020204" pitchFamily="34" charset="-122"/>
                <a:ea typeface="微软雅黑" panose="020B0503020204020204" pitchFamily="34" charset="-122"/>
              </a:rPr>
              <a:t>下：</a:t>
            </a:r>
            <a:r>
              <a:rPr lang="zh-CN" altLang="en-US" sz="1800" dirty="0" smtClean="0">
                <a:solidFill>
                  <a:srgbClr val="0000FF"/>
                </a:solidFill>
                <a:latin typeface="微软雅黑" panose="020B0503020204020204" pitchFamily="34" charset="-122"/>
                <a:ea typeface="微软雅黑" panose="020B0503020204020204" pitchFamily="34" charset="-122"/>
              </a:rPr>
              <a:t>宣</a:t>
            </a:r>
            <a:r>
              <a:rPr lang="zh-CN" altLang="en-US" sz="1800" dirty="0">
                <a:solidFill>
                  <a:srgbClr val="0000FF"/>
                </a:solidFill>
                <a:latin typeface="微软雅黑" panose="020B0503020204020204" pitchFamily="34" charset="-122"/>
                <a:ea typeface="微软雅黑" panose="020B0503020204020204" pitchFamily="34" charset="-122"/>
              </a:rPr>
              <a:t>传思想战线积极作为、开拓进取，党的理论创新全面推进，中国特色社会主义和中国梦深入人心，社会主义核心价值观和中华优秀传统文化广泛弘扬，主流思想舆论不断巩固壮大，文化自信得到彰显，国家文化软实力和中华文化影响力大幅提升，全党全社会思想上的团结统一更加巩固</a:t>
            </a:r>
            <a:r>
              <a:rPr lang="zh-CN" altLang="en-US" sz="1800" dirty="0">
                <a:solidFill>
                  <a:prstClr val="black"/>
                </a:solidFill>
                <a:latin typeface="微软雅黑" panose="020B0503020204020204" pitchFamily="34" charset="-122"/>
                <a:ea typeface="微软雅黑" panose="020B0503020204020204" pitchFamily="34" charset="-122"/>
              </a:rPr>
              <a:t>。</a:t>
            </a:r>
            <a:endParaRPr lang="en-US" altLang="zh-CN" sz="1800" dirty="0">
              <a:solidFill>
                <a:prstClr val="black"/>
              </a:solidFill>
              <a:latin typeface="微软雅黑" panose="020B0503020204020204" pitchFamily="34" charset="-122"/>
              <a:ea typeface="微软雅黑" panose="020B0503020204020204" pitchFamily="34" charset="-122"/>
            </a:endParaRPr>
          </a:p>
          <a:p>
            <a:pPr defTabSz="685783">
              <a:lnSpc>
                <a:spcPts val="2775"/>
              </a:lnSpc>
            </a:pPr>
            <a:r>
              <a:rPr lang="en-US" altLang="zh-CN" sz="1800" dirty="0">
                <a:solidFill>
                  <a:prstClr val="black"/>
                </a:solidFill>
                <a:latin typeface="微软雅黑" panose="020B0503020204020204" pitchFamily="34" charset="-122"/>
                <a:ea typeface="微软雅黑" panose="020B0503020204020204" pitchFamily="34" charset="-122"/>
              </a:rPr>
              <a:t>   </a:t>
            </a:r>
            <a:r>
              <a:rPr lang="en-US" altLang="zh-CN" sz="1800" dirty="0" smtClean="0">
                <a:solidFill>
                  <a:prstClr val="black"/>
                </a:solidFill>
                <a:latin typeface="微软雅黑" panose="020B0503020204020204" pitchFamily="34" charset="-122"/>
                <a:ea typeface="微软雅黑" panose="020B0503020204020204" pitchFamily="34" charset="-122"/>
              </a:rPr>
              <a:t>    </a:t>
            </a:r>
            <a:r>
              <a:rPr lang="zh-CN" altLang="en-US" sz="1800" dirty="0">
                <a:solidFill>
                  <a:prstClr val="black"/>
                </a:solidFill>
                <a:latin typeface="微软雅黑" panose="020B0503020204020204" pitchFamily="34" charset="-122"/>
                <a:ea typeface="微软雅黑" panose="020B0503020204020204" pitchFamily="34" charset="-122"/>
              </a:rPr>
              <a:t>实践证明，党中央关于宣传思想工作的决策部署是</a:t>
            </a:r>
            <a:r>
              <a:rPr lang="zh-CN" altLang="en-US" sz="1800" dirty="0">
                <a:solidFill>
                  <a:srgbClr val="FF0000"/>
                </a:solidFill>
                <a:latin typeface="微软雅黑" panose="020B0503020204020204" pitchFamily="34" charset="-122"/>
                <a:ea typeface="微软雅黑" panose="020B0503020204020204" pitchFamily="34" charset="-122"/>
              </a:rPr>
              <a:t>完全正确的</a:t>
            </a:r>
            <a:r>
              <a:rPr lang="zh-CN" altLang="en-US" sz="1800" dirty="0">
                <a:solidFill>
                  <a:prstClr val="black"/>
                </a:solidFill>
                <a:latin typeface="微软雅黑" panose="020B0503020204020204" pitchFamily="34" charset="-122"/>
                <a:ea typeface="微软雅黑" panose="020B0503020204020204" pitchFamily="34" charset="-122"/>
              </a:rPr>
              <a:t>，宣传思想战线广大干部是</a:t>
            </a:r>
            <a:r>
              <a:rPr lang="zh-CN" altLang="en-US" sz="1800" dirty="0">
                <a:solidFill>
                  <a:srgbClr val="FF0000"/>
                </a:solidFill>
                <a:latin typeface="微软雅黑" panose="020B0503020204020204" pitchFamily="34" charset="-122"/>
                <a:ea typeface="微软雅黑" panose="020B0503020204020204" pitchFamily="34" charset="-122"/>
              </a:rPr>
              <a:t>完全值得信赖的</a:t>
            </a:r>
            <a:r>
              <a:rPr lang="zh-CN" altLang="en-US" sz="1800" dirty="0">
                <a:solidFill>
                  <a:prstClr val="black"/>
                </a:solidFill>
                <a:latin typeface="微软雅黑" panose="020B0503020204020204" pitchFamily="34" charset="-122"/>
                <a:ea typeface="微软雅黑" panose="020B0503020204020204" pitchFamily="34" charset="-122"/>
              </a:rPr>
              <a:t>。</a:t>
            </a:r>
          </a:p>
        </p:txBody>
      </p:sp>
      <p:pic>
        <p:nvPicPr>
          <p:cNvPr id="3" name="图片 2">
            <a:extLst>
              <a:ext uri="{FF2B5EF4-FFF2-40B4-BE49-F238E27FC236}">
                <a16:creationId xmlns="" xmlns:a16="http://schemas.microsoft.com/office/drawing/2014/main" id="{CA17CCDF-8516-4EB4-A874-15CB852645D3}"/>
              </a:ext>
            </a:extLst>
          </p:cNvPr>
          <p:cNvPicPr>
            <a:picLocks noChangeAspect="1"/>
          </p:cNvPicPr>
          <p:nvPr/>
        </p:nvPicPr>
        <p:blipFill>
          <a:blip r:embed="rId3" cstate="print"/>
          <a:stretch>
            <a:fillRect/>
          </a:stretch>
        </p:blipFill>
        <p:spPr>
          <a:xfrm>
            <a:off x="5602185" y="338447"/>
            <a:ext cx="3420094" cy="4515591"/>
          </a:xfrm>
          <a:prstGeom prst="rect">
            <a:avLst/>
          </a:prstGeom>
        </p:spPr>
      </p:pic>
    </p:spTree>
    <p:custDataLst>
      <p:tags r:id="rId1"/>
    </p:custDataLst>
    <p:extLst>
      <p:ext uri="{BB962C8B-B14F-4D97-AF65-F5344CB8AC3E}">
        <p14:creationId xmlns="" xmlns:p14="http://schemas.microsoft.com/office/powerpoint/2010/main" val="17357882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2555595" y="2761128"/>
            <a:ext cx="7078861" cy="1276485"/>
            <a:chOff x="3205939" y="4207308"/>
            <a:chExt cx="9438481" cy="877087"/>
          </a:xfrm>
        </p:grpSpPr>
        <p:sp>
          <p:nvSpPr>
            <p:cNvPr id="104" name="矩形 103">
              <a:extLst>
                <a:ext uri="{FF2B5EF4-FFF2-40B4-BE49-F238E27FC236}">
                  <a16:creationId xmlns:a16="http://schemas.microsoft.com/office/drawing/2014/main" xmlns="" id="{7098604C-0AD9-4F4F-B9A6-0E99C5B4A6CC}"/>
                </a:ext>
              </a:extLst>
            </p:cNvPr>
            <p:cNvSpPr/>
            <p:nvPr/>
          </p:nvSpPr>
          <p:spPr>
            <a:xfrm>
              <a:off x="5325723" y="4207309"/>
              <a:ext cx="5361326" cy="615977"/>
            </a:xfrm>
            <a:prstGeom prst="rect">
              <a:avLst/>
            </a:prstGeom>
            <a:solidFill>
              <a:srgbClr val="FEFEFE"/>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b="1">
                <a:cs typeface="+mn-ea"/>
                <a:sym typeface="+mn-lt"/>
              </a:endParaRPr>
            </a:p>
          </p:txBody>
        </p:sp>
        <p:sp>
          <p:nvSpPr>
            <p:cNvPr id="105" name="Rectangle 5">
              <a:extLst>
                <a:ext uri="{FF2B5EF4-FFF2-40B4-BE49-F238E27FC236}">
                  <a16:creationId xmlns:a16="http://schemas.microsoft.com/office/drawing/2014/main" xmlns="" id="{176D991A-EAD3-4CF3-8BAE-64597F80A578}"/>
                </a:ext>
              </a:extLst>
            </p:cNvPr>
            <p:cNvSpPr>
              <a:spLocks noChangeArrowheads="1"/>
            </p:cNvSpPr>
            <p:nvPr/>
          </p:nvSpPr>
          <p:spPr bwMode="auto">
            <a:xfrm>
              <a:off x="3205939" y="4264792"/>
              <a:ext cx="9438481" cy="81960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spAutoFit/>
              <a:sp3d extrusionH="654050">
                <a:extrusionClr>
                  <a:srgbClr val="FF0000"/>
                </a:extrusionClr>
              </a:sp3d>
            </a:bodyPr>
            <a:lstStyle/>
            <a:p>
              <a:pPr algn="ctr"/>
              <a:r>
                <a:rPr lang="zh-CN" altLang="en-US" sz="2400" b="1" dirty="0" smtClean="0">
                  <a:ln cmpd="sng">
                    <a:noFill/>
                    <a:prstDash val="solid"/>
                  </a:ln>
                  <a:solidFill>
                    <a:srgbClr val="C00000"/>
                  </a:solidFill>
                  <a:latin typeface="微软雅黑" panose="020B0503020204020204" pitchFamily="34" charset="-122"/>
                  <a:ea typeface="微软雅黑" panose="020B0503020204020204" pitchFamily="34" charset="-122"/>
                  <a:cs typeface="+mn-ea"/>
                </a:rPr>
                <a:t>以新气象新作为不断提高</a:t>
              </a:r>
              <a:endParaRPr lang="en-US" altLang="zh-CN" sz="2400" b="1" dirty="0" smtClean="0">
                <a:ln cmpd="sng">
                  <a:noFill/>
                  <a:prstDash val="solid"/>
                </a:ln>
                <a:solidFill>
                  <a:srgbClr val="C00000"/>
                </a:solidFill>
                <a:latin typeface="微软雅黑" panose="020B0503020204020204" pitchFamily="34" charset="-122"/>
                <a:ea typeface="微软雅黑" panose="020B0503020204020204" pitchFamily="34" charset="-122"/>
                <a:cs typeface="+mn-ea"/>
              </a:endParaRPr>
            </a:p>
            <a:p>
              <a:pPr algn="ctr"/>
              <a:r>
                <a:rPr lang="zh-CN" altLang="en-US" sz="2400" b="1" dirty="0" smtClean="0">
                  <a:ln cmpd="sng">
                    <a:noFill/>
                    <a:prstDash val="solid"/>
                  </a:ln>
                  <a:solidFill>
                    <a:srgbClr val="C00000"/>
                  </a:solidFill>
                  <a:latin typeface="微软雅黑" panose="020B0503020204020204" pitchFamily="34" charset="-122"/>
                  <a:ea typeface="微软雅黑" panose="020B0503020204020204" pitchFamily="34" charset="-122"/>
                  <a:cs typeface="+mn-ea"/>
                </a:rPr>
                <a:t>新时代组织工作质量和水平</a:t>
              </a:r>
              <a:endParaRPr lang="zh-CN" altLang="en-US" sz="2400" b="1" dirty="0">
                <a:ln cmpd="sng">
                  <a:noFill/>
                  <a:prstDash val="solid"/>
                </a:ln>
                <a:solidFill>
                  <a:srgbClr val="C00000"/>
                </a:solidFill>
                <a:latin typeface="微软雅黑" panose="020B0503020204020204" pitchFamily="34" charset="-122"/>
                <a:ea typeface="微软雅黑" panose="020B0503020204020204" pitchFamily="34" charset="-122"/>
                <a:cs typeface="+mn-ea"/>
              </a:endParaRPr>
            </a:p>
          </p:txBody>
        </p:sp>
        <p:sp>
          <p:nvSpPr>
            <p:cNvPr id="106" name="矩形 105">
              <a:extLst>
                <a:ext uri="{FF2B5EF4-FFF2-40B4-BE49-F238E27FC236}">
                  <a16:creationId xmlns:a16="http://schemas.microsoft.com/office/drawing/2014/main" xmlns="" id="{3BAFEE83-098F-4C76-A986-BAA03D5D2C65}"/>
                </a:ext>
              </a:extLst>
            </p:cNvPr>
            <p:cNvSpPr/>
            <p:nvPr/>
          </p:nvSpPr>
          <p:spPr>
            <a:xfrm>
              <a:off x="4572731" y="4207308"/>
              <a:ext cx="675704" cy="60781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1" dirty="0" smtClean="0">
                  <a:solidFill>
                    <a:schemeClr val="bg1"/>
                  </a:solidFill>
                  <a:cs typeface="+mn-ea"/>
                  <a:sym typeface="+mn-lt"/>
                </a:rPr>
                <a:t>03</a:t>
              </a:r>
              <a:endParaRPr lang="zh-CN" altLang="en-US" sz="1800" b="1" dirty="0">
                <a:solidFill>
                  <a:schemeClr val="bg1"/>
                </a:solidFill>
                <a:cs typeface="+mn-ea"/>
                <a:sym typeface="+mn-lt"/>
              </a:endParaRPr>
            </a:p>
          </p:txBody>
        </p:sp>
      </p:grpSp>
      <p:grpSp>
        <p:nvGrpSpPr>
          <p:cNvPr id="111" name="组合 110"/>
          <p:cNvGrpSpPr/>
          <p:nvPr/>
        </p:nvGrpSpPr>
        <p:grpSpPr>
          <a:xfrm>
            <a:off x="3580688" y="1820026"/>
            <a:ext cx="4585739" cy="507302"/>
            <a:chOff x="4572731" y="2582283"/>
            <a:chExt cx="6114319" cy="676402"/>
          </a:xfrm>
        </p:grpSpPr>
        <p:sp>
          <p:nvSpPr>
            <p:cNvPr id="112" name="矩形 111">
              <a:extLst>
                <a:ext uri="{FF2B5EF4-FFF2-40B4-BE49-F238E27FC236}">
                  <a16:creationId xmlns:a16="http://schemas.microsoft.com/office/drawing/2014/main" xmlns="" id="{7098604C-0AD9-4F4F-B9A6-0E99C5B4A6CC}"/>
                </a:ext>
              </a:extLst>
            </p:cNvPr>
            <p:cNvSpPr/>
            <p:nvPr/>
          </p:nvSpPr>
          <p:spPr>
            <a:xfrm>
              <a:off x="5325723" y="2582287"/>
              <a:ext cx="5361327" cy="676398"/>
            </a:xfrm>
            <a:prstGeom prst="rect">
              <a:avLst/>
            </a:prstGeom>
            <a:solidFill>
              <a:srgbClr val="FEFEFE"/>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b="1" dirty="0">
                <a:cs typeface="+mn-ea"/>
                <a:sym typeface="+mn-lt"/>
              </a:endParaRPr>
            </a:p>
          </p:txBody>
        </p:sp>
        <p:sp>
          <p:nvSpPr>
            <p:cNvPr id="113" name="Rectangle 5">
              <a:extLst>
                <a:ext uri="{FF2B5EF4-FFF2-40B4-BE49-F238E27FC236}">
                  <a16:creationId xmlns:a16="http://schemas.microsoft.com/office/drawing/2014/main" xmlns="" id="{176D991A-EAD3-4CF3-8BAE-64597F80A578}"/>
                </a:ext>
              </a:extLst>
            </p:cNvPr>
            <p:cNvSpPr>
              <a:spLocks noChangeArrowheads="1"/>
            </p:cNvSpPr>
            <p:nvPr/>
          </p:nvSpPr>
          <p:spPr bwMode="auto">
            <a:xfrm>
              <a:off x="5592636" y="2681566"/>
              <a:ext cx="4514056" cy="4924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sp3d extrusionH="654050">
                <a:extrusionClr>
                  <a:srgbClr val="FF0000"/>
                </a:extrusionClr>
              </a:sp3d>
            </a:bodyPr>
            <a:lstStyle/>
            <a:p>
              <a:pPr eaLnBrk="0" fontAlgn="base" hangingPunct="0">
                <a:spcBef>
                  <a:spcPct val="0"/>
                </a:spcBef>
                <a:spcAft>
                  <a:spcPct val="0"/>
                </a:spcAft>
              </a:pPr>
              <a:r>
                <a:rPr lang="zh-CN" altLang="en-US" sz="2400" b="1" dirty="0">
                  <a:ln cmpd="sng">
                    <a:noFill/>
                    <a:prstDash val="solid"/>
                  </a:ln>
                  <a:solidFill>
                    <a:srgbClr val="C00000"/>
                  </a:solidFill>
                  <a:latin typeface="微软雅黑" panose="020B0503020204020204" pitchFamily="34" charset="-122"/>
                  <a:ea typeface="微软雅黑" panose="020B0503020204020204" pitchFamily="34" charset="-122"/>
                  <a:cs typeface="+mn-ea"/>
                  <a:sym typeface="+mn-lt"/>
                </a:rPr>
                <a:t>贯彻</a:t>
              </a:r>
              <a:r>
                <a:rPr lang="zh-CN" altLang="en-US" sz="2400" b="1" dirty="0">
                  <a:ln cmpd="sng">
                    <a:noFill/>
                    <a:prstDash val="solid"/>
                  </a:ln>
                  <a:solidFill>
                    <a:srgbClr val="C00000"/>
                  </a:solidFill>
                  <a:latin typeface="微软雅黑" panose="020B0503020204020204" pitchFamily="34" charset="-122"/>
                  <a:ea typeface="微软雅黑" panose="020B0503020204020204" pitchFamily="34" charset="-122"/>
                  <a:cs typeface="+mn-ea"/>
                </a:rPr>
                <a:t>新时代党的组织路线</a:t>
              </a:r>
              <a:endParaRPr lang="zh-CN" altLang="en-US" sz="2400" b="1" dirty="0">
                <a:ln cmpd="sng">
                  <a:noFill/>
                  <a:prstDash val="solid"/>
                </a:ln>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14" name="矩形 113">
              <a:extLst>
                <a:ext uri="{FF2B5EF4-FFF2-40B4-BE49-F238E27FC236}">
                  <a16:creationId xmlns:a16="http://schemas.microsoft.com/office/drawing/2014/main" xmlns="" id="{3BAFEE83-098F-4C76-A986-BAA03D5D2C65}"/>
                </a:ext>
              </a:extLst>
            </p:cNvPr>
            <p:cNvSpPr/>
            <p:nvPr/>
          </p:nvSpPr>
          <p:spPr>
            <a:xfrm>
              <a:off x="4572731" y="2582283"/>
              <a:ext cx="675704" cy="67639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1" dirty="0">
                  <a:solidFill>
                    <a:schemeClr val="bg1"/>
                  </a:solidFill>
                  <a:cs typeface="+mn-ea"/>
                  <a:sym typeface="+mn-lt"/>
                </a:rPr>
                <a:t>02</a:t>
              </a:r>
              <a:endParaRPr lang="zh-CN" altLang="en-US" sz="1800" b="1" dirty="0">
                <a:solidFill>
                  <a:schemeClr val="bg1"/>
                </a:solidFill>
                <a:cs typeface="+mn-ea"/>
                <a:sym typeface="+mn-lt"/>
              </a:endParaRPr>
            </a:p>
          </p:txBody>
        </p:sp>
      </p:grpSp>
      <p:grpSp>
        <p:nvGrpSpPr>
          <p:cNvPr id="115" name="组合 114"/>
          <p:cNvGrpSpPr/>
          <p:nvPr/>
        </p:nvGrpSpPr>
        <p:grpSpPr>
          <a:xfrm>
            <a:off x="3580688" y="924066"/>
            <a:ext cx="4585739" cy="507299"/>
            <a:chOff x="4572731" y="1769775"/>
            <a:chExt cx="6114319" cy="676398"/>
          </a:xfrm>
        </p:grpSpPr>
        <p:sp>
          <p:nvSpPr>
            <p:cNvPr id="116" name="矩形 115">
              <a:extLst>
                <a:ext uri="{FF2B5EF4-FFF2-40B4-BE49-F238E27FC236}">
                  <a16:creationId xmlns:a16="http://schemas.microsoft.com/office/drawing/2014/main" xmlns="" id="{7098604C-0AD9-4F4F-B9A6-0E99C5B4A6CC}"/>
                </a:ext>
              </a:extLst>
            </p:cNvPr>
            <p:cNvSpPr/>
            <p:nvPr/>
          </p:nvSpPr>
          <p:spPr>
            <a:xfrm>
              <a:off x="5325723" y="1769775"/>
              <a:ext cx="5361327" cy="676398"/>
            </a:xfrm>
            <a:prstGeom prst="rect">
              <a:avLst/>
            </a:prstGeom>
            <a:solidFill>
              <a:srgbClr val="FEFEFE"/>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b="1">
                <a:cs typeface="+mn-ea"/>
                <a:sym typeface="+mn-lt"/>
              </a:endParaRPr>
            </a:p>
          </p:txBody>
        </p:sp>
        <p:sp>
          <p:nvSpPr>
            <p:cNvPr id="117" name="Rectangle 5">
              <a:extLst>
                <a:ext uri="{FF2B5EF4-FFF2-40B4-BE49-F238E27FC236}">
                  <a16:creationId xmlns:a16="http://schemas.microsoft.com/office/drawing/2014/main" xmlns="" id="{176D991A-EAD3-4CF3-8BAE-64597F80A578}"/>
                </a:ext>
              </a:extLst>
            </p:cNvPr>
            <p:cNvSpPr>
              <a:spLocks noChangeArrowheads="1"/>
            </p:cNvSpPr>
            <p:nvPr/>
          </p:nvSpPr>
          <p:spPr bwMode="auto">
            <a:xfrm>
              <a:off x="5588984" y="1851492"/>
              <a:ext cx="4514056" cy="4924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sp3d extrusionH="654050">
                <a:extrusionClr>
                  <a:srgbClr val="FF0000"/>
                </a:extrusionClr>
              </a:sp3d>
            </a:bodyPr>
            <a:lstStyle/>
            <a:p>
              <a:pPr eaLnBrk="0" fontAlgn="base" hangingPunct="0">
                <a:spcBef>
                  <a:spcPct val="0"/>
                </a:spcBef>
                <a:spcAft>
                  <a:spcPct val="0"/>
                </a:spcAft>
              </a:pPr>
              <a:r>
                <a:rPr lang="zh-CN" altLang="en-US" sz="2400" b="1" dirty="0">
                  <a:ln cmpd="sng">
                    <a:noFill/>
                    <a:prstDash val="solid"/>
                  </a:ln>
                  <a:solidFill>
                    <a:srgbClr val="C00000"/>
                  </a:solidFill>
                  <a:latin typeface="微软雅黑" panose="020B0503020204020204" pitchFamily="34" charset="-122"/>
                  <a:ea typeface="微软雅黑" panose="020B0503020204020204" pitchFamily="34" charset="-122"/>
                  <a:cs typeface="+mn-ea"/>
                  <a:sym typeface="+mn-lt"/>
                </a:rPr>
                <a:t>解读新时代党的组织路线</a:t>
              </a:r>
            </a:p>
          </p:txBody>
        </p:sp>
        <p:sp>
          <p:nvSpPr>
            <p:cNvPr id="118" name="矩形 117">
              <a:extLst>
                <a:ext uri="{FF2B5EF4-FFF2-40B4-BE49-F238E27FC236}">
                  <a16:creationId xmlns:a16="http://schemas.microsoft.com/office/drawing/2014/main" xmlns="" id="{3BAFEE83-098F-4C76-A986-BAA03D5D2C65}"/>
                </a:ext>
              </a:extLst>
            </p:cNvPr>
            <p:cNvSpPr/>
            <p:nvPr/>
          </p:nvSpPr>
          <p:spPr>
            <a:xfrm>
              <a:off x="4572731" y="1769775"/>
              <a:ext cx="675704" cy="67639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1" dirty="0">
                  <a:solidFill>
                    <a:schemeClr val="bg1"/>
                  </a:solidFill>
                  <a:cs typeface="+mn-ea"/>
                  <a:sym typeface="+mn-lt"/>
                </a:rPr>
                <a:t>01</a:t>
              </a:r>
              <a:endParaRPr lang="zh-CN" altLang="en-US" sz="1800" b="1" dirty="0">
                <a:solidFill>
                  <a:schemeClr val="bg1"/>
                </a:solidFill>
                <a:cs typeface="+mn-ea"/>
                <a:sym typeface="+mn-lt"/>
              </a:endParaRPr>
            </a:p>
          </p:txBody>
        </p:sp>
      </p:grpSp>
      <p:sp>
        <p:nvSpPr>
          <p:cNvPr id="128" name="Rectangle 5">
            <a:extLst>
              <a:ext uri="{FF2B5EF4-FFF2-40B4-BE49-F238E27FC236}">
                <a16:creationId xmlns:a16="http://schemas.microsoft.com/office/drawing/2014/main" xmlns="" id="{176D991A-EAD3-4CF3-8BAE-64597F80A578}"/>
              </a:ext>
            </a:extLst>
          </p:cNvPr>
          <p:cNvSpPr>
            <a:spLocks noChangeArrowheads="1"/>
          </p:cNvSpPr>
          <p:nvPr/>
        </p:nvSpPr>
        <p:spPr bwMode="auto">
          <a:xfrm>
            <a:off x="1143270" y="2485742"/>
            <a:ext cx="1178208" cy="61555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sp3d extrusionH="654050">
              <a:extrusionClr>
                <a:srgbClr val="FF0000"/>
              </a:extrusionClr>
            </a:sp3d>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4000" b="1" kern="0" dirty="0">
                <a:ln w="3175">
                  <a:noFill/>
                </a:ln>
                <a:solidFill>
                  <a:srgbClr val="C00000"/>
                </a:solidFill>
                <a:latin typeface="微软雅黑" pitchFamily="34" charset="-122"/>
                <a:ea typeface="微软雅黑" pitchFamily="34" charset="-122"/>
                <a:sym typeface="+mn-lt"/>
              </a:rPr>
              <a:t>目 录</a:t>
            </a:r>
          </a:p>
        </p:txBody>
      </p:sp>
      <p:pic>
        <p:nvPicPr>
          <p:cNvPr id="33" name="图片 32">
            <a:extLst>
              <a:ext uri="{FF2B5EF4-FFF2-40B4-BE49-F238E27FC236}">
                <a16:creationId xmlns:a16="http://schemas.microsoft.com/office/drawing/2014/main" xmlns="" id="{3205D02A-60AE-4066-B1B9-9E36D068C6CB}"/>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38765" y="1333327"/>
            <a:ext cx="1182713" cy="1007106"/>
          </a:xfrm>
          <a:prstGeom prst="rect">
            <a:avLst/>
          </a:prstGeom>
        </p:spPr>
      </p:pic>
      <p:pic>
        <p:nvPicPr>
          <p:cNvPr id="38" name="图片 37" descr="图片包含 鲜花&#10;&#10;已生成高可信度的说明">
            <a:extLst>
              <a:ext uri="{FF2B5EF4-FFF2-40B4-BE49-F238E27FC236}">
                <a16:creationId xmlns:a16="http://schemas.microsoft.com/office/drawing/2014/main" xmlns="" id="{ACFD3947-54AF-43D7-A9BF-5A3495A17C38}"/>
              </a:ext>
            </a:extLst>
          </p:cNvPr>
          <p:cNvPicPr>
            <a:picLocks noChangeAspect="1"/>
          </p:cNvPicPr>
          <p:nvPr/>
        </p:nvPicPr>
        <p:blipFill rotWithShape="1">
          <a:blip r:embed="rId4" cstate="print">
            <a:extLst>
              <a:ext uri="{28A0092B-C50C-407E-A947-70E740481C1C}">
                <a14:useLocalDpi xmlns:a14="http://schemas.microsoft.com/office/drawing/2010/main" xmlns="" val="0"/>
              </a:ext>
            </a:extLst>
          </a:blip>
          <a:srcRect l="66823" b="62708"/>
          <a:stretch/>
        </p:blipFill>
        <p:spPr>
          <a:xfrm>
            <a:off x="7107534" y="252101"/>
            <a:ext cx="2117785" cy="1190215"/>
          </a:xfrm>
          <a:prstGeom prst="rect">
            <a:avLst/>
          </a:prstGeom>
        </p:spPr>
      </p:pic>
      <p:pic>
        <p:nvPicPr>
          <p:cNvPr id="28" name="图片 27">
            <a:extLst>
              <a:ext uri="{FF2B5EF4-FFF2-40B4-BE49-F238E27FC236}">
                <a16:creationId xmlns:a16="http://schemas.microsoft.com/office/drawing/2014/main" xmlns="" id="{6DA951E3-6B2A-497A-ABFA-22FBCCA9F2FB}"/>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flipH="1">
            <a:off x="-62705" y="-31596"/>
            <a:ext cx="2951092" cy="2033899"/>
          </a:xfrm>
          <a:prstGeom prst="rect">
            <a:avLst/>
          </a:prstGeom>
        </p:spPr>
      </p:pic>
    </p:spTree>
    <p:extLst>
      <p:ext uri="{BB962C8B-B14F-4D97-AF65-F5344CB8AC3E}">
        <p14:creationId xmlns:p14="http://schemas.microsoft.com/office/powerpoint/2010/main" xmlns="" val="378352785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1+#ppt_w/2"/>
                                          </p:val>
                                        </p:tav>
                                        <p:tav tm="100000">
                                          <p:val>
                                            <p:strVal val="#ppt_x"/>
                                          </p:val>
                                        </p:tav>
                                      </p:tavLst>
                                    </p:anim>
                                    <p:anim calcmode="lin" valueType="num">
                                      <p:cBhvr additive="base">
                                        <p:cTn id="13"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barn(inVertical)">
                                      <p:cBhvr>
                                        <p:cTn id="18" dur="500"/>
                                        <p:tgtEl>
                                          <p:spTgt spid="33"/>
                                        </p:tgtEl>
                                      </p:cBhvr>
                                    </p:animEffect>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128"/>
                                        </p:tgtEl>
                                        <p:attrNameLst>
                                          <p:attrName>style.visibility</p:attrName>
                                        </p:attrNameLst>
                                      </p:cBhvr>
                                      <p:to>
                                        <p:strVal val="visible"/>
                                      </p:to>
                                    </p:set>
                                    <p:animEffect transition="in" filter="fade">
                                      <p:cBhvr>
                                        <p:cTn id="22" dur="500"/>
                                        <p:tgtEl>
                                          <p:spTgt spid="128"/>
                                        </p:tgtEl>
                                      </p:cBhvr>
                                    </p:animEffect>
                                    <p:anim calcmode="lin" valueType="num">
                                      <p:cBhvr>
                                        <p:cTn id="23" dur="500" fill="hold"/>
                                        <p:tgtEl>
                                          <p:spTgt spid="128"/>
                                        </p:tgtEl>
                                        <p:attrNameLst>
                                          <p:attrName>ppt_x</p:attrName>
                                        </p:attrNameLst>
                                      </p:cBhvr>
                                      <p:tavLst>
                                        <p:tav tm="0">
                                          <p:val>
                                            <p:strVal val="#ppt_x"/>
                                          </p:val>
                                        </p:tav>
                                        <p:tav tm="100000">
                                          <p:val>
                                            <p:strVal val="#ppt_x"/>
                                          </p:val>
                                        </p:tav>
                                      </p:tavLst>
                                    </p:anim>
                                    <p:anim calcmode="lin" valueType="num">
                                      <p:cBhvr>
                                        <p:cTn id="24" dur="500" fill="hold"/>
                                        <p:tgtEl>
                                          <p:spTgt spid="128"/>
                                        </p:tgtEl>
                                        <p:attrNameLst>
                                          <p:attrName>ppt_y</p:attrName>
                                        </p:attrNameLst>
                                      </p:cBhvr>
                                      <p:tavLst>
                                        <p:tav tm="0">
                                          <p:val>
                                            <p:strVal val="#ppt_y+.1"/>
                                          </p:val>
                                        </p:tav>
                                        <p:tav tm="100000">
                                          <p:val>
                                            <p:strVal val="#ppt_y"/>
                                          </p:val>
                                        </p:tav>
                                      </p:tavLst>
                                    </p:anim>
                                  </p:childTnLst>
                                </p:cTn>
                              </p:par>
                              <p:par>
                                <p:cTn id="25" presetID="2" presetClass="entr" presetSubtype="2" fill="hold" nodeType="withEffect">
                                  <p:stCondLst>
                                    <p:cond delay="250"/>
                                  </p:stCondLst>
                                  <p:childTnLst>
                                    <p:set>
                                      <p:cBhvr>
                                        <p:cTn id="26" dur="1" fill="hold">
                                          <p:stCondLst>
                                            <p:cond delay="0"/>
                                          </p:stCondLst>
                                        </p:cTn>
                                        <p:tgtEl>
                                          <p:spTgt spid="115"/>
                                        </p:tgtEl>
                                        <p:attrNameLst>
                                          <p:attrName>style.visibility</p:attrName>
                                        </p:attrNameLst>
                                      </p:cBhvr>
                                      <p:to>
                                        <p:strVal val="visible"/>
                                      </p:to>
                                    </p:set>
                                    <p:anim calcmode="lin" valueType="num">
                                      <p:cBhvr additive="base">
                                        <p:cTn id="27" dur="750" fill="hold"/>
                                        <p:tgtEl>
                                          <p:spTgt spid="115"/>
                                        </p:tgtEl>
                                        <p:attrNameLst>
                                          <p:attrName>ppt_x</p:attrName>
                                        </p:attrNameLst>
                                      </p:cBhvr>
                                      <p:tavLst>
                                        <p:tav tm="0">
                                          <p:val>
                                            <p:strVal val="1+#ppt_w/2"/>
                                          </p:val>
                                        </p:tav>
                                        <p:tav tm="100000">
                                          <p:val>
                                            <p:strVal val="#ppt_x"/>
                                          </p:val>
                                        </p:tav>
                                      </p:tavLst>
                                    </p:anim>
                                    <p:anim calcmode="lin" valueType="num">
                                      <p:cBhvr additive="base">
                                        <p:cTn id="28" dur="750" fill="hold"/>
                                        <p:tgtEl>
                                          <p:spTgt spid="115"/>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500"/>
                                  </p:stCondLst>
                                  <p:childTnLst>
                                    <p:set>
                                      <p:cBhvr>
                                        <p:cTn id="30" dur="1" fill="hold">
                                          <p:stCondLst>
                                            <p:cond delay="0"/>
                                          </p:stCondLst>
                                        </p:cTn>
                                        <p:tgtEl>
                                          <p:spTgt spid="111"/>
                                        </p:tgtEl>
                                        <p:attrNameLst>
                                          <p:attrName>style.visibility</p:attrName>
                                        </p:attrNameLst>
                                      </p:cBhvr>
                                      <p:to>
                                        <p:strVal val="visible"/>
                                      </p:to>
                                    </p:set>
                                    <p:anim calcmode="lin" valueType="num">
                                      <p:cBhvr additive="base">
                                        <p:cTn id="31" dur="750" fill="hold"/>
                                        <p:tgtEl>
                                          <p:spTgt spid="111"/>
                                        </p:tgtEl>
                                        <p:attrNameLst>
                                          <p:attrName>ppt_x</p:attrName>
                                        </p:attrNameLst>
                                      </p:cBhvr>
                                      <p:tavLst>
                                        <p:tav tm="0">
                                          <p:val>
                                            <p:strVal val="1+#ppt_w/2"/>
                                          </p:val>
                                        </p:tav>
                                        <p:tav tm="100000">
                                          <p:val>
                                            <p:strVal val="#ppt_x"/>
                                          </p:val>
                                        </p:tav>
                                      </p:tavLst>
                                    </p:anim>
                                    <p:anim calcmode="lin" valueType="num">
                                      <p:cBhvr additive="base">
                                        <p:cTn id="32" dur="750" fill="hold"/>
                                        <p:tgtEl>
                                          <p:spTgt spid="111"/>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1000"/>
                                  </p:stCondLst>
                                  <p:childTnLst>
                                    <p:set>
                                      <p:cBhvr>
                                        <p:cTn id="34" dur="1" fill="hold">
                                          <p:stCondLst>
                                            <p:cond delay="0"/>
                                          </p:stCondLst>
                                        </p:cTn>
                                        <p:tgtEl>
                                          <p:spTgt spid="90"/>
                                        </p:tgtEl>
                                        <p:attrNameLst>
                                          <p:attrName>style.visibility</p:attrName>
                                        </p:attrNameLst>
                                      </p:cBhvr>
                                      <p:to>
                                        <p:strVal val="visible"/>
                                      </p:to>
                                    </p:set>
                                    <p:anim calcmode="lin" valueType="num">
                                      <p:cBhvr additive="base">
                                        <p:cTn id="35" dur="750" fill="hold"/>
                                        <p:tgtEl>
                                          <p:spTgt spid="90"/>
                                        </p:tgtEl>
                                        <p:attrNameLst>
                                          <p:attrName>ppt_x</p:attrName>
                                        </p:attrNameLst>
                                      </p:cBhvr>
                                      <p:tavLst>
                                        <p:tav tm="0">
                                          <p:val>
                                            <p:strVal val="1+#ppt_w/2"/>
                                          </p:val>
                                        </p:tav>
                                        <p:tav tm="100000">
                                          <p:val>
                                            <p:strVal val="#ppt_x"/>
                                          </p:val>
                                        </p:tav>
                                      </p:tavLst>
                                    </p:anim>
                                    <p:anim calcmode="lin" valueType="num">
                                      <p:cBhvr additive="base">
                                        <p:cTn id="36" dur="75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74" name="MH_Others_1"/>
          <p:cNvCxnSpPr>
            <a:cxnSpLocks noChangeShapeType="1"/>
          </p:cNvCxnSpPr>
          <p:nvPr>
            <p:custDataLst>
              <p:tags r:id="rId2"/>
            </p:custDataLst>
          </p:nvPr>
        </p:nvCxnSpPr>
        <p:spPr bwMode="auto">
          <a:xfrm>
            <a:off x="4220766" y="630012"/>
            <a:ext cx="0" cy="3865788"/>
          </a:xfrm>
          <a:prstGeom prst="line">
            <a:avLst/>
          </a:prstGeom>
          <a:noFill/>
          <a:ln w="25400" algn="ctr">
            <a:solidFill>
              <a:srgbClr val="C00000"/>
            </a:solidFill>
            <a:miter lim="800000"/>
            <a:headEnd/>
            <a:tailEnd/>
          </a:ln>
          <a:extLst>
            <a:ext uri="{909E8E84-426E-40DD-AFC4-6F175D3DCCD1}">
              <a14:hiddenFill xmlns="" xmlns:a14="http://schemas.microsoft.com/office/drawing/2010/main">
                <a:noFill/>
              </a14:hiddenFill>
            </a:ext>
          </a:extLst>
        </p:spPr>
      </p:cxnSp>
      <p:sp>
        <p:nvSpPr>
          <p:cNvPr id="17" name="MH_Entry_1"/>
          <p:cNvSpPr txBox="1"/>
          <p:nvPr>
            <p:custDataLst>
              <p:tags r:id="rId3"/>
            </p:custDataLst>
          </p:nvPr>
        </p:nvSpPr>
        <p:spPr>
          <a:xfrm>
            <a:off x="4484941" y="1158587"/>
            <a:ext cx="3855493" cy="705365"/>
          </a:xfrm>
          <a:prstGeom prst="rect">
            <a:avLst/>
          </a:prstGeom>
          <a:noFill/>
        </p:spPr>
        <p:txBody>
          <a:bodyPr wrap="square" lIns="134997" tIns="34289" rIns="68579" bIns="34289" anchor="ctr" anchorCtr="0">
            <a:normAutofit/>
          </a:bodyPr>
          <a:lstStyle/>
          <a:p>
            <a:pPr defTabSz="685783">
              <a:defRPr/>
            </a:pPr>
            <a:r>
              <a:rPr lang="zh-CN" altLang="en-US" sz="1800" kern="0" spc="75" dirty="0">
                <a:solidFill>
                  <a:srgbClr val="E7E6E6">
                    <a:lumMod val="90000"/>
                  </a:srgbClr>
                </a:solidFill>
              </a:rPr>
              <a:t>党的十八大以来宣传思想工作回顾</a:t>
            </a:r>
          </a:p>
        </p:txBody>
      </p:sp>
      <p:sp>
        <p:nvSpPr>
          <p:cNvPr id="22" name="MH_Number_1"/>
          <p:cNvSpPr/>
          <p:nvPr>
            <p:custDataLst>
              <p:tags r:id="rId4"/>
            </p:custDataLst>
          </p:nvPr>
        </p:nvSpPr>
        <p:spPr>
          <a:xfrm>
            <a:off x="4080165" y="1373589"/>
            <a:ext cx="290836" cy="369356"/>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C00000"/>
          </a:solidFill>
          <a:ln w="12700" cap="flat" cmpd="sng" algn="ctr">
            <a:solidFill>
              <a:srgbClr val="C00000"/>
            </a:solidFill>
            <a:prstDash val="solid"/>
            <a:miter lim="800000"/>
          </a:ln>
          <a:effectLst/>
        </p:spPr>
        <p:txBody>
          <a:bodyPr lIns="68579" tIns="34289" rIns="68579" bIns="34289" anchor="ctr">
            <a:noAutofit/>
          </a:bodyPr>
          <a:lstStyle/>
          <a:p>
            <a:pPr algn="ctr" defTabSz="685783">
              <a:defRPr/>
            </a:pPr>
            <a:r>
              <a:rPr lang="en-US" altLang="zh-CN" sz="1800" kern="0" dirty="0">
                <a:solidFill>
                  <a:srgbClr val="E7E6E6">
                    <a:lumMod val="90000"/>
                  </a:srgbClr>
                </a:solidFill>
                <a:ea typeface="幼圆"/>
              </a:rPr>
              <a:t>1</a:t>
            </a:r>
            <a:endParaRPr lang="zh-CN" altLang="en-US" sz="1800" kern="0" dirty="0">
              <a:solidFill>
                <a:srgbClr val="E7E6E6">
                  <a:lumMod val="90000"/>
                </a:srgbClr>
              </a:solidFill>
              <a:ea typeface="幼圆"/>
            </a:endParaRPr>
          </a:p>
        </p:txBody>
      </p:sp>
      <p:sp>
        <p:nvSpPr>
          <p:cNvPr id="27" name="MH_Entry_2"/>
          <p:cNvSpPr txBox="1"/>
          <p:nvPr>
            <p:custDataLst>
              <p:tags r:id="rId5"/>
            </p:custDataLst>
          </p:nvPr>
        </p:nvSpPr>
        <p:spPr>
          <a:xfrm>
            <a:off x="4484941" y="2216941"/>
            <a:ext cx="3855493" cy="705365"/>
          </a:xfrm>
          <a:prstGeom prst="rect">
            <a:avLst/>
          </a:prstGeom>
          <a:noFill/>
        </p:spPr>
        <p:txBody>
          <a:bodyPr wrap="square" lIns="134997" tIns="34289" rIns="68579" bIns="34289" anchor="ctr" anchorCtr="0">
            <a:noAutofit/>
          </a:bodyPr>
          <a:lstStyle/>
          <a:p>
            <a:pPr defTabSz="685783">
              <a:defRPr/>
            </a:pPr>
            <a:r>
              <a:rPr lang="zh-CN" altLang="en-US" sz="2100" b="1" kern="0" spc="75" dirty="0">
                <a:solidFill>
                  <a:prstClr val="black"/>
                </a:solidFill>
                <a:latin typeface="楷体" pitchFamily="49" charset="-122"/>
                <a:ea typeface="楷体" pitchFamily="49" charset="-122"/>
              </a:rPr>
              <a:t>习近平总书记在</a:t>
            </a:r>
            <a:r>
              <a:rPr lang="en-US" altLang="zh-CN" sz="2100" b="1" kern="0" spc="75" dirty="0">
                <a:solidFill>
                  <a:prstClr val="black"/>
                </a:solidFill>
                <a:latin typeface="楷体" pitchFamily="49" charset="-122"/>
                <a:ea typeface="楷体" pitchFamily="49" charset="-122"/>
              </a:rPr>
              <a:t>2018</a:t>
            </a:r>
            <a:r>
              <a:rPr lang="zh-CN" altLang="en-US" sz="2100" b="1" kern="0" spc="75" dirty="0">
                <a:solidFill>
                  <a:prstClr val="black"/>
                </a:solidFill>
                <a:latin typeface="楷体" pitchFamily="49" charset="-122"/>
                <a:ea typeface="楷体" pitchFamily="49" charset="-122"/>
              </a:rPr>
              <a:t>年全国宣传思想工作会议上重要讲话精神核心</a:t>
            </a:r>
          </a:p>
        </p:txBody>
      </p:sp>
      <p:sp>
        <p:nvSpPr>
          <p:cNvPr id="28" name="MH_Number_2"/>
          <p:cNvSpPr/>
          <p:nvPr>
            <p:custDataLst>
              <p:tags r:id="rId6"/>
            </p:custDataLst>
          </p:nvPr>
        </p:nvSpPr>
        <p:spPr>
          <a:xfrm>
            <a:off x="4080165" y="2378506"/>
            <a:ext cx="290836" cy="369356"/>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C00000"/>
          </a:solidFill>
          <a:ln w="12700" cap="flat" cmpd="sng" algn="ctr">
            <a:solidFill>
              <a:srgbClr val="C00000"/>
            </a:solidFill>
            <a:prstDash val="solid"/>
            <a:miter lim="800000"/>
          </a:ln>
          <a:effectLst/>
        </p:spPr>
        <p:txBody>
          <a:bodyPr lIns="68579" tIns="34289" rIns="68579" bIns="34289" anchor="ctr">
            <a:noAutofit/>
          </a:bodyPr>
          <a:lstStyle/>
          <a:p>
            <a:pPr algn="ctr" defTabSz="685783">
              <a:defRPr/>
            </a:pPr>
            <a:r>
              <a:rPr lang="en-US" altLang="zh-CN" sz="1800" kern="0" dirty="0">
                <a:solidFill>
                  <a:prstClr val="white"/>
                </a:solidFill>
                <a:ea typeface="幼圆"/>
              </a:rPr>
              <a:t>2</a:t>
            </a:r>
            <a:endParaRPr lang="zh-CN" altLang="en-US" sz="1800" kern="0" dirty="0">
              <a:solidFill>
                <a:prstClr val="white"/>
              </a:solidFill>
              <a:ea typeface="幼圆"/>
            </a:endParaRPr>
          </a:p>
        </p:txBody>
      </p:sp>
      <p:sp>
        <p:nvSpPr>
          <p:cNvPr id="30" name="MH_Entry_3"/>
          <p:cNvSpPr txBox="1"/>
          <p:nvPr>
            <p:custDataLst>
              <p:tags r:id="rId7"/>
            </p:custDataLst>
          </p:nvPr>
        </p:nvSpPr>
        <p:spPr>
          <a:xfrm>
            <a:off x="4484940" y="3328733"/>
            <a:ext cx="3744658" cy="705365"/>
          </a:xfrm>
          <a:prstGeom prst="rect">
            <a:avLst/>
          </a:prstGeom>
          <a:noFill/>
        </p:spPr>
        <p:txBody>
          <a:bodyPr wrap="square" lIns="134997" tIns="34289" rIns="68579" bIns="34289" anchor="ctr" anchorCtr="0">
            <a:normAutofit/>
          </a:bodyPr>
          <a:lstStyle/>
          <a:p>
            <a:pPr defTabSz="685783">
              <a:defRPr/>
            </a:pPr>
            <a:r>
              <a:rPr lang="zh-CN" altLang="en-US" sz="1800" kern="0" spc="75" dirty="0">
                <a:solidFill>
                  <a:srgbClr val="E7E6E6">
                    <a:lumMod val="90000"/>
                  </a:srgbClr>
                </a:solidFill>
              </a:rPr>
              <a:t>贯彻落实全国宣传思想工作会议要求</a:t>
            </a:r>
          </a:p>
        </p:txBody>
      </p:sp>
      <p:sp>
        <p:nvSpPr>
          <p:cNvPr id="31" name="MH_Number_3"/>
          <p:cNvSpPr/>
          <p:nvPr>
            <p:custDataLst>
              <p:tags r:id="rId8"/>
            </p:custDataLst>
          </p:nvPr>
        </p:nvSpPr>
        <p:spPr>
          <a:xfrm>
            <a:off x="4080165" y="3410143"/>
            <a:ext cx="290836" cy="369356"/>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C00000"/>
          </a:solidFill>
          <a:ln w="12700" cap="flat" cmpd="sng" algn="ctr">
            <a:solidFill>
              <a:srgbClr val="C00000"/>
            </a:solidFill>
            <a:prstDash val="solid"/>
            <a:miter lim="800000"/>
          </a:ln>
          <a:effectLst/>
        </p:spPr>
        <p:txBody>
          <a:bodyPr lIns="68579" tIns="34289" rIns="68579" bIns="34289" anchor="ctr">
            <a:noAutofit/>
          </a:bodyPr>
          <a:lstStyle/>
          <a:p>
            <a:pPr algn="ctr" defTabSz="685783">
              <a:defRPr/>
            </a:pPr>
            <a:r>
              <a:rPr lang="en-US" altLang="zh-CN" sz="1800" kern="0" dirty="0">
                <a:solidFill>
                  <a:srgbClr val="E7E6E6">
                    <a:lumMod val="90000"/>
                  </a:srgbClr>
                </a:solidFill>
                <a:ea typeface="幼圆"/>
              </a:rPr>
              <a:t>3</a:t>
            </a:r>
            <a:endParaRPr lang="zh-CN" altLang="en-US" sz="1800" kern="0" dirty="0">
              <a:solidFill>
                <a:srgbClr val="E7E6E6">
                  <a:lumMod val="90000"/>
                </a:srgbClr>
              </a:solidFill>
              <a:ea typeface="幼圆"/>
            </a:endParaRPr>
          </a:p>
        </p:txBody>
      </p:sp>
      <p:sp>
        <p:nvSpPr>
          <p:cNvPr id="15" name="MH_Others_2"/>
          <p:cNvSpPr txBox="1"/>
          <p:nvPr>
            <p:custDataLst>
              <p:tags r:id="rId9"/>
            </p:custDataLst>
          </p:nvPr>
        </p:nvSpPr>
        <p:spPr>
          <a:xfrm>
            <a:off x="1261788" y="2117207"/>
            <a:ext cx="1324996" cy="589359"/>
          </a:xfrm>
          <a:prstGeom prst="rect">
            <a:avLst/>
          </a:prstGeom>
          <a:noFill/>
        </p:spPr>
        <p:txBody>
          <a:bodyPr wrap="none" lIns="68579" tIns="34289" rIns="68579" bIns="34289" anchor="ctr" anchorCtr="0">
            <a:noAutofit/>
          </a:bodyPr>
          <a:lstStyle/>
          <a:p>
            <a:pPr algn="ctr" defTabSz="685783">
              <a:defRPr/>
            </a:pPr>
            <a:r>
              <a:rPr lang="zh-CN" altLang="en-US" sz="4100" b="1" kern="0" dirty="0" smtClean="0">
                <a:solidFill>
                  <a:prstClr val="black"/>
                </a:solidFill>
                <a:latin typeface="华文中宋"/>
                <a:ea typeface="华文中宋"/>
              </a:rPr>
              <a:t>目 录</a:t>
            </a:r>
            <a:endParaRPr lang="zh-CN" altLang="en-US" sz="4100" b="1" kern="0" dirty="0">
              <a:solidFill>
                <a:prstClr val="black"/>
              </a:solidFill>
              <a:latin typeface="华文中宋"/>
              <a:ea typeface="华文中宋"/>
            </a:endParaRPr>
          </a:p>
        </p:txBody>
      </p:sp>
      <p:sp>
        <p:nvSpPr>
          <p:cNvPr id="16" name="MH_Others_3"/>
          <p:cNvSpPr txBox="1"/>
          <p:nvPr>
            <p:custDataLst>
              <p:tags r:id="rId10"/>
            </p:custDataLst>
          </p:nvPr>
        </p:nvSpPr>
        <p:spPr>
          <a:xfrm>
            <a:off x="1261788" y="2634350"/>
            <a:ext cx="1324996" cy="589359"/>
          </a:xfrm>
          <a:prstGeom prst="rect">
            <a:avLst/>
          </a:prstGeom>
          <a:noFill/>
        </p:spPr>
        <p:txBody>
          <a:bodyPr wrap="none" lIns="68579" tIns="34289" rIns="68579" bIns="34289" anchor="ctr" anchorCtr="0">
            <a:noAutofit/>
          </a:bodyPr>
          <a:lstStyle/>
          <a:p>
            <a:pPr algn="ctr" defTabSz="685783">
              <a:defRPr/>
            </a:pPr>
            <a:r>
              <a:rPr lang="en-US" altLang="zh-CN" sz="2100" kern="0" spc="225" dirty="0">
                <a:solidFill>
                  <a:prstClr val="black"/>
                </a:solidFill>
                <a:latin typeface="华文细黑" panose="02010600040101010101" pitchFamily="2" charset="-122"/>
                <a:ea typeface="华文细黑" panose="02010600040101010101" pitchFamily="2" charset="-122"/>
              </a:rPr>
              <a:t>CONTENTS</a:t>
            </a:r>
            <a:endParaRPr lang="zh-CN" altLang="en-US" sz="2100" kern="0" spc="225" dirty="0">
              <a:solidFill>
                <a:prstClr val="black"/>
              </a:solidFill>
              <a:latin typeface="华文细黑" panose="02010600040101010101" pitchFamily="2" charset="-122"/>
              <a:ea typeface="华文细黑" panose="02010600040101010101" pitchFamily="2" charset="-122"/>
            </a:endParaRPr>
          </a:p>
        </p:txBody>
      </p:sp>
    </p:spTree>
    <p:custDataLst>
      <p:tags r:id="rId1"/>
    </p:custDataLst>
    <p:extLst>
      <p:ext uri="{BB962C8B-B14F-4D97-AF65-F5344CB8AC3E}">
        <p14:creationId xmlns="" xmlns:p14="http://schemas.microsoft.com/office/powerpoint/2010/main" val="30987252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C51A818-9ADA-4B1C-A258-66222425330C}"/>
              </a:ext>
            </a:extLst>
          </p:cNvPr>
          <p:cNvSpPr>
            <a:spLocks noGrp="1"/>
          </p:cNvSpPr>
          <p:nvPr>
            <p:ph type="title" idx="4294967295"/>
          </p:nvPr>
        </p:nvSpPr>
        <p:spPr>
          <a:xfrm>
            <a:off x="685801" y="347353"/>
            <a:ext cx="7846621" cy="4444340"/>
          </a:xfrm>
          <a:solidFill>
            <a:srgbClr val="C00000"/>
          </a:solidFill>
          <a:ln>
            <a:solidFill>
              <a:schemeClr val="tx1"/>
            </a:solidFill>
          </a:ln>
        </p:spPr>
        <p:txBody>
          <a:bodyPr>
            <a:noAutofit/>
          </a:bodyPr>
          <a:lstStyle/>
          <a:p>
            <a:pPr>
              <a:lnSpc>
                <a:spcPts val="3375"/>
              </a:lnSpc>
            </a:pPr>
            <a:r>
              <a:rPr lang="zh-CN" altLang="en-US" sz="2100" kern="2200" dirty="0">
                <a:solidFill>
                  <a:srgbClr val="FFFF00"/>
                </a:solidFill>
                <a:latin typeface="Arial" panose="020B0604020202020204" pitchFamily="34" charset="0"/>
                <a:ea typeface="微软雅黑" panose="020B0503020204020204" pitchFamily="34" charset="-122"/>
              </a:rPr>
              <a:t>    </a:t>
            </a:r>
            <a:r>
              <a:rPr lang="zh-CN" altLang="en-US" sz="2100" kern="2200" dirty="0" smtClean="0">
                <a:solidFill>
                  <a:srgbClr val="FFFF00"/>
                </a:solidFill>
                <a:latin typeface="Arial" panose="020B0604020202020204" pitchFamily="34" charset="0"/>
                <a:ea typeface="微软雅黑" panose="020B0503020204020204" pitchFamily="34" charset="-122"/>
              </a:rPr>
              <a:t>    </a:t>
            </a:r>
            <a:r>
              <a:rPr lang="zh-CN" altLang="en-US" sz="2400" b="1" kern="2200" dirty="0" smtClean="0">
                <a:solidFill>
                  <a:srgbClr val="FFFF00"/>
                </a:solidFill>
                <a:latin typeface="楷体" pitchFamily="49" charset="-122"/>
                <a:ea typeface="楷体" pitchFamily="49" charset="-122"/>
              </a:rPr>
              <a:t>习</a:t>
            </a:r>
            <a:r>
              <a:rPr lang="zh-CN" altLang="en-US" sz="2400" b="1" kern="2200" dirty="0">
                <a:solidFill>
                  <a:srgbClr val="FFFF00"/>
                </a:solidFill>
                <a:latin typeface="楷体" pitchFamily="49" charset="-122"/>
                <a:ea typeface="楷体" pitchFamily="49" charset="-122"/>
              </a:rPr>
              <a:t>近平总书记强调，完成新形势下宣传思想工作的使命任务，必须以新时代中国特色社会主义思想和党的十九大精神为指导，增强“四个意识”、坚定“四个自信”，自觉承担起</a:t>
            </a:r>
            <a:r>
              <a:rPr lang="zh-CN" altLang="en-US" sz="2400" b="1" u="sng" kern="2200" dirty="0">
                <a:ln>
                  <a:solidFill>
                    <a:schemeClr val="tx1"/>
                  </a:solidFill>
                </a:ln>
                <a:solidFill>
                  <a:srgbClr val="FFFF00"/>
                </a:solidFill>
                <a:latin typeface="楷体" pitchFamily="49" charset="-122"/>
                <a:ea typeface="楷体" pitchFamily="49" charset="-122"/>
              </a:rPr>
              <a:t>举旗帜、聚民心、育新人、兴文化、展形象</a:t>
            </a:r>
            <a:r>
              <a:rPr lang="zh-CN" altLang="en-US" sz="2400" b="1" kern="2200" dirty="0">
                <a:solidFill>
                  <a:srgbClr val="FFFF00"/>
                </a:solidFill>
                <a:latin typeface="楷体" pitchFamily="49" charset="-122"/>
                <a:ea typeface="楷体" pitchFamily="49" charset="-122"/>
              </a:rPr>
              <a:t>的使命任务，坚持正确政治方向，在基础性、战略性工作上下功夫，在关键处、要害处下功夫，在工作质量和水平上下功夫，推动宣传思想工作不断强起来，促进全体人民在理想信念、价值理念、道德观念上紧紧团结在一起，为服务党和国家事业全局作出更大贡献。</a:t>
            </a:r>
            <a:endParaRPr lang="zh-CN" altLang="en-US" sz="2100" b="1" kern="2200" dirty="0">
              <a:solidFill>
                <a:srgbClr val="FFFF00"/>
              </a:solidFill>
              <a:latin typeface="楷体" pitchFamily="49" charset="-122"/>
              <a:ea typeface="楷体" pitchFamily="49" charset="-122"/>
            </a:endParaRPr>
          </a:p>
        </p:txBody>
      </p:sp>
    </p:spTree>
    <p:extLst>
      <p:ext uri="{BB962C8B-B14F-4D97-AF65-F5344CB8AC3E}">
        <p14:creationId xmlns="" xmlns:p14="http://schemas.microsoft.com/office/powerpoint/2010/main" val="15792327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7D1FA8C-ABF1-408E-9ADD-85B15EF76493}"/>
              </a:ext>
            </a:extLst>
          </p:cNvPr>
          <p:cNvSpPr>
            <a:spLocks noGrp="1"/>
          </p:cNvSpPr>
          <p:nvPr>
            <p:ph type="title" idx="4294967295"/>
          </p:nvPr>
        </p:nvSpPr>
        <p:spPr>
          <a:xfrm>
            <a:off x="0" y="273844"/>
            <a:ext cx="9144000" cy="994172"/>
          </a:xfrm>
        </p:spPr>
        <p:txBody>
          <a:bodyPr>
            <a:normAutofit/>
          </a:bodyPr>
          <a:lstStyle/>
          <a:p>
            <a:pPr algn="ctr"/>
            <a:r>
              <a:rPr lang="zh-CN" altLang="en-US" sz="2400" b="1" kern="2200" dirty="0">
                <a:latin typeface="Arial" panose="020B0604020202020204" pitchFamily="34" charset="0"/>
                <a:ea typeface="微软雅黑" panose="020B0503020204020204" pitchFamily="34" charset="-122"/>
              </a:rPr>
              <a:t>（一） “九个坚持”：做好宣传思想工作的根本遵循</a:t>
            </a:r>
          </a:p>
        </p:txBody>
      </p:sp>
      <p:sp>
        <p:nvSpPr>
          <p:cNvPr id="5" name="标题 1">
            <a:extLst>
              <a:ext uri="{FF2B5EF4-FFF2-40B4-BE49-F238E27FC236}">
                <a16:creationId xmlns="" xmlns:a16="http://schemas.microsoft.com/office/drawing/2014/main" id="{B0886B54-439F-45E4-A316-0DEEF0DFA86F}"/>
              </a:ext>
            </a:extLst>
          </p:cNvPr>
          <p:cNvSpPr txBox="1">
            <a:spLocks/>
          </p:cNvSpPr>
          <p:nvPr/>
        </p:nvSpPr>
        <p:spPr>
          <a:xfrm>
            <a:off x="703615" y="1113313"/>
            <a:ext cx="7855526" cy="3776352"/>
          </a:xfrm>
          <a:prstGeom prst="rect">
            <a:avLst/>
          </a:prstGeom>
          <a:solidFill>
            <a:srgbClr val="C00000"/>
          </a:solidFill>
        </p:spPr>
        <p:txBody>
          <a:bodyPr vert="horz" lIns="68579" tIns="34289" rIns="68579" bIns="34289"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ts val="3000"/>
              </a:lnSpc>
            </a:pPr>
            <a:r>
              <a:rPr lang="zh-CN" altLang="en-US" sz="2100" kern="2200" dirty="0">
                <a:solidFill>
                  <a:srgbClr val="FFFF00"/>
                </a:solidFill>
                <a:latin typeface="Arial" panose="020B0604020202020204" pitchFamily="34" charset="0"/>
                <a:ea typeface="微软雅黑" panose="020B0503020204020204" pitchFamily="34" charset="-122"/>
              </a:rPr>
              <a:t>    </a:t>
            </a:r>
            <a:r>
              <a:rPr lang="zh-CN" altLang="en-US" sz="2100" kern="2200" dirty="0" smtClean="0">
                <a:solidFill>
                  <a:srgbClr val="FFFF00"/>
                </a:solidFill>
                <a:latin typeface="Arial" panose="020B0604020202020204" pitchFamily="34" charset="0"/>
                <a:ea typeface="微软雅黑" panose="020B0503020204020204" pitchFamily="34" charset="-122"/>
              </a:rPr>
              <a:t>    </a:t>
            </a:r>
            <a:r>
              <a:rPr lang="zh-CN" altLang="en-US" sz="2100" b="1" kern="2200" dirty="0" smtClean="0">
                <a:solidFill>
                  <a:prstClr val="white"/>
                </a:solidFill>
                <a:latin typeface="楷体" pitchFamily="49" charset="-122"/>
                <a:ea typeface="楷体" pitchFamily="49" charset="-122"/>
              </a:rPr>
              <a:t>党</a:t>
            </a:r>
            <a:r>
              <a:rPr lang="zh-CN" altLang="en-US" sz="2100" b="1" kern="2200" dirty="0">
                <a:solidFill>
                  <a:prstClr val="white"/>
                </a:solidFill>
                <a:latin typeface="楷体" pitchFamily="49" charset="-122"/>
                <a:ea typeface="楷体" pitchFamily="49" charset="-122"/>
              </a:rPr>
              <a:t>的十八大以来，以习近平同志为核心的党中央把宣传思想工作摆在全局工作的重要位置，加强党对意识形态工作的领导，全面推进党的理论创新，推动中国特色社会主义和中国梦深入人心，广泛弘扬社会主义核心价值观和中华优秀传统文化，不断巩固壮大主流思想舆论，大幅提升国家文化软实力和中华文化影响力，使全党全社会思想上的团结统一更加巩固。实践证明，党中央关于宣传思想工作的决策部署是完全正确的，党中央在实践中提出的</a:t>
            </a:r>
            <a:r>
              <a:rPr lang="zh-CN" altLang="en-US" sz="2100" b="1" kern="2200" dirty="0">
                <a:solidFill>
                  <a:srgbClr val="FFFF00"/>
                </a:solidFill>
                <a:latin typeface="楷体" pitchFamily="49" charset="-122"/>
                <a:ea typeface="楷体" pitchFamily="49" charset="-122"/>
              </a:rPr>
              <a:t>“九个坚持”</a:t>
            </a:r>
            <a:r>
              <a:rPr lang="zh-CN" altLang="en-US" sz="2100" b="1" kern="2200" dirty="0">
                <a:solidFill>
                  <a:prstClr val="white"/>
                </a:solidFill>
                <a:latin typeface="楷体" pitchFamily="49" charset="-122"/>
                <a:ea typeface="楷体" pitchFamily="49" charset="-122"/>
              </a:rPr>
              <a:t>的新思想新观点新论断，深化了对宣传思想工作的规律性认识，是做好宣传思想工作的根本遵循。</a:t>
            </a:r>
          </a:p>
        </p:txBody>
      </p:sp>
    </p:spTree>
    <p:extLst>
      <p:ext uri="{BB962C8B-B14F-4D97-AF65-F5344CB8AC3E}">
        <p14:creationId xmlns="" xmlns:p14="http://schemas.microsoft.com/office/powerpoint/2010/main" val="27635621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示 5">
            <a:extLst>
              <a:ext uri="{FF2B5EF4-FFF2-40B4-BE49-F238E27FC236}">
                <a16:creationId xmlns="" xmlns:a16="http://schemas.microsoft.com/office/drawing/2014/main" id="{4A4CBB9F-70A5-43E4-990F-FA8C5CFBCE61}"/>
              </a:ext>
            </a:extLst>
          </p:cNvPr>
          <p:cNvGraphicFramePr/>
          <p:nvPr>
            <p:extLst>
              <p:ext uri="{D42A27DB-BD31-4B8C-83A1-F6EECF244321}">
                <p14:modId xmlns="" xmlns:p14="http://schemas.microsoft.com/office/powerpoint/2010/main" val="880526078"/>
              </p:ext>
            </p:extLst>
          </p:nvPr>
        </p:nvGraphicFramePr>
        <p:xfrm>
          <a:off x="2048495" y="124693"/>
          <a:ext cx="6795653" cy="48896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椭圆 6">
            <a:extLst>
              <a:ext uri="{FF2B5EF4-FFF2-40B4-BE49-F238E27FC236}">
                <a16:creationId xmlns="" xmlns:a16="http://schemas.microsoft.com/office/drawing/2014/main" id="{7552637E-5602-4369-8492-FD688CE15A10}"/>
              </a:ext>
            </a:extLst>
          </p:cNvPr>
          <p:cNvSpPr/>
          <p:nvPr/>
        </p:nvSpPr>
        <p:spPr>
          <a:xfrm>
            <a:off x="127663" y="1853047"/>
            <a:ext cx="1856509" cy="1856509"/>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zh-CN" altLang="en-US" sz="3300" b="1" dirty="0">
                <a:solidFill>
                  <a:prstClr val="white"/>
                </a:solidFill>
                <a:latin typeface="微软雅黑" pitchFamily="34" charset="-122"/>
                <a:ea typeface="微软雅黑" pitchFamily="34" charset="-122"/>
              </a:rPr>
              <a:t>九个坚持</a:t>
            </a:r>
          </a:p>
        </p:txBody>
      </p:sp>
    </p:spTree>
    <p:extLst>
      <p:ext uri="{BB962C8B-B14F-4D97-AF65-F5344CB8AC3E}">
        <p14:creationId xmlns="" xmlns:p14="http://schemas.microsoft.com/office/powerpoint/2010/main" val="373399655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D30357D-B1B6-4265-8F2F-E93970EACC59}"/>
              </a:ext>
            </a:extLst>
          </p:cNvPr>
          <p:cNvSpPr>
            <a:spLocks noGrp="1"/>
          </p:cNvSpPr>
          <p:nvPr>
            <p:ph type="title" idx="4294967295"/>
          </p:nvPr>
        </p:nvSpPr>
        <p:spPr>
          <a:xfrm>
            <a:off x="0" y="273844"/>
            <a:ext cx="9144000" cy="994172"/>
          </a:xfrm>
        </p:spPr>
        <p:txBody>
          <a:bodyPr>
            <a:normAutofit/>
          </a:bodyPr>
          <a:lstStyle/>
          <a:p>
            <a:pPr algn="ctr"/>
            <a:r>
              <a:rPr lang="zh-CN" altLang="en-US" sz="2400" b="1" kern="2200" dirty="0">
                <a:latin typeface="Arial" panose="020B0604020202020204" pitchFamily="34" charset="0"/>
                <a:ea typeface="微软雅黑" panose="020B0503020204020204" pitchFamily="34" charset="-122"/>
              </a:rPr>
              <a:t>（二）“一个中心环节”：统一思想、凝聚力量</a:t>
            </a:r>
          </a:p>
        </p:txBody>
      </p:sp>
      <p:sp>
        <p:nvSpPr>
          <p:cNvPr id="5" name="标题 1">
            <a:extLst>
              <a:ext uri="{FF2B5EF4-FFF2-40B4-BE49-F238E27FC236}">
                <a16:creationId xmlns="" xmlns:a16="http://schemas.microsoft.com/office/drawing/2014/main" id="{62085AB3-DB6C-4ED6-A965-FD5B8142923F}"/>
              </a:ext>
            </a:extLst>
          </p:cNvPr>
          <p:cNvSpPr txBox="1">
            <a:spLocks/>
          </p:cNvSpPr>
          <p:nvPr/>
        </p:nvSpPr>
        <p:spPr>
          <a:xfrm>
            <a:off x="623456" y="1246910"/>
            <a:ext cx="7953499" cy="3339935"/>
          </a:xfrm>
          <a:prstGeom prst="rect">
            <a:avLst/>
          </a:prstGeom>
          <a:solidFill>
            <a:srgbClr val="C00000"/>
          </a:solidFill>
        </p:spPr>
        <p:txBody>
          <a:bodyPr vert="horz" lIns="68579" tIns="34289" rIns="68579" bIns="34289"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ts val="3000"/>
              </a:lnSpc>
            </a:pPr>
            <a:r>
              <a:rPr lang="zh-CN" altLang="en-US" sz="2700" kern="2200" dirty="0">
                <a:solidFill>
                  <a:srgbClr val="FFFF00"/>
                </a:solidFill>
                <a:latin typeface="Arial" panose="020B0604020202020204" pitchFamily="34" charset="0"/>
                <a:ea typeface="微软雅黑" panose="020B0503020204020204" pitchFamily="34" charset="-122"/>
              </a:rPr>
              <a:t>  </a:t>
            </a:r>
            <a:r>
              <a:rPr lang="zh-CN" altLang="en-US" sz="2700" kern="2200" dirty="0" smtClean="0">
                <a:solidFill>
                  <a:srgbClr val="FFFF00"/>
                </a:solidFill>
                <a:latin typeface="Arial" panose="020B0604020202020204" pitchFamily="34" charset="0"/>
                <a:ea typeface="微软雅黑" panose="020B0503020204020204" pitchFamily="34" charset="-122"/>
              </a:rPr>
              <a:t>统</a:t>
            </a:r>
            <a:r>
              <a:rPr lang="zh-CN" altLang="en-US" sz="2700" kern="2200" dirty="0">
                <a:solidFill>
                  <a:srgbClr val="FFFF00"/>
                </a:solidFill>
                <a:latin typeface="Arial" panose="020B0604020202020204" pitchFamily="34" charset="0"/>
                <a:ea typeface="微软雅黑" panose="020B0503020204020204" pitchFamily="34" charset="-122"/>
              </a:rPr>
              <a:t>一思想、凝聚力量，是宣传思想工作的中心环节。</a:t>
            </a:r>
            <a:endParaRPr lang="en-US" altLang="zh-CN" sz="2700" kern="2200" dirty="0">
              <a:solidFill>
                <a:srgbClr val="FFFF00"/>
              </a:solidFill>
              <a:latin typeface="Arial" panose="020B0604020202020204" pitchFamily="34" charset="0"/>
              <a:ea typeface="微软雅黑" panose="020B0503020204020204" pitchFamily="34" charset="-122"/>
            </a:endParaRPr>
          </a:p>
          <a:p>
            <a:pPr>
              <a:lnSpc>
                <a:spcPts val="3000"/>
              </a:lnSpc>
            </a:pPr>
            <a:endParaRPr lang="en-US" altLang="zh-CN" sz="2700" kern="2200" dirty="0" smtClean="0">
              <a:solidFill>
                <a:prstClr val="white"/>
              </a:solidFill>
              <a:latin typeface="Arial" panose="020B0604020202020204" pitchFamily="34" charset="0"/>
              <a:ea typeface="微软雅黑" panose="020B0503020204020204" pitchFamily="34" charset="-122"/>
            </a:endParaRPr>
          </a:p>
          <a:p>
            <a:pPr>
              <a:lnSpc>
                <a:spcPts val="3750"/>
              </a:lnSpc>
            </a:pPr>
            <a:r>
              <a:rPr lang="zh-CN" altLang="en-US" sz="2400" kern="2200" dirty="0" smtClean="0">
                <a:solidFill>
                  <a:prstClr val="white"/>
                </a:solidFill>
                <a:latin typeface="Arial" panose="020B0604020202020204" pitchFamily="34" charset="0"/>
                <a:ea typeface="微软雅黑" panose="020B0503020204020204" pitchFamily="34" charset="-122"/>
              </a:rPr>
              <a:t>       当</a:t>
            </a:r>
            <a:r>
              <a:rPr lang="zh-CN" altLang="en-US" sz="2400" kern="2200" dirty="0">
                <a:solidFill>
                  <a:prstClr val="white"/>
                </a:solidFill>
                <a:latin typeface="Arial" panose="020B0604020202020204" pitchFamily="34" charset="0"/>
                <a:ea typeface="微软雅黑" panose="020B0503020204020204" pitchFamily="34" charset="-122"/>
              </a:rPr>
              <a:t>前，我国发展形势总的很好，我们党要团结带领人民实现党的十九大确定的战略目标，夺取中国特色社会主义新胜利，更加需要坚定自信、鼓舞斗志，更加需要同心同德、团结奋斗。</a:t>
            </a:r>
          </a:p>
        </p:txBody>
      </p:sp>
    </p:spTree>
    <p:extLst>
      <p:ext uri="{BB962C8B-B14F-4D97-AF65-F5344CB8AC3E}">
        <p14:creationId xmlns="" xmlns:p14="http://schemas.microsoft.com/office/powerpoint/2010/main" val="168613300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70F3FB1-23BE-4884-9130-44B7889D9D1C}"/>
              </a:ext>
            </a:extLst>
          </p:cNvPr>
          <p:cNvSpPr>
            <a:spLocks noGrp="1"/>
          </p:cNvSpPr>
          <p:nvPr>
            <p:ph type="title" idx="4294967295"/>
          </p:nvPr>
        </p:nvSpPr>
        <p:spPr>
          <a:xfrm>
            <a:off x="0" y="15564"/>
            <a:ext cx="9144000" cy="994172"/>
          </a:xfrm>
        </p:spPr>
        <p:txBody>
          <a:bodyPr>
            <a:normAutofit/>
          </a:bodyPr>
          <a:lstStyle/>
          <a:p>
            <a:pPr algn="ctr"/>
            <a:r>
              <a:rPr lang="zh-CN" altLang="en-US" sz="2100" b="1" kern="2200" dirty="0">
                <a:latin typeface="Arial" panose="020B0604020202020204" pitchFamily="34" charset="0"/>
                <a:ea typeface="微软雅黑" panose="020B0503020204020204" pitchFamily="34" charset="-122"/>
              </a:rPr>
              <a:t>（三）”五项使命任务”：举旗帜、聚民心、育新人、兴文化、展形象</a:t>
            </a:r>
          </a:p>
        </p:txBody>
      </p:sp>
      <p:graphicFrame>
        <p:nvGraphicFramePr>
          <p:cNvPr id="7" name="图示 6">
            <a:extLst>
              <a:ext uri="{FF2B5EF4-FFF2-40B4-BE49-F238E27FC236}">
                <a16:creationId xmlns="" xmlns:a16="http://schemas.microsoft.com/office/drawing/2014/main" id="{77D3073F-BE70-4348-AC6F-FCFD77595FD0}"/>
              </a:ext>
            </a:extLst>
          </p:cNvPr>
          <p:cNvGraphicFramePr/>
          <p:nvPr>
            <p:extLst>
              <p:ext uri="{D42A27DB-BD31-4B8C-83A1-F6EECF244321}">
                <p14:modId xmlns="" xmlns:p14="http://schemas.microsoft.com/office/powerpoint/2010/main" val="4061507188"/>
              </p:ext>
            </p:extLst>
          </p:nvPr>
        </p:nvGraphicFramePr>
        <p:xfrm>
          <a:off x="498763" y="783772"/>
          <a:ext cx="8211788" cy="41796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62830066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70F3FB1-23BE-4884-9130-44B7889D9D1C}"/>
              </a:ext>
            </a:extLst>
          </p:cNvPr>
          <p:cNvSpPr>
            <a:spLocks noGrp="1"/>
          </p:cNvSpPr>
          <p:nvPr>
            <p:ph type="title" idx="4294967295"/>
          </p:nvPr>
        </p:nvSpPr>
        <p:spPr>
          <a:xfrm>
            <a:off x="0" y="273844"/>
            <a:ext cx="9144000" cy="994172"/>
          </a:xfrm>
        </p:spPr>
        <p:txBody>
          <a:bodyPr>
            <a:normAutofit/>
          </a:bodyPr>
          <a:lstStyle/>
          <a:p>
            <a:pPr algn="ctr"/>
            <a:r>
              <a:rPr lang="zh-CN" altLang="en-US" sz="2400" b="1" kern="2200" dirty="0">
                <a:latin typeface="Arial" panose="020B0604020202020204" pitchFamily="34" charset="0"/>
                <a:ea typeface="微软雅黑" panose="020B0503020204020204" pitchFamily="34" charset="-122"/>
              </a:rPr>
              <a:t>（四）”一个战略任务”和“一项重要职责”</a:t>
            </a:r>
          </a:p>
        </p:txBody>
      </p:sp>
      <p:graphicFrame>
        <p:nvGraphicFramePr>
          <p:cNvPr id="4" name="图示 3">
            <a:extLst>
              <a:ext uri="{FF2B5EF4-FFF2-40B4-BE49-F238E27FC236}">
                <a16:creationId xmlns="" xmlns:a16="http://schemas.microsoft.com/office/drawing/2014/main" id="{4B4FFCFA-5C29-45F1-93F4-D71B164380F5}"/>
              </a:ext>
            </a:extLst>
          </p:cNvPr>
          <p:cNvGraphicFramePr/>
          <p:nvPr>
            <p:extLst>
              <p:ext uri="{D42A27DB-BD31-4B8C-83A1-F6EECF244321}">
                <p14:modId xmlns="" xmlns:p14="http://schemas.microsoft.com/office/powerpoint/2010/main" val="1976900693"/>
              </p:ext>
            </p:extLst>
          </p:nvPr>
        </p:nvGraphicFramePr>
        <p:xfrm>
          <a:off x="1140032" y="1061049"/>
          <a:ext cx="7196447" cy="34901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88791957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 xmlns:a16="http://schemas.microsoft.com/office/drawing/2014/main" id="{B32CE34F-F930-4BFA-9574-238DBD0C6068}"/>
              </a:ext>
            </a:extLst>
          </p:cNvPr>
          <p:cNvSpPr txBox="1">
            <a:spLocks/>
          </p:cNvSpPr>
          <p:nvPr/>
        </p:nvSpPr>
        <p:spPr>
          <a:xfrm>
            <a:off x="0" y="24469"/>
            <a:ext cx="9144000" cy="994172"/>
          </a:xfrm>
          <a:prstGeom prst="rect">
            <a:avLst/>
          </a:prstGeom>
        </p:spPr>
        <p:txBody>
          <a:bodyPr vert="horz" lIns="68579" tIns="34289" rIns="68579" bIns="34289"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400" b="1" kern="2200" dirty="0">
                <a:solidFill>
                  <a:prstClr val="black"/>
                </a:solidFill>
                <a:latin typeface="Arial" panose="020B0604020202020204" pitchFamily="34" charset="0"/>
                <a:ea typeface="微软雅黑" panose="020B0503020204020204" pitchFamily="34" charset="-122"/>
              </a:rPr>
              <a:t>（五）“四个必须“</a:t>
            </a:r>
          </a:p>
        </p:txBody>
      </p:sp>
      <p:graphicFrame>
        <p:nvGraphicFramePr>
          <p:cNvPr id="9" name="图示 8">
            <a:extLst>
              <a:ext uri="{FF2B5EF4-FFF2-40B4-BE49-F238E27FC236}">
                <a16:creationId xmlns="" xmlns:a16="http://schemas.microsoft.com/office/drawing/2014/main" id="{8988979E-7B65-4CD1-9A5A-DA458DBBBD47}"/>
              </a:ext>
            </a:extLst>
          </p:cNvPr>
          <p:cNvGraphicFramePr/>
          <p:nvPr>
            <p:extLst>
              <p:ext uri="{D42A27DB-BD31-4B8C-83A1-F6EECF244321}">
                <p14:modId xmlns="" xmlns:p14="http://schemas.microsoft.com/office/powerpoint/2010/main" val="3849061913"/>
              </p:ext>
            </p:extLst>
          </p:nvPr>
        </p:nvGraphicFramePr>
        <p:xfrm>
          <a:off x="356260" y="715993"/>
          <a:ext cx="8389916" cy="42873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41774144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 xmlns:a16="http://schemas.microsoft.com/office/drawing/2014/main" id="{60EADE22-DC5A-4038-837F-A6B97BCA8A38}"/>
              </a:ext>
            </a:extLst>
          </p:cNvPr>
          <p:cNvSpPr txBox="1">
            <a:spLocks/>
          </p:cNvSpPr>
          <p:nvPr/>
        </p:nvSpPr>
        <p:spPr>
          <a:xfrm>
            <a:off x="0" y="-2249"/>
            <a:ext cx="9144000" cy="994172"/>
          </a:xfrm>
          <a:prstGeom prst="rect">
            <a:avLst/>
          </a:prstGeom>
        </p:spPr>
        <p:txBody>
          <a:bodyPr vert="horz" lIns="68579" tIns="34289" rIns="68579" bIns="34289"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400" b="1" kern="2200" dirty="0">
                <a:solidFill>
                  <a:prstClr val="black"/>
                </a:solidFill>
                <a:latin typeface="Arial" panose="020B0604020202020204" pitchFamily="34" charset="0"/>
                <a:ea typeface="微软雅黑" panose="020B0503020204020204" pitchFamily="34" charset="-122"/>
              </a:rPr>
              <a:t>（六）“四个讴歌”、四个“观”、三个“讲”</a:t>
            </a:r>
          </a:p>
        </p:txBody>
      </p:sp>
      <p:graphicFrame>
        <p:nvGraphicFramePr>
          <p:cNvPr id="4" name="图示 3">
            <a:extLst>
              <a:ext uri="{FF2B5EF4-FFF2-40B4-BE49-F238E27FC236}">
                <a16:creationId xmlns="" xmlns:a16="http://schemas.microsoft.com/office/drawing/2014/main" id="{35DC38B1-AF94-4502-8603-3EF90EBDE7FD}"/>
              </a:ext>
            </a:extLst>
          </p:cNvPr>
          <p:cNvGraphicFramePr/>
          <p:nvPr>
            <p:extLst>
              <p:ext uri="{D42A27DB-BD31-4B8C-83A1-F6EECF244321}">
                <p14:modId xmlns="" xmlns:p14="http://schemas.microsoft.com/office/powerpoint/2010/main" val="2157139996"/>
              </p:ext>
            </p:extLst>
          </p:nvPr>
        </p:nvGraphicFramePr>
        <p:xfrm>
          <a:off x="685801" y="765960"/>
          <a:ext cx="7810995" cy="40435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27715207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a:extLst>
              <a:ext uri="{FF2B5EF4-FFF2-40B4-BE49-F238E27FC236}">
                <a16:creationId xmlns="" xmlns:a16="http://schemas.microsoft.com/office/drawing/2014/main" id="{478E1CB8-26A4-407A-BF7A-BFE496B27752}"/>
              </a:ext>
            </a:extLst>
          </p:cNvPr>
          <p:cNvGraphicFramePr/>
          <p:nvPr>
            <p:extLst>
              <p:ext uri="{D42A27DB-BD31-4B8C-83A1-F6EECF244321}">
                <p14:modId xmlns="" xmlns:p14="http://schemas.microsoft.com/office/powerpoint/2010/main" val="4113199714"/>
              </p:ext>
            </p:extLst>
          </p:nvPr>
        </p:nvGraphicFramePr>
        <p:xfrm>
          <a:off x="1291443" y="767751"/>
          <a:ext cx="6688777" cy="40106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标题 1">
            <a:extLst>
              <a:ext uri="{FF2B5EF4-FFF2-40B4-BE49-F238E27FC236}">
                <a16:creationId xmlns="" xmlns:a16="http://schemas.microsoft.com/office/drawing/2014/main" id="{60EADE22-DC5A-4038-837F-A6B97BCA8A38}"/>
              </a:ext>
            </a:extLst>
          </p:cNvPr>
          <p:cNvSpPr txBox="1">
            <a:spLocks/>
          </p:cNvSpPr>
          <p:nvPr/>
        </p:nvSpPr>
        <p:spPr>
          <a:xfrm>
            <a:off x="0" y="24469"/>
            <a:ext cx="9144000" cy="994172"/>
          </a:xfrm>
          <a:prstGeom prst="rect">
            <a:avLst/>
          </a:prstGeom>
        </p:spPr>
        <p:txBody>
          <a:bodyPr vert="horz" lIns="68579" tIns="34289" rIns="68579" bIns="34289"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400" b="1" kern="2200" dirty="0">
                <a:solidFill>
                  <a:prstClr val="black"/>
                </a:solidFill>
                <a:latin typeface="Arial" panose="020B0604020202020204" pitchFamily="34" charset="0"/>
                <a:ea typeface="微软雅黑" panose="020B0503020204020204" pitchFamily="34" charset="-122"/>
              </a:rPr>
              <a:t>（七）“培育三个风”和“讲好三个故事“</a:t>
            </a:r>
          </a:p>
        </p:txBody>
      </p:sp>
    </p:spTree>
    <p:extLst>
      <p:ext uri="{BB962C8B-B14F-4D97-AF65-F5344CB8AC3E}">
        <p14:creationId xmlns="" xmlns:p14="http://schemas.microsoft.com/office/powerpoint/2010/main" val="26569320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a:extLst>
              <a:ext uri="{FF2B5EF4-FFF2-40B4-BE49-F238E27FC236}">
                <a16:creationId xmlns:a16="http://schemas.microsoft.com/office/drawing/2014/main" xmlns="" id="{40F5842A-E18D-4FFA-AF86-1A3345B6D1C8}"/>
              </a:ext>
            </a:extLst>
          </p:cNvPr>
          <p:cNvSpPr>
            <a:spLocks noChangeArrowheads="1"/>
          </p:cNvSpPr>
          <p:nvPr/>
        </p:nvSpPr>
        <p:spPr bwMode="auto">
          <a:xfrm>
            <a:off x="1430710" y="2831784"/>
            <a:ext cx="6282579" cy="584775"/>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400">
              <a:defRPr/>
            </a:pPr>
            <a:r>
              <a:rPr lang="zh-CN" altLang="en-US" sz="3200" b="1" kern="0" dirty="0">
                <a:solidFill>
                  <a:srgbClr val="C00000"/>
                </a:solidFill>
                <a:latin typeface="微软雅黑" panose="020B0503020204020204" pitchFamily="34" charset="-122"/>
                <a:ea typeface="微软雅黑" panose="020B0503020204020204" pitchFamily="34" charset="-122"/>
              </a:rPr>
              <a:t>解读新时代党的组织路线</a:t>
            </a:r>
          </a:p>
        </p:txBody>
      </p:sp>
      <p:grpSp>
        <p:nvGrpSpPr>
          <p:cNvPr id="22" name="组合 21">
            <a:extLst>
              <a:ext uri="{FF2B5EF4-FFF2-40B4-BE49-F238E27FC236}">
                <a16:creationId xmlns:a16="http://schemas.microsoft.com/office/drawing/2014/main" xmlns="" id="{38C757E6-B16E-428A-9C32-F8B22EA1EE62}"/>
              </a:ext>
            </a:extLst>
          </p:cNvPr>
          <p:cNvGrpSpPr/>
          <p:nvPr/>
        </p:nvGrpSpPr>
        <p:grpSpPr>
          <a:xfrm>
            <a:off x="2172809" y="2447570"/>
            <a:ext cx="4798380" cy="201216"/>
            <a:chOff x="974519" y="3091656"/>
            <a:chExt cx="6397840" cy="268288"/>
          </a:xfrm>
          <a:solidFill>
            <a:srgbClr val="C00000"/>
          </a:solidFill>
        </p:grpSpPr>
        <p:grpSp>
          <p:nvGrpSpPr>
            <p:cNvPr id="23" name="组合 22">
              <a:extLst>
                <a:ext uri="{FF2B5EF4-FFF2-40B4-BE49-F238E27FC236}">
                  <a16:creationId xmlns:a16="http://schemas.microsoft.com/office/drawing/2014/main" xmlns="" id="{BF3580CA-06A2-4F65-82A1-E4D13FC7A837}"/>
                </a:ext>
              </a:extLst>
            </p:cNvPr>
            <p:cNvGrpSpPr/>
            <p:nvPr/>
          </p:nvGrpSpPr>
          <p:grpSpPr>
            <a:xfrm>
              <a:off x="974519" y="3225800"/>
              <a:ext cx="6397840" cy="0"/>
              <a:chOff x="974519" y="3225800"/>
              <a:chExt cx="6397840" cy="0"/>
            </a:xfrm>
            <a:grpFill/>
          </p:grpSpPr>
          <p:cxnSp>
            <p:nvCxnSpPr>
              <p:cNvPr id="30" name="直接连接符 29">
                <a:extLst>
                  <a:ext uri="{FF2B5EF4-FFF2-40B4-BE49-F238E27FC236}">
                    <a16:creationId xmlns:a16="http://schemas.microsoft.com/office/drawing/2014/main" xmlns="" id="{665B7975-3C2D-4A40-9B42-E113867BD543}"/>
                  </a:ext>
                </a:extLst>
              </p:cNvPr>
              <p:cNvCxnSpPr/>
              <p:nvPr/>
            </p:nvCxnSpPr>
            <p:spPr>
              <a:xfrm>
                <a:off x="974519" y="3225800"/>
                <a:ext cx="2340000" cy="0"/>
              </a:xfrm>
              <a:prstGeom prst="line">
                <a:avLst/>
              </a:prstGeom>
              <a:grpFill/>
              <a:ln w="12700" cap="rnd">
                <a:solidFill>
                  <a:srgbClr val="C00000"/>
                </a:solidFill>
                <a:round/>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2B105484-5F92-4155-8596-17FFDD4F038C}"/>
                  </a:ext>
                </a:extLst>
              </p:cNvPr>
              <p:cNvCxnSpPr/>
              <p:nvPr/>
            </p:nvCxnSpPr>
            <p:spPr>
              <a:xfrm>
                <a:off x="5032359" y="3225800"/>
                <a:ext cx="2340000" cy="0"/>
              </a:xfrm>
              <a:prstGeom prst="line">
                <a:avLst/>
              </a:prstGeom>
              <a:grpFill/>
              <a:ln w="12700" cap="rnd">
                <a:solidFill>
                  <a:srgbClr val="C00000"/>
                </a:solidFill>
                <a:round/>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xmlns="" id="{5763732B-A4B8-4BD8-80E3-AD42A8363E21}"/>
                </a:ext>
              </a:extLst>
            </p:cNvPr>
            <p:cNvGrpSpPr/>
            <p:nvPr/>
          </p:nvGrpSpPr>
          <p:grpSpPr>
            <a:xfrm>
              <a:off x="3690075" y="3091656"/>
              <a:ext cx="964782" cy="268288"/>
              <a:chOff x="3772227" y="3091656"/>
              <a:chExt cx="964782" cy="268288"/>
            </a:xfrm>
            <a:grpFill/>
          </p:grpSpPr>
          <p:sp>
            <p:nvSpPr>
              <p:cNvPr id="25" name="星形: 五角 24">
                <a:extLst>
                  <a:ext uri="{FF2B5EF4-FFF2-40B4-BE49-F238E27FC236}">
                    <a16:creationId xmlns:a16="http://schemas.microsoft.com/office/drawing/2014/main" xmlns="" id="{25378281-07E9-42BC-8036-8E54335F90D7}"/>
                  </a:ext>
                </a:extLst>
              </p:cNvPr>
              <p:cNvSpPr/>
              <p:nvPr/>
            </p:nvSpPr>
            <p:spPr>
              <a:xfrm>
                <a:off x="4124842" y="3091656"/>
                <a:ext cx="268288" cy="268288"/>
              </a:xfrm>
              <a:prstGeom prst="star5">
                <a:avLst>
                  <a:gd name="adj" fmla="val 25303"/>
                  <a:gd name="hf" fmla="val 105146"/>
                  <a:gd name="vf" fmla="val 110557"/>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26" name="星形: 五角 25">
                <a:extLst>
                  <a:ext uri="{FF2B5EF4-FFF2-40B4-BE49-F238E27FC236}">
                    <a16:creationId xmlns:a16="http://schemas.microsoft.com/office/drawing/2014/main" xmlns="" id="{C470A87F-BDF4-44CF-9E08-36441AFB91F7}"/>
                  </a:ext>
                </a:extLst>
              </p:cNvPr>
              <p:cNvSpPr/>
              <p:nvPr/>
            </p:nvSpPr>
            <p:spPr>
              <a:xfrm>
                <a:off x="3920052" y="3146028"/>
                <a:ext cx="159544" cy="159544"/>
              </a:xfrm>
              <a:prstGeom prst="star5">
                <a:avLst>
                  <a:gd name="adj" fmla="val 25303"/>
                  <a:gd name="hf" fmla="val 105146"/>
                  <a:gd name="vf" fmla="val 110557"/>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27" name="星形: 五角 26">
                <a:extLst>
                  <a:ext uri="{FF2B5EF4-FFF2-40B4-BE49-F238E27FC236}">
                    <a16:creationId xmlns:a16="http://schemas.microsoft.com/office/drawing/2014/main" xmlns="" id="{5982E261-CD05-4595-8FDF-F5ADDA220C37}"/>
                  </a:ext>
                </a:extLst>
              </p:cNvPr>
              <p:cNvSpPr/>
              <p:nvPr/>
            </p:nvSpPr>
            <p:spPr>
              <a:xfrm>
                <a:off x="4434008" y="3146028"/>
                <a:ext cx="159544" cy="159544"/>
              </a:xfrm>
              <a:prstGeom prst="star5">
                <a:avLst>
                  <a:gd name="adj" fmla="val 25303"/>
                  <a:gd name="hf" fmla="val 105146"/>
                  <a:gd name="vf" fmla="val 110557"/>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28" name="星形: 五角 27">
                <a:extLst>
                  <a:ext uri="{FF2B5EF4-FFF2-40B4-BE49-F238E27FC236}">
                    <a16:creationId xmlns:a16="http://schemas.microsoft.com/office/drawing/2014/main" xmlns="" id="{EF5913EF-2F76-460E-B505-4E3CACD30456}"/>
                  </a:ext>
                </a:extLst>
              </p:cNvPr>
              <p:cNvSpPr/>
              <p:nvPr/>
            </p:nvSpPr>
            <p:spPr>
              <a:xfrm>
                <a:off x="4634430" y="3174510"/>
                <a:ext cx="102579" cy="102579"/>
              </a:xfrm>
              <a:prstGeom prst="star5">
                <a:avLst>
                  <a:gd name="adj" fmla="val 25303"/>
                  <a:gd name="hf" fmla="val 105146"/>
                  <a:gd name="vf" fmla="val 110557"/>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29" name="星形: 五角 28">
                <a:extLst>
                  <a:ext uri="{FF2B5EF4-FFF2-40B4-BE49-F238E27FC236}">
                    <a16:creationId xmlns:a16="http://schemas.microsoft.com/office/drawing/2014/main" xmlns="" id="{E058A6C0-B83E-4652-88EE-6FE91535D186}"/>
                  </a:ext>
                </a:extLst>
              </p:cNvPr>
              <p:cNvSpPr/>
              <p:nvPr/>
            </p:nvSpPr>
            <p:spPr>
              <a:xfrm>
                <a:off x="3772227" y="3174510"/>
                <a:ext cx="102579" cy="102579"/>
              </a:xfrm>
              <a:prstGeom prst="star5">
                <a:avLst>
                  <a:gd name="adj" fmla="val 25303"/>
                  <a:gd name="hf" fmla="val 105146"/>
                  <a:gd name="vf" fmla="val 110557"/>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grpSp>
      </p:grpSp>
      <p:sp>
        <p:nvSpPr>
          <p:cNvPr id="38" name="矩形: 圆角 37">
            <a:extLst>
              <a:ext uri="{FF2B5EF4-FFF2-40B4-BE49-F238E27FC236}">
                <a16:creationId xmlns:a16="http://schemas.microsoft.com/office/drawing/2014/main" xmlns="" id="{30C63603-CA7D-4AB6-98E8-646DF16C7F07}"/>
              </a:ext>
            </a:extLst>
          </p:cNvPr>
          <p:cNvSpPr/>
          <p:nvPr/>
        </p:nvSpPr>
        <p:spPr>
          <a:xfrm>
            <a:off x="3379333" y="1504125"/>
            <a:ext cx="2385332" cy="521679"/>
          </a:xfrm>
          <a:prstGeom prst="roundRect">
            <a:avLst>
              <a:gd name="adj" fmla="val 50000"/>
            </a:avLst>
          </a:prstGeom>
          <a:solidFill>
            <a:srgbClr val="C00000"/>
          </a:solidFill>
          <a:ln w="1016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n w="6350">
                  <a:noFill/>
                </a:ln>
                <a:solidFill>
                  <a:srgbClr val="FCFCFC"/>
                </a:solidFill>
                <a:latin typeface="微软雅黑" panose="020B0503020204020204" pitchFamily="34" charset="-122"/>
                <a:ea typeface="微软雅黑" panose="020B0503020204020204" pitchFamily="34" charset="-122"/>
                <a:cs typeface="+mn-ea"/>
                <a:sym typeface="+mn-lt"/>
              </a:rPr>
              <a:t>第一部分</a:t>
            </a:r>
          </a:p>
        </p:txBody>
      </p:sp>
      <p:pic>
        <p:nvPicPr>
          <p:cNvPr id="40" name="图片 39">
            <a:extLst>
              <a:ext uri="{FF2B5EF4-FFF2-40B4-BE49-F238E27FC236}">
                <a16:creationId xmlns:a16="http://schemas.microsoft.com/office/drawing/2014/main" xmlns="" id="{342CCFFF-7175-4B8E-B339-5E549F84EE59}"/>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0" y="0"/>
            <a:ext cx="2951092" cy="2033899"/>
          </a:xfrm>
          <a:prstGeom prst="rect">
            <a:avLst/>
          </a:prstGeom>
        </p:spPr>
      </p:pic>
      <p:pic>
        <p:nvPicPr>
          <p:cNvPr id="41" name="图片 40" descr="图片包含 鲜花&#10;&#10;已生成高可信度的说明">
            <a:extLst>
              <a:ext uri="{FF2B5EF4-FFF2-40B4-BE49-F238E27FC236}">
                <a16:creationId xmlns:a16="http://schemas.microsoft.com/office/drawing/2014/main" xmlns="" id="{73FE2ED6-04A0-4E48-ADE5-784B25412520}"/>
              </a:ext>
            </a:extLst>
          </p:cNvPr>
          <p:cNvPicPr>
            <a:picLocks noChangeAspect="1"/>
          </p:cNvPicPr>
          <p:nvPr/>
        </p:nvPicPr>
        <p:blipFill rotWithShape="1">
          <a:blip r:embed="rId4" cstate="print">
            <a:extLst>
              <a:ext uri="{28A0092B-C50C-407E-A947-70E740481C1C}">
                <a14:useLocalDpi xmlns:a14="http://schemas.microsoft.com/office/drawing/2010/main" xmlns="" val="0"/>
              </a:ext>
            </a:extLst>
          </a:blip>
          <a:srcRect l="66823" b="62708"/>
          <a:stretch/>
        </p:blipFill>
        <p:spPr>
          <a:xfrm>
            <a:off x="5690056" y="102563"/>
            <a:ext cx="3296177" cy="1852482"/>
          </a:xfrm>
          <a:prstGeom prst="rect">
            <a:avLst/>
          </a:prstGeom>
        </p:spPr>
      </p:pic>
    </p:spTree>
    <p:extLst>
      <p:ext uri="{BB962C8B-B14F-4D97-AF65-F5344CB8AC3E}">
        <p14:creationId xmlns:p14="http://schemas.microsoft.com/office/powerpoint/2010/main" xmlns="" val="142704712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fill="hold"/>
                                        <p:tgtEl>
                                          <p:spTgt spid="41"/>
                                        </p:tgtEl>
                                        <p:attrNameLst>
                                          <p:attrName>ppt_x</p:attrName>
                                        </p:attrNameLst>
                                      </p:cBhvr>
                                      <p:tavLst>
                                        <p:tav tm="0">
                                          <p:val>
                                            <p:strVal val="1+#ppt_w/2"/>
                                          </p:val>
                                        </p:tav>
                                        <p:tav tm="100000">
                                          <p:val>
                                            <p:strVal val="#ppt_x"/>
                                          </p:val>
                                        </p:tav>
                                      </p:tavLst>
                                    </p:anim>
                                    <p:anim calcmode="lin" valueType="num">
                                      <p:cBhvr additive="base">
                                        <p:cTn id="13" dur="500" fill="hold"/>
                                        <p:tgtEl>
                                          <p:spTgt spid="41"/>
                                        </p:tgtEl>
                                        <p:attrNameLst>
                                          <p:attrName>ppt_y</p:attrName>
                                        </p:attrNameLst>
                                      </p:cBhvr>
                                      <p:tavLst>
                                        <p:tav tm="0">
                                          <p:val>
                                            <p:strVal val="#ppt_y"/>
                                          </p:val>
                                        </p:tav>
                                        <p:tav tm="100000">
                                          <p:val>
                                            <p:strVal val="#ppt_y"/>
                                          </p:val>
                                        </p:tav>
                                      </p:tavLst>
                                    </p:anim>
                                  </p:childTnLst>
                                </p:cTn>
                              </p:par>
                              <p:par>
                                <p:cTn id="14" presetID="2" presetClass="entr" presetSubtype="1" decel="4500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1500" fill="hold"/>
                                        <p:tgtEl>
                                          <p:spTgt spid="38"/>
                                        </p:tgtEl>
                                        <p:attrNameLst>
                                          <p:attrName>ppt_x</p:attrName>
                                        </p:attrNameLst>
                                      </p:cBhvr>
                                      <p:tavLst>
                                        <p:tav tm="0">
                                          <p:val>
                                            <p:strVal val="#ppt_x"/>
                                          </p:val>
                                        </p:tav>
                                        <p:tav tm="100000">
                                          <p:val>
                                            <p:strVal val="#ppt_x"/>
                                          </p:val>
                                        </p:tav>
                                      </p:tavLst>
                                    </p:anim>
                                    <p:anim calcmode="lin" valueType="num">
                                      <p:cBhvr additive="base">
                                        <p:cTn id="17" dur="1500" fill="hold"/>
                                        <p:tgtEl>
                                          <p:spTgt spid="38"/>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6" presetClass="entr" presetSubtype="37"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arn(outVertical)">
                                      <p:cBhvr>
                                        <p:cTn id="21" dur="1000"/>
                                        <p:tgtEl>
                                          <p:spTgt spid="22"/>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750"/>
                                        <p:tgtEl>
                                          <p:spTgt spid="15"/>
                                        </p:tgtEl>
                                      </p:cBhvr>
                                    </p:animEffect>
                                    <p:anim calcmode="lin" valueType="num">
                                      <p:cBhvr>
                                        <p:cTn id="26" dur="750" fill="hold"/>
                                        <p:tgtEl>
                                          <p:spTgt spid="15"/>
                                        </p:tgtEl>
                                        <p:attrNameLst>
                                          <p:attrName>ppt_x</p:attrName>
                                        </p:attrNameLst>
                                      </p:cBhvr>
                                      <p:tavLst>
                                        <p:tav tm="0">
                                          <p:val>
                                            <p:strVal val="#ppt_x"/>
                                          </p:val>
                                        </p:tav>
                                        <p:tav tm="100000">
                                          <p:val>
                                            <p:strVal val="#ppt_x"/>
                                          </p:val>
                                        </p:tav>
                                      </p:tavLst>
                                    </p:anim>
                                    <p:anim calcmode="lin" valueType="num">
                                      <p:cBhvr>
                                        <p:cTn id="27" dur="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74" name="MH_Others_1"/>
          <p:cNvCxnSpPr>
            <a:cxnSpLocks noChangeShapeType="1"/>
          </p:cNvCxnSpPr>
          <p:nvPr>
            <p:custDataLst>
              <p:tags r:id="rId2"/>
            </p:custDataLst>
          </p:nvPr>
        </p:nvCxnSpPr>
        <p:spPr bwMode="auto">
          <a:xfrm>
            <a:off x="4220766" y="630012"/>
            <a:ext cx="0" cy="3865788"/>
          </a:xfrm>
          <a:prstGeom prst="line">
            <a:avLst/>
          </a:prstGeom>
          <a:noFill/>
          <a:ln w="25400" algn="ctr">
            <a:solidFill>
              <a:srgbClr val="C00000"/>
            </a:solidFill>
            <a:miter lim="800000"/>
            <a:headEnd/>
            <a:tailEnd/>
          </a:ln>
          <a:extLst>
            <a:ext uri="{909E8E84-426E-40DD-AFC4-6F175D3DCCD1}">
              <a14:hiddenFill xmlns="" xmlns:a14="http://schemas.microsoft.com/office/drawing/2010/main">
                <a:noFill/>
              </a14:hiddenFill>
            </a:ext>
          </a:extLst>
        </p:spPr>
      </p:cxnSp>
      <p:sp>
        <p:nvSpPr>
          <p:cNvPr id="17" name="MH_Entry_1"/>
          <p:cNvSpPr txBox="1"/>
          <p:nvPr>
            <p:custDataLst>
              <p:tags r:id="rId3"/>
            </p:custDataLst>
          </p:nvPr>
        </p:nvSpPr>
        <p:spPr>
          <a:xfrm>
            <a:off x="4484941" y="1577180"/>
            <a:ext cx="3855493" cy="705365"/>
          </a:xfrm>
          <a:prstGeom prst="rect">
            <a:avLst/>
          </a:prstGeom>
          <a:noFill/>
        </p:spPr>
        <p:txBody>
          <a:bodyPr wrap="square" lIns="134997" tIns="34289" rIns="68579" bIns="34289" anchor="ctr" anchorCtr="0">
            <a:normAutofit/>
          </a:bodyPr>
          <a:lstStyle/>
          <a:p>
            <a:pPr defTabSz="685783">
              <a:defRPr/>
            </a:pPr>
            <a:r>
              <a:rPr lang="zh-CN" altLang="en-US" sz="1800" kern="0" spc="75" dirty="0">
                <a:solidFill>
                  <a:srgbClr val="E7E6E6">
                    <a:lumMod val="90000"/>
                  </a:srgbClr>
                </a:solidFill>
              </a:rPr>
              <a:t>党的十八大以来宣传思想工作回顾</a:t>
            </a:r>
          </a:p>
        </p:txBody>
      </p:sp>
      <p:sp>
        <p:nvSpPr>
          <p:cNvPr id="22" name="MH_Number_1"/>
          <p:cNvSpPr/>
          <p:nvPr>
            <p:custDataLst>
              <p:tags r:id="rId4"/>
            </p:custDataLst>
          </p:nvPr>
        </p:nvSpPr>
        <p:spPr>
          <a:xfrm>
            <a:off x="4080165" y="1738747"/>
            <a:ext cx="290836" cy="369356"/>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C00000"/>
          </a:solidFill>
          <a:ln w="12700" cap="flat" cmpd="sng" algn="ctr">
            <a:solidFill>
              <a:srgbClr val="C00000"/>
            </a:solidFill>
            <a:prstDash val="solid"/>
            <a:miter lim="800000"/>
          </a:ln>
          <a:effectLst/>
        </p:spPr>
        <p:txBody>
          <a:bodyPr lIns="68579" tIns="34289" rIns="68579" bIns="34289" anchor="ctr">
            <a:noAutofit/>
          </a:bodyPr>
          <a:lstStyle/>
          <a:p>
            <a:pPr algn="ctr" defTabSz="685783">
              <a:defRPr/>
            </a:pPr>
            <a:r>
              <a:rPr lang="en-US" altLang="zh-CN" sz="1800" kern="0" dirty="0">
                <a:solidFill>
                  <a:srgbClr val="E7E6E6">
                    <a:lumMod val="90000"/>
                  </a:srgbClr>
                </a:solidFill>
                <a:ea typeface="幼圆"/>
              </a:rPr>
              <a:t>1</a:t>
            </a:r>
            <a:endParaRPr lang="zh-CN" altLang="en-US" sz="1800" kern="0" dirty="0">
              <a:solidFill>
                <a:srgbClr val="E7E6E6">
                  <a:lumMod val="90000"/>
                </a:srgbClr>
              </a:solidFill>
              <a:ea typeface="幼圆"/>
            </a:endParaRPr>
          </a:p>
        </p:txBody>
      </p:sp>
      <p:sp>
        <p:nvSpPr>
          <p:cNvPr id="27" name="MH_Entry_2"/>
          <p:cNvSpPr txBox="1"/>
          <p:nvPr>
            <p:custDataLst>
              <p:tags r:id="rId5"/>
            </p:custDataLst>
          </p:nvPr>
        </p:nvSpPr>
        <p:spPr>
          <a:xfrm>
            <a:off x="4484941" y="2216941"/>
            <a:ext cx="3855493" cy="705365"/>
          </a:xfrm>
          <a:prstGeom prst="rect">
            <a:avLst/>
          </a:prstGeom>
          <a:noFill/>
        </p:spPr>
        <p:txBody>
          <a:bodyPr wrap="square" lIns="134997" tIns="34289" rIns="68579" bIns="34289" anchor="ctr" anchorCtr="0">
            <a:normAutofit/>
          </a:bodyPr>
          <a:lstStyle/>
          <a:p>
            <a:pPr defTabSz="685783">
              <a:defRPr/>
            </a:pPr>
            <a:r>
              <a:rPr lang="zh-CN" altLang="en-US" sz="1800" kern="0" spc="75" dirty="0">
                <a:solidFill>
                  <a:srgbClr val="E7E6E6">
                    <a:lumMod val="90000"/>
                  </a:srgbClr>
                </a:solidFill>
              </a:rPr>
              <a:t>习近平总书记在</a:t>
            </a:r>
            <a:r>
              <a:rPr lang="en-US" altLang="zh-CN" sz="1800" kern="0" spc="75" dirty="0">
                <a:solidFill>
                  <a:srgbClr val="E7E6E6">
                    <a:lumMod val="90000"/>
                  </a:srgbClr>
                </a:solidFill>
              </a:rPr>
              <a:t>2018</a:t>
            </a:r>
            <a:r>
              <a:rPr lang="zh-CN" altLang="en-US" sz="1800" kern="0" spc="75" dirty="0">
                <a:solidFill>
                  <a:srgbClr val="E7E6E6">
                    <a:lumMod val="90000"/>
                  </a:srgbClr>
                </a:solidFill>
              </a:rPr>
              <a:t>年全国宣传思想工作会议上重要讲话精神核心</a:t>
            </a:r>
          </a:p>
        </p:txBody>
      </p:sp>
      <p:sp>
        <p:nvSpPr>
          <p:cNvPr id="28" name="MH_Number_2"/>
          <p:cNvSpPr/>
          <p:nvPr>
            <p:custDataLst>
              <p:tags r:id="rId6"/>
            </p:custDataLst>
          </p:nvPr>
        </p:nvSpPr>
        <p:spPr>
          <a:xfrm>
            <a:off x="4080165" y="2378506"/>
            <a:ext cx="290836" cy="369356"/>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C00000"/>
          </a:solidFill>
          <a:ln w="12700" cap="flat" cmpd="sng" algn="ctr">
            <a:solidFill>
              <a:srgbClr val="C00000"/>
            </a:solidFill>
            <a:prstDash val="solid"/>
            <a:miter lim="800000"/>
          </a:ln>
          <a:effectLst/>
        </p:spPr>
        <p:txBody>
          <a:bodyPr lIns="68579" tIns="34289" rIns="68579" bIns="34289" anchor="ctr">
            <a:noAutofit/>
          </a:bodyPr>
          <a:lstStyle/>
          <a:p>
            <a:pPr algn="ctr" defTabSz="685783">
              <a:defRPr/>
            </a:pPr>
            <a:r>
              <a:rPr lang="en-US" altLang="zh-CN" sz="1800" kern="0" dirty="0">
                <a:solidFill>
                  <a:srgbClr val="E7E6E6">
                    <a:lumMod val="90000"/>
                  </a:srgbClr>
                </a:solidFill>
                <a:ea typeface="幼圆"/>
              </a:rPr>
              <a:t>2</a:t>
            </a:r>
            <a:endParaRPr lang="zh-CN" altLang="en-US" sz="1800" kern="0" dirty="0">
              <a:solidFill>
                <a:srgbClr val="E7E6E6">
                  <a:lumMod val="90000"/>
                </a:srgbClr>
              </a:solidFill>
              <a:ea typeface="幼圆"/>
            </a:endParaRPr>
          </a:p>
        </p:txBody>
      </p:sp>
      <p:sp>
        <p:nvSpPr>
          <p:cNvPr id="30" name="MH_Entry_3"/>
          <p:cNvSpPr txBox="1"/>
          <p:nvPr>
            <p:custDataLst>
              <p:tags r:id="rId7"/>
            </p:custDataLst>
          </p:nvPr>
        </p:nvSpPr>
        <p:spPr>
          <a:xfrm>
            <a:off x="4484941" y="3025920"/>
            <a:ext cx="3744659" cy="705365"/>
          </a:xfrm>
          <a:prstGeom prst="rect">
            <a:avLst/>
          </a:prstGeom>
          <a:noFill/>
        </p:spPr>
        <p:txBody>
          <a:bodyPr wrap="square" lIns="134997" tIns="34289" rIns="68579" bIns="34289" anchor="ctr" anchorCtr="0">
            <a:noAutofit/>
          </a:bodyPr>
          <a:lstStyle/>
          <a:p>
            <a:pPr defTabSz="685783">
              <a:defRPr/>
            </a:pPr>
            <a:r>
              <a:rPr lang="zh-CN" altLang="en-US" sz="2100" b="1" kern="0" spc="75" dirty="0">
                <a:solidFill>
                  <a:prstClr val="black"/>
                </a:solidFill>
                <a:latin typeface="楷体" pitchFamily="49" charset="-122"/>
                <a:ea typeface="楷体" pitchFamily="49" charset="-122"/>
              </a:rPr>
              <a:t>贯彻落实全国宣传思想工作会议要求</a:t>
            </a:r>
          </a:p>
        </p:txBody>
      </p:sp>
      <p:sp>
        <p:nvSpPr>
          <p:cNvPr id="31" name="MH_Number_3"/>
          <p:cNvSpPr/>
          <p:nvPr>
            <p:custDataLst>
              <p:tags r:id="rId8"/>
            </p:custDataLst>
          </p:nvPr>
        </p:nvSpPr>
        <p:spPr>
          <a:xfrm>
            <a:off x="4080165" y="3089518"/>
            <a:ext cx="290836" cy="369356"/>
          </a:xfrm>
          <a:custGeom>
            <a:avLst/>
            <a:gdLst>
              <a:gd name="connsiteX0" fmla="*/ 282768 w 561608"/>
              <a:gd name="connsiteY0" fmla="*/ 0 h 649318"/>
              <a:gd name="connsiteX1" fmla="*/ 561608 w 561608"/>
              <a:gd name="connsiteY1" fmla="*/ 159711 h 649318"/>
              <a:gd name="connsiteX2" fmla="*/ 561608 w 561608"/>
              <a:gd name="connsiteY2" fmla="*/ 485680 h 649318"/>
              <a:gd name="connsiteX3" fmla="*/ 282768 w 561608"/>
              <a:gd name="connsiteY3" fmla="*/ 649318 h 649318"/>
              <a:gd name="connsiteX4" fmla="*/ 0 w 561608"/>
              <a:gd name="connsiteY4" fmla="*/ 485680 h 649318"/>
              <a:gd name="connsiteX5" fmla="*/ 0 w 561608"/>
              <a:gd name="connsiteY5" fmla="*/ 159711 h 64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08" h="649318">
                <a:moveTo>
                  <a:pt x="282768" y="0"/>
                </a:moveTo>
                <a:lnTo>
                  <a:pt x="561608" y="159711"/>
                </a:lnTo>
                <a:lnTo>
                  <a:pt x="561608" y="485680"/>
                </a:lnTo>
                <a:lnTo>
                  <a:pt x="282768" y="649318"/>
                </a:lnTo>
                <a:lnTo>
                  <a:pt x="0" y="485680"/>
                </a:lnTo>
                <a:lnTo>
                  <a:pt x="0" y="159711"/>
                </a:lnTo>
                <a:close/>
              </a:path>
            </a:pathLst>
          </a:custGeom>
          <a:solidFill>
            <a:srgbClr val="C00000"/>
          </a:solidFill>
          <a:ln w="12700" cap="flat" cmpd="sng" algn="ctr">
            <a:solidFill>
              <a:srgbClr val="C00000"/>
            </a:solidFill>
            <a:prstDash val="solid"/>
            <a:miter lim="800000"/>
          </a:ln>
          <a:effectLst/>
        </p:spPr>
        <p:txBody>
          <a:bodyPr lIns="68579" tIns="34289" rIns="68579" bIns="34289" anchor="ctr">
            <a:noAutofit/>
          </a:bodyPr>
          <a:lstStyle/>
          <a:p>
            <a:pPr algn="ctr" defTabSz="685783">
              <a:defRPr/>
            </a:pPr>
            <a:r>
              <a:rPr lang="en-US" altLang="zh-CN" sz="1800" kern="0" dirty="0">
                <a:solidFill>
                  <a:prstClr val="white"/>
                </a:solidFill>
                <a:ea typeface="幼圆"/>
              </a:rPr>
              <a:t>3</a:t>
            </a:r>
            <a:endParaRPr lang="zh-CN" altLang="en-US" sz="1800" kern="0" dirty="0">
              <a:solidFill>
                <a:prstClr val="white"/>
              </a:solidFill>
              <a:ea typeface="幼圆"/>
            </a:endParaRPr>
          </a:p>
        </p:txBody>
      </p:sp>
      <p:sp>
        <p:nvSpPr>
          <p:cNvPr id="15" name="MH_Others_2"/>
          <p:cNvSpPr txBox="1"/>
          <p:nvPr>
            <p:custDataLst>
              <p:tags r:id="rId9"/>
            </p:custDataLst>
          </p:nvPr>
        </p:nvSpPr>
        <p:spPr>
          <a:xfrm>
            <a:off x="1261788" y="2117207"/>
            <a:ext cx="1324996" cy="589359"/>
          </a:xfrm>
          <a:prstGeom prst="rect">
            <a:avLst/>
          </a:prstGeom>
          <a:noFill/>
        </p:spPr>
        <p:txBody>
          <a:bodyPr wrap="none" lIns="68579" tIns="34289" rIns="68579" bIns="34289" anchor="ctr" anchorCtr="0">
            <a:noAutofit/>
          </a:bodyPr>
          <a:lstStyle/>
          <a:p>
            <a:pPr algn="ctr" defTabSz="685783">
              <a:defRPr/>
            </a:pPr>
            <a:r>
              <a:rPr lang="zh-CN" altLang="en-US" sz="4100" b="1" kern="0" dirty="0" smtClean="0">
                <a:solidFill>
                  <a:prstClr val="black"/>
                </a:solidFill>
                <a:latin typeface="华文中宋"/>
                <a:ea typeface="华文中宋"/>
              </a:rPr>
              <a:t>目 录</a:t>
            </a:r>
            <a:endParaRPr lang="zh-CN" altLang="en-US" sz="4100" b="1" kern="0" dirty="0">
              <a:solidFill>
                <a:prstClr val="black"/>
              </a:solidFill>
              <a:latin typeface="华文中宋"/>
              <a:ea typeface="华文中宋"/>
            </a:endParaRPr>
          </a:p>
        </p:txBody>
      </p:sp>
      <p:sp>
        <p:nvSpPr>
          <p:cNvPr id="16" name="MH_Others_3"/>
          <p:cNvSpPr txBox="1"/>
          <p:nvPr>
            <p:custDataLst>
              <p:tags r:id="rId10"/>
            </p:custDataLst>
          </p:nvPr>
        </p:nvSpPr>
        <p:spPr>
          <a:xfrm>
            <a:off x="1261788" y="2750132"/>
            <a:ext cx="1324996" cy="589359"/>
          </a:xfrm>
          <a:prstGeom prst="rect">
            <a:avLst/>
          </a:prstGeom>
          <a:noFill/>
        </p:spPr>
        <p:txBody>
          <a:bodyPr wrap="none" lIns="68579" tIns="34289" rIns="68579" bIns="34289" anchor="ctr" anchorCtr="0">
            <a:noAutofit/>
          </a:bodyPr>
          <a:lstStyle/>
          <a:p>
            <a:pPr algn="ctr" defTabSz="685783">
              <a:defRPr/>
            </a:pPr>
            <a:r>
              <a:rPr lang="en-US" altLang="zh-CN" sz="2100" kern="0" spc="225" dirty="0">
                <a:solidFill>
                  <a:prstClr val="black"/>
                </a:solidFill>
                <a:latin typeface="华文细黑" panose="02010600040101010101" pitchFamily="2" charset="-122"/>
                <a:ea typeface="华文细黑" panose="02010600040101010101" pitchFamily="2" charset="-122"/>
              </a:rPr>
              <a:t>CONTENTS</a:t>
            </a:r>
            <a:endParaRPr lang="zh-CN" altLang="en-US" sz="2100" kern="0" spc="225" dirty="0">
              <a:solidFill>
                <a:prstClr val="black"/>
              </a:solidFill>
              <a:latin typeface="华文细黑" panose="02010600040101010101" pitchFamily="2" charset="-122"/>
              <a:ea typeface="华文细黑" panose="02010600040101010101" pitchFamily="2" charset="-122"/>
            </a:endParaRPr>
          </a:p>
        </p:txBody>
      </p:sp>
    </p:spTree>
    <p:custDataLst>
      <p:tags r:id="rId1"/>
    </p:custDataLst>
    <p:extLst>
      <p:ext uri="{BB962C8B-B14F-4D97-AF65-F5344CB8AC3E}">
        <p14:creationId xmlns="" xmlns:p14="http://schemas.microsoft.com/office/powerpoint/2010/main" val="110304078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6C68B5E-2853-4B1E-9112-F6BE032B6D7D}"/>
              </a:ext>
            </a:extLst>
          </p:cNvPr>
          <p:cNvSpPr>
            <a:spLocks noGrp="1"/>
          </p:cNvSpPr>
          <p:nvPr>
            <p:ph type="title" idx="4294967295"/>
          </p:nvPr>
        </p:nvSpPr>
        <p:spPr>
          <a:xfrm>
            <a:off x="0" y="273844"/>
            <a:ext cx="9144000" cy="994172"/>
          </a:xfrm>
        </p:spPr>
        <p:txBody>
          <a:bodyPr>
            <a:normAutofit/>
          </a:bodyPr>
          <a:lstStyle/>
          <a:p>
            <a:pPr algn="ctr"/>
            <a:r>
              <a:rPr lang="zh-CN" altLang="en-US" sz="2400" b="1" kern="2200" dirty="0">
                <a:latin typeface="Arial" panose="020B0604020202020204" pitchFamily="34" charset="0"/>
                <a:ea typeface="微软雅黑" panose="020B0503020204020204" pitchFamily="34" charset="-122"/>
              </a:rPr>
              <a:t>（一）压实压紧各级党委（党组）责任，做到三个“不”</a:t>
            </a:r>
          </a:p>
        </p:txBody>
      </p:sp>
      <p:sp>
        <p:nvSpPr>
          <p:cNvPr id="3" name="矩形 2">
            <a:extLst>
              <a:ext uri="{FF2B5EF4-FFF2-40B4-BE49-F238E27FC236}">
                <a16:creationId xmlns="" xmlns:a16="http://schemas.microsoft.com/office/drawing/2014/main" id="{BF90B1A9-5904-4B4F-A833-0DECB48367ED}"/>
              </a:ext>
            </a:extLst>
          </p:cNvPr>
          <p:cNvSpPr/>
          <p:nvPr/>
        </p:nvSpPr>
        <p:spPr>
          <a:xfrm>
            <a:off x="801586" y="1573199"/>
            <a:ext cx="3660569" cy="2146740"/>
          </a:xfrm>
          <a:prstGeom prst="rect">
            <a:avLst/>
          </a:prstGeom>
          <a:solidFill>
            <a:srgbClr val="C00000"/>
          </a:solidFill>
        </p:spPr>
        <p:txBody>
          <a:bodyPr wrap="square" lIns="68579" tIns="34289" rIns="68579" bIns="34289">
            <a:spAutoFit/>
          </a:bodyPr>
          <a:lstStyle/>
          <a:p>
            <a:pPr algn="ctr" defTabSz="685783">
              <a:lnSpc>
                <a:spcPct val="150000"/>
              </a:lnSpc>
            </a:pPr>
            <a:r>
              <a:rPr lang="zh-CN" altLang="en-US" sz="2700" dirty="0">
                <a:solidFill>
                  <a:prstClr val="white"/>
                </a:solidFill>
                <a:latin typeface="微软雅黑" panose="020B0503020204020204" pitchFamily="34" charset="-122"/>
                <a:ea typeface="微软雅黑" panose="020B0503020204020204" pitchFamily="34" charset="-122"/>
              </a:rPr>
              <a:t>任务落实</a:t>
            </a:r>
            <a:r>
              <a:rPr lang="zh-CN" altLang="en-US" sz="3000" dirty="0">
                <a:solidFill>
                  <a:srgbClr val="FFFF00"/>
                </a:solidFill>
                <a:latin typeface="微软雅黑" panose="020B0503020204020204" pitchFamily="34" charset="-122"/>
                <a:ea typeface="微软雅黑" panose="020B0503020204020204" pitchFamily="34" charset="-122"/>
              </a:rPr>
              <a:t>不马虎</a:t>
            </a:r>
            <a:r>
              <a:rPr lang="zh-CN" altLang="en-US" sz="2700" dirty="0">
                <a:solidFill>
                  <a:prstClr val="white"/>
                </a:solidFill>
                <a:latin typeface="微软雅黑" panose="020B0503020204020204" pitchFamily="34" charset="-122"/>
                <a:ea typeface="微软雅黑" panose="020B0503020204020204" pitchFamily="34" charset="-122"/>
              </a:rPr>
              <a:t>、</a:t>
            </a:r>
            <a:endParaRPr lang="en-US" altLang="zh-CN" sz="2700" dirty="0">
              <a:solidFill>
                <a:prstClr val="white"/>
              </a:solidFill>
              <a:latin typeface="微软雅黑" panose="020B0503020204020204" pitchFamily="34" charset="-122"/>
              <a:ea typeface="微软雅黑" panose="020B0503020204020204" pitchFamily="34" charset="-122"/>
            </a:endParaRPr>
          </a:p>
          <a:p>
            <a:pPr algn="ctr" defTabSz="685783">
              <a:lnSpc>
                <a:spcPct val="150000"/>
              </a:lnSpc>
            </a:pPr>
            <a:r>
              <a:rPr lang="zh-CN" altLang="en-US" sz="2700" dirty="0">
                <a:solidFill>
                  <a:prstClr val="white"/>
                </a:solidFill>
                <a:latin typeface="微软雅黑" panose="020B0503020204020204" pitchFamily="34" charset="-122"/>
                <a:ea typeface="微软雅黑" panose="020B0503020204020204" pitchFamily="34" charset="-122"/>
              </a:rPr>
              <a:t>阵地管理</a:t>
            </a:r>
            <a:r>
              <a:rPr lang="zh-CN" altLang="en-US" sz="3000" dirty="0">
                <a:solidFill>
                  <a:srgbClr val="FFFF00"/>
                </a:solidFill>
                <a:latin typeface="微软雅黑" panose="020B0503020204020204" pitchFamily="34" charset="-122"/>
                <a:ea typeface="微软雅黑" panose="020B0503020204020204" pitchFamily="34" charset="-122"/>
              </a:rPr>
              <a:t>不懈怠</a:t>
            </a:r>
            <a:r>
              <a:rPr lang="zh-CN" altLang="en-US" sz="2700" dirty="0">
                <a:solidFill>
                  <a:prstClr val="white"/>
                </a:solidFill>
                <a:latin typeface="微软雅黑" panose="020B0503020204020204" pitchFamily="34" charset="-122"/>
                <a:ea typeface="微软雅黑" panose="020B0503020204020204" pitchFamily="34" charset="-122"/>
              </a:rPr>
              <a:t>、</a:t>
            </a:r>
            <a:endParaRPr lang="en-US" altLang="zh-CN" sz="2700" dirty="0">
              <a:solidFill>
                <a:prstClr val="white"/>
              </a:solidFill>
              <a:latin typeface="微软雅黑" panose="020B0503020204020204" pitchFamily="34" charset="-122"/>
              <a:ea typeface="微软雅黑" panose="020B0503020204020204" pitchFamily="34" charset="-122"/>
            </a:endParaRPr>
          </a:p>
          <a:p>
            <a:pPr algn="ctr" defTabSz="685783">
              <a:lnSpc>
                <a:spcPct val="150000"/>
              </a:lnSpc>
            </a:pPr>
            <a:r>
              <a:rPr lang="zh-CN" altLang="en-US" sz="2700" dirty="0">
                <a:solidFill>
                  <a:prstClr val="white"/>
                </a:solidFill>
                <a:latin typeface="微软雅黑" panose="020B0503020204020204" pitchFamily="34" charset="-122"/>
                <a:ea typeface="微软雅黑" panose="020B0503020204020204" pitchFamily="34" charset="-122"/>
              </a:rPr>
              <a:t>责任追究</a:t>
            </a:r>
            <a:r>
              <a:rPr lang="zh-CN" altLang="en-US" sz="3000" dirty="0">
                <a:solidFill>
                  <a:srgbClr val="FFFF00"/>
                </a:solidFill>
                <a:latin typeface="微软雅黑" panose="020B0503020204020204" pitchFamily="34" charset="-122"/>
                <a:ea typeface="微软雅黑" panose="020B0503020204020204" pitchFamily="34" charset="-122"/>
              </a:rPr>
              <a:t>不含糊。</a:t>
            </a:r>
          </a:p>
        </p:txBody>
      </p:sp>
      <p:pic>
        <p:nvPicPr>
          <p:cNvPr id="4" name="图片 3">
            <a:extLst>
              <a:ext uri="{FF2B5EF4-FFF2-40B4-BE49-F238E27FC236}">
                <a16:creationId xmlns="" xmlns:a16="http://schemas.microsoft.com/office/drawing/2014/main" id="{5553DA06-ECDE-40E2-B937-011AA1C646CA}"/>
              </a:ext>
            </a:extLst>
          </p:cNvPr>
          <p:cNvPicPr>
            <a:picLocks noChangeAspect="1"/>
          </p:cNvPicPr>
          <p:nvPr/>
        </p:nvPicPr>
        <p:blipFill>
          <a:blip r:embed="rId2" cstate="print"/>
          <a:stretch>
            <a:fillRect/>
          </a:stretch>
        </p:blipFill>
        <p:spPr>
          <a:xfrm>
            <a:off x="4883728" y="1599919"/>
            <a:ext cx="3559629" cy="2016128"/>
          </a:xfrm>
          <a:prstGeom prst="rect">
            <a:avLst/>
          </a:prstGeom>
        </p:spPr>
      </p:pic>
    </p:spTree>
    <p:extLst>
      <p:ext uri="{BB962C8B-B14F-4D97-AF65-F5344CB8AC3E}">
        <p14:creationId xmlns="" xmlns:p14="http://schemas.microsoft.com/office/powerpoint/2010/main" val="422916156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F9DDB57-D9FE-4927-9FC9-17E831DBCCDC}"/>
              </a:ext>
            </a:extLst>
          </p:cNvPr>
          <p:cNvSpPr>
            <a:spLocks noGrp="1"/>
          </p:cNvSpPr>
          <p:nvPr>
            <p:ph type="title" idx="4294967295"/>
          </p:nvPr>
        </p:nvSpPr>
        <p:spPr>
          <a:xfrm>
            <a:off x="0" y="273844"/>
            <a:ext cx="9144000" cy="994172"/>
          </a:xfrm>
        </p:spPr>
        <p:txBody>
          <a:bodyPr>
            <a:normAutofit/>
          </a:bodyPr>
          <a:lstStyle/>
          <a:p>
            <a:pPr algn="ctr"/>
            <a:r>
              <a:rPr lang="zh-CN" altLang="en-US" sz="2400" b="1" kern="2200" dirty="0">
                <a:latin typeface="Arial" panose="020B0604020202020204" pitchFamily="34" charset="0"/>
                <a:ea typeface="微软雅黑" panose="020B0503020204020204" pitchFamily="34" charset="-122"/>
              </a:rPr>
              <a:t>（二）宣传思想干部要做到三个“新”、四个“力”</a:t>
            </a:r>
          </a:p>
        </p:txBody>
      </p:sp>
      <p:sp>
        <p:nvSpPr>
          <p:cNvPr id="3" name="矩形 2">
            <a:extLst>
              <a:ext uri="{FF2B5EF4-FFF2-40B4-BE49-F238E27FC236}">
                <a16:creationId xmlns="" xmlns:a16="http://schemas.microsoft.com/office/drawing/2014/main" id="{1FF29CC7-2457-48A2-917C-8D18087BC127}"/>
              </a:ext>
            </a:extLst>
          </p:cNvPr>
          <p:cNvSpPr/>
          <p:nvPr/>
        </p:nvSpPr>
        <p:spPr>
          <a:xfrm>
            <a:off x="1015342" y="1362700"/>
            <a:ext cx="7027223" cy="2839237"/>
          </a:xfrm>
          <a:prstGeom prst="rect">
            <a:avLst/>
          </a:prstGeom>
          <a:solidFill>
            <a:srgbClr val="C00000"/>
          </a:solidFill>
        </p:spPr>
        <p:txBody>
          <a:bodyPr wrap="square" lIns="68579" tIns="34289" rIns="68579" bIns="34289">
            <a:spAutoFit/>
          </a:bodyPr>
          <a:lstStyle/>
          <a:p>
            <a:pPr defTabSz="685783">
              <a:lnSpc>
                <a:spcPct val="150000"/>
              </a:lnSpc>
            </a:pPr>
            <a:r>
              <a:rPr lang="zh-CN" altLang="en-US" sz="2400" dirty="0" smtClean="0">
                <a:solidFill>
                  <a:prstClr val="white"/>
                </a:solidFill>
                <a:latin typeface="微软雅黑" panose="020B0503020204020204" pitchFamily="34" charset="-122"/>
                <a:ea typeface="微软雅黑" panose="020B0503020204020204" pitchFamily="34" charset="-122"/>
              </a:rPr>
              <a:t>       宣</a:t>
            </a:r>
            <a:r>
              <a:rPr lang="zh-CN" altLang="en-US" sz="2400" dirty="0">
                <a:solidFill>
                  <a:prstClr val="white"/>
                </a:solidFill>
                <a:latin typeface="微软雅黑" panose="020B0503020204020204" pitchFamily="34" charset="-122"/>
                <a:ea typeface="微软雅黑" panose="020B0503020204020204" pitchFamily="34" charset="-122"/>
              </a:rPr>
              <a:t>传思想干部要不断</a:t>
            </a:r>
            <a:r>
              <a:rPr lang="zh-CN" altLang="en-US" sz="2400" dirty="0">
                <a:solidFill>
                  <a:srgbClr val="FFFF00"/>
                </a:solidFill>
                <a:latin typeface="微软雅黑" panose="020B0503020204020204" pitchFamily="34" charset="-122"/>
                <a:ea typeface="微软雅黑" panose="020B0503020204020204" pitchFamily="34" charset="-122"/>
              </a:rPr>
              <a:t>掌握新知识、熟悉新领域、开拓新视野</a:t>
            </a:r>
            <a:r>
              <a:rPr lang="zh-CN" altLang="en-US" sz="2400" dirty="0">
                <a:solidFill>
                  <a:prstClr val="white"/>
                </a:solidFill>
                <a:latin typeface="微软雅黑" panose="020B0503020204020204" pitchFamily="34" charset="-122"/>
                <a:ea typeface="微软雅黑" panose="020B0503020204020204" pitchFamily="34" charset="-122"/>
              </a:rPr>
              <a:t>，增强本领能力，加强调查研究，不断增强</a:t>
            </a:r>
            <a:r>
              <a:rPr lang="zh-CN" altLang="en-US" sz="2400" dirty="0">
                <a:solidFill>
                  <a:srgbClr val="FFFF00"/>
                </a:solidFill>
                <a:latin typeface="微软雅黑" panose="020B0503020204020204" pitchFamily="34" charset="-122"/>
                <a:ea typeface="微软雅黑" panose="020B0503020204020204" pitchFamily="34" charset="-122"/>
              </a:rPr>
              <a:t>脚力、眼力、脑力、笔力</a:t>
            </a:r>
            <a:r>
              <a:rPr lang="zh-CN" altLang="en-US" sz="2400" dirty="0">
                <a:solidFill>
                  <a:prstClr val="white"/>
                </a:solidFill>
                <a:latin typeface="微软雅黑" panose="020B0503020204020204" pitchFamily="34" charset="-122"/>
                <a:ea typeface="微软雅黑" panose="020B0503020204020204" pitchFamily="34" charset="-122"/>
              </a:rPr>
              <a:t>，努力打造一支政治过硬、本领高强、求实创新、能打胜仗的宣传思想工作队伍。</a:t>
            </a:r>
          </a:p>
        </p:txBody>
      </p:sp>
    </p:spTree>
    <p:extLst>
      <p:ext uri="{BB962C8B-B14F-4D97-AF65-F5344CB8AC3E}">
        <p14:creationId xmlns="" xmlns:p14="http://schemas.microsoft.com/office/powerpoint/2010/main" val="42549556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B22183A-C8CA-408A-9250-678F1A13250F}"/>
              </a:ext>
            </a:extLst>
          </p:cNvPr>
          <p:cNvSpPr>
            <a:spLocks noGrp="1"/>
          </p:cNvSpPr>
          <p:nvPr>
            <p:ph type="title" idx="4294967295"/>
          </p:nvPr>
        </p:nvSpPr>
        <p:spPr>
          <a:xfrm>
            <a:off x="685799" y="1945575"/>
            <a:ext cx="7775369" cy="2855026"/>
          </a:xfrm>
          <a:solidFill>
            <a:srgbClr val="C00000"/>
          </a:solidFill>
          <a:ln w="19050">
            <a:solidFill>
              <a:srgbClr val="C00000"/>
            </a:solidFill>
          </a:ln>
        </p:spPr>
        <p:txBody>
          <a:bodyPr>
            <a:noAutofit/>
          </a:bodyPr>
          <a:lstStyle/>
          <a:p>
            <a:pPr>
              <a:lnSpc>
                <a:spcPts val="3150"/>
              </a:lnSpc>
            </a:pPr>
            <a:r>
              <a:rPr lang="zh-CN" altLang="en-US" sz="2700" kern="2200" dirty="0">
                <a:solidFill>
                  <a:srgbClr val="FFFF00"/>
                </a:solidFill>
                <a:latin typeface="楷体" pitchFamily="49" charset="-122"/>
                <a:ea typeface="楷体" pitchFamily="49" charset="-122"/>
              </a:rPr>
              <a:t>    </a:t>
            </a:r>
            <a:r>
              <a:rPr lang="zh-CN" altLang="en-US" sz="2700" kern="2200" dirty="0" smtClean="0">
                <a:solidFill>
                  <a:srgbClr val="FFFF00"/>
                </a:solidFill>
                <a:latin typeface="楷体" pitchFamily="49" charset="-122"/>
                <a:ea typeface="楷体" pitchFamily="49" charset="-122"/>
              </a:rPr>
              <a:t>波</a:t>
            </a:r>
            <a:r>
              <a:rPr lang="zh-CN" altLang="en-US" sz="2700" kern="2200" dirty="0">
                <a:solidFill>
                  <a:srgbClr val="FFFF00"/>
                </a:solidFill>
                <a:latin typeface="楷体" pitchFamily="49" charset="-122"/>
                <a:ea typeface="楷体" pitchFamily="49" charset="-122"/>
              </a:rPr>
              <a:t>涛蓄势，起于涓滴；事业兴衰，在于人心。我们要以习近平总书记关于宣传思想工作的重要思想为指导，在开拓创新中凝聚人心、鼓舞士气，在实践中彰显党的思想宣传生机活力，巩固全党全国人民团结奋斗的共同思想基础，为实现“两个一百年”奋斗目标和中华民族伟大复兴的中国梦提供强大保障。</a:t>
            </a:r>
          </a:p>
        </p:txBody>
      </p:sp>
      <p:sp>
        <p:nvSpPr>
          <p:cNvPr id="6" name="椭圆 5">
            <a:extLst>
              <a:ext uri="{FF2B5EF4-FFF2-40B4-BE49-F238E27FC236}">
                <a16:creationId xmlns="" xmlns:a16="http://schemas.microsoft.com/office/drawing/2014/main" id="{E67CFA5F-4B41-4A17-A59E-0928B73D2499}"/>
              </a:ext>
            </a:extLst>
          </p:cNvPr>
          <p:cNvSpPr/>
          <p:nvPr/>
        </p:nvSpPr>
        <p:spPr>
          <a:xfrm>
            <a:off x="1716233" y="405210"/>
            <a:ext cx="1392382" cy="1392382"/>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zh-CN" altLang="en-US" sz="3300" b="1" dirty="0" smtClean="0">
                <a:solidFill>
                  <a:prstClr val="white"/>
                </a:solidFill>
                <a:latin typeface="微软雅黑" panose="020B0503020204020204" pitchFamily="34" charset="-122"/>
                <a:ea typeface="微软雅黑" panose="020B0503020204020204" pitchFamily="34" charset="-122"/>
              </a:rPr>
              <a:t>结  语</a:t>
            </a:r>
            <a:endParaRPr lang="zh-CN" altLang="en-US" sz="3300" b="1" dirty="0">
              <a:solidFill>
                <a:prstClr val="white"/>
              </a:solidFill>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 xmlns:a16="http://schemas.microsoft.com/office/drawing/2014/main" id="{3A54D110-5725-49CF-89E7-046BEFE8C792}"/>
              </a:ext>
            </a:extLst>
          </p:cNvPr>
          <p:cNvPicPr>
            <a:picLocks noChangeAspect="1"/>
          </p:cNvPicPr>
          <p:nvPr/>
        </p:nvPicPr>
        <p:blipFill>
          <a:blip r:embed="rId2" cstate="print"/>
          <a:stretch>
            <a:fillRect/>
          </a:stretch>
        </p:blipFill>
        <p:spPr>
          <a:xfrm>
            <a:off x="4389137" y="405210"/>
            <a:ext cx="3715772" cy="1371671"/>
          </a:xfrm>
          <a:prstGeom prst="rect">
            <a:avLst/>
          </a:prstGeom>
        </p:spPr>
      </p:pic>
    </p:spTree>
    <p:extLst>
      <p:ext uri="{BB962C8B-B14F-4D97-AF65-F5344CB8AC3E}">
        <p14:creationId xmlns="" xmlns:p14="http://schemas.microsoft.com/office/powerpoint/2010/main" val="260325882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51002" y="1160295"/>
            <a:ext cx="8833607" cy="2094634"/>
          </a:xfrm>
          <a:solidFill>
            <a:srgbClr val="C00000"/>
          </a:solidFill>
        </p:spPr>
        <p:txBody>
          <a:bodyPr>
            <a:normAutofit/>
          </a:bodyPr>
          <a:lstStyle/>
          <a:p>
            <a:pPr algn="ctr"/>
            <a:r>
              <a:rPr lang="zh-CN" altLang="en-US" sz="3600" b="1" kern="2200" dirty="0">
                <a:solidFill>
                  <a:srgbClr val="FFFF00"/>
                </a:solidFill>
                <a:latin typeface="Arial" panose="020B0604020202020204" pitchFamily="34" charset="0"/>
                <a:ea typeface="微软雅黑" panose="020B0503020204020204" pitchFamily="34" charset="-122"/>
              </a:rPr>
              <a:t>《县以上党和国家机关党员领导干部民主生活会若干规定》专题学习</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MH_Others_2"/>
          <p:cNvSpPr txBox="1"/>
          <p:nvPr>
            <p:custDataLst>
              <p:tags r:id="rId2"/>
            </p:custDataLst>
          </p:nvPr>
        </p:nvSpPr>
        <p:spPr>
          <a:xfrm>
            <a:off x="1261788" y="2117207"/>
            <a:ext cx="1324996" cy="589359"/>
          </a:xfrm>
          <a:prstGeom prst="rect">
            <a:avLst/>
          </a:prstGeom>
          <a:noFill/>
        </p:spPr>
        <p:txBody>
          <a:bodyPr wrap="none" lIns="68579" tIns="34289" rIns="68579" bIns="34289" anchor="ctr" anchorCtr="0">
            <a:noAutofit/>
          </a:bodyPr>
          <a:lstStyle/>
          <a:p>
            <a:pPr algn="ctr" defTabSz="685783">
              <a:defRPr/>
            </a:pPr>
            <a:r>
              <a:rPr lang="zh-CN" altLang="en-US" sz="4100" b="1" kern="0" dirty="0" smtClean="0">
                <a:solidFill>
                  <a:prstClr val="black"/>
                </a:solidFill>
                <a:latin typeface="华文中宋" panose="02010600040101010101" charset="-122"/>
                <a:ea typeface="华文中宋" panose="02010600040101010101" charset="-122"/>
              </a:rPr>
              <a:t>目 录</a:t>
            </a:r>
            <a:endParaRPr lang="zh-CN" altLang="en-US" sz="4100" b="1" kern="0" dirty="0">
              <a:solidFill>
                <a:prstClr val="black"/>
              </a:solidFill>
              <a:latin typeface="华文中宋" panose="02010600040101010101" charset="-122"/>
              <a:ea typeface="华文中宋" panose="02010600040101010101" charset="-122"/>
            </a:endParaRPr>
          </a:p>
        </p:txBody>
      </p:sp>
      <p:sp>
        <p:nvSpPr>
          <p:cNvPr id="16" name="MH_Others_3"/>
          <p:cNvSpPr txBox="1"/>
          <p:nvPr>
            <p:custDataLst>
              <p:tags r:id="rId3"/>
            </p:custDataLst>
          </p:nvPr>
        </p:nvSpPr>
        <p:spPr>
          <a:xfrm>
            <a:off x="1261788" y="2741225"/>
            <a:ext cx="1324996" cy="589359"/>
          </a:xfrm>
          <a:prstGeom prst="rect">
            <a:avLst/>
          </a:prstGeom>
          <a:noFill/>
        </p:spPr>
        <p:txBody>
          <a:bodyPr wrap="none" lIns="68579" tIns="34289" rIns="68579" bIns="34289" anchor="ctr" anchorCtr="0">
            <a:noAutofit/>
          </a:bodyPr>
          <a:lstStyle/>
          <a:p>
            <a:pPr algn="ctr" defTabSz="685783">
              <a:defRPr/>
            </a:pPr>
            <a:r>
              <a:rPr lang="en-US" altLang="zh-CN" sz="2100" b="1" kern="0" spc="225" dirty="0">
                <a:solidFill>
                  <a:prstClr val="black"/>
                </a:solidFill>
                <a:latin typeface="华文细黑" panose="02010600040101010101" pitchFamily="2" charset="-122"/>
                <a:ea typeface="华文细黑" panose="02010600040101010101" pitchFamily="2" charset="-122"/>
              </a:rPr>
              <a:t>CONTENTS</a:t>
            </a:r>
            <a:endParaRPr lang="zh-CN" altLang="en-US" sz="2100" b="1" kern="0" spc="225" dirty="0">
              <a:solidFill>
                <a:prstClr val="black"/>
              </a:solidFill>
              <a:latin typeface="华文细黑" panose="02010600040101010101" pitchFamily="2" charset="-122"/>
              <a:ea typeface="华文细黑" panose="02010600040101010101" pitchFamily="2" charset="-122"/>
            </a:endParaRPr>
          </a:p>
        </p:txBody>
      </p:sp>
      <p:sp>
        <p:nvSpPr>
          <p:cNvPr id="3" name="文本框 2"/>
          <p:cNvSpPr txBox="1"/>
          <p:nvPr/>
        </p:nvSpPr>
        <p:spPr>
          <a:xfrm>
            <a:off x="3580410" y="920609"/>
            <a:ext cx="5144139" cy="438580"/>
          </a:xfrm>
          <a:prstGeom prst="rect">
            <a:avLst/>
          </a:prstGeom>
          <a:noFill/>
        </p:spPr>
        <p:txBody>
          <a:bodyPr wrap="square" lIns="68579" tIns="34289" rIns="68579" bIns="34289" rtlCol="0">
            <a:spAutoFit/>
          </a:bodyPr>
          <a:lstStyle/>
          <a:p>
            <a:pPr defTabSz="685783"/>
            <a:r>
              <a:rPr lang="en-US" altLang="zh-CN" sz="2400" b="1" dirty="0">
                <a:solidFill>
                  <a:prstClr val="black"/>
                </a:solidFill>
                <a:latin typeface="宋体" panose="02010600030101010101" pitchFamily="2" charset="-122"/>
                <a:ea typeface="宋体" panose="02010600030101010101" pitchFamily="2" charset="-122"/>
              </a:rPr>
              <a:t>1.</a:t>
            </a:r>
            <a:r>
              <a:rPr lang="zh-CN" altLang="en-US" sz="2400" b="1" dirty="0">
                <a:solidFill>
                  <a:prstClr val="black"/>
                </a:solidFill>
                <a:latin typeface="宋体" panose="02010600030101010101" pitchFamily="2" charset="-122"/>
                <a:ea typeface="宋体" panose="02010600030101010101" pitchFamily="2" charset="-122"/>
              </a:rPr>
              <a:t>充分认识开展专题学习的重要意义</a:t>
            </a:r>
          </a:p>
        </p:txBody>
      </p:sp>
      <p:sp>
        <p:nvSpPr>
          <p:cNvPr id="4" name="文本框 3"/>
          <p:cNvSpPr txBox="1"/>
          <p:nvPr/>
        </p:nvSpPr>
        <p:spPr>
          <a:xfrm>
            <a:off x="3648559" y="1771672"/>
            <a:ext cx="4765599" cy="438580"/>
          </a:xfrm>
          <a:prstGeom prst="rect">
            <a:avLst/>
          </a:prstGeom>
          <a:noFill/>
        </p:spPr>
        <p:txBody>
          <a:bodyPr wrap="square" lIns="68579" tIns="34289" rIns="68579" bIns="34289" rtlCol="0">
            <a:spAutoFit/>
          </a:bodyPr>
          <a:lstStyle/>
          <a:p>
            <a:pPr defTabSz="685783"/>
            <a:r>
              <a:rPr lang="en-US" altLang="zh-CN" sz="2400" b="1" dirty="0">
                <a:solidFill>
                  <a:prstClr val="black"/>
                </a:solidFill>
                <a:latin typeface="宋体" panose="02010600030101010101" pitchFamily="2" charset="-122"/>
                <a:ea typeface="宋体" panose="02010600030101010101" pitchFamily="2" charset="-122"/>
              </a:rPr>
              <a:t>2.准确把握专题学习的主要内容</a:t>
            </a:r>
          </a:p>
        </p:txBody>
      </p:sp>
      <p:sp>
        <p:nvSpPr>
          <p:cNvPr id="5" name="文本框 4"/>
          <p:cNvSpPr txBox="1"/>
          <p:nvPr/>
        </p:nvSpPr>
        <p:spPr>
          <a:xfrm>
            <a:off x="3659017" y="2636070"/>
            <a:ext cx="4522886" cy="438580"/>
          </a:xfrm>
          <a:prstGeom prst="rect">
            <a:avLst/>
          </a:prstGeom>
          <a:noFill/>
        </p:spPr>
        <p:txBody>
          <a:bodyPr wrap="square" lIns="68579" tIns="34289" rIns="68579" bIns="34289" rtlCol="0">
            <a:spAutoFit/>
          </a:bodyPr>
          <a:lstStyle/>
          <a:p>
            <a:pPr defTabSz="685783"/>
            <a:r>
              <a:rPr lang="en-US" altLang="zh-CN" sz="2400" b="1" dirty="0">
                <a:solidFill>
                  <a:prstClr val="black"/>
                </a:solidFill>
                <a:latin typeface="宋体" panose="02010600030101010101" pitchFamily="2" charset="-122"/>
                <a:ea typeface="宋体" panose="02010600030101010101" pitchFamily="2" charset="-122"/>
                <a:cs typeface="宋体" panose="02010600030101010101" pitchFamily="2" charset="-122"/>
              </a:rPr>
              <a:t>3.</a:t>
            </a:r>
            <a:r>
              <a:rPr lang="zh-CN" altLang="en-US" sz="2400" b="1" dirty="0">
                <a:solidFill>
                  <a:prstClr val="black"/>
                </a:solidFill>
                <a:latin typeface="宋体" panose="02010600030101010101" pitchFamily="2" charset="-122"/>
                <a:ea typeface="宋体" panose="02010600030101010101" pitchFamily="2" charset="-122"/>
                <a:cs typeface="宋体" panose="02010600030101010101" pitchFamily="2" charset="-122"/>
              </a:rPr>
              <a:t>合理确定专题学习的方式方法</a:t>
            </a:r>
          </a:p>
        </p:txBody>
      </p:sp>
      <p:sp>
        <p:nvSpPr>
          <p:cNvPr id="6" name="文本框 5"/>
          <p:cNvSpPr txBox="1"/>
          <p:nvPr/>
        </p:nvSpPr>
        <p:spPr>
          <a:xfrm>
            <a:off x="3651663" y="3495550"/>
            <a:ext cx="4505549" cy="438580"/>
          </a:xfrm>
          <a:prstGeom prst="rect">
            <a:avLst/>
          </a:prstGeom>
          <a:noFill/>
        </p:spPr>
        <p:txBody>
          <a:bodyPr wrap="square" lIns="68579" tIns="34289" rIns="68579" bIns="34289" rtlCol="0">
            <a:spAutoFit/>
          </a:bodyPr>
          <a:lstStyle/>
          <a:p>
            <a:pPr defTabSz="685783"/>
            <a:r>
              <a:rPr lang="en-US" altLang="zh-CN" sz="2400" b="1" dirty="0">
                <a:solidFill>
                  <a:prstClr val="black"/>
                </a:solidFill>
                <a:latin typeface="宋体" panose="02010600030101010101" pitchFamily="2" charset="-122"/>
                <a:ea typeface="宋体" panose="02010600030101010101" pitchFamily="2" charset="-122"/>
                <a:cs typeface="宋体" panose="02010600030101010101" pitchFamily="2" charset="-122"/>
              </a:rPr>
              <a:t>4.</a:t>
            </a:r>
            <a:r>
              <a:rPr lang="zh-CN" altLang="en-US" sz="2400" b="1" dirty="0">
                <a:solidFill>
                  <a:prstClr val="black"/>
                </a:solidFill>
                <a:latin typeface="宋体" panose="02010600030101010101" pitchFamily="2" charset="-122"/>
                <a:ea typeface="宋体" panose="02010600030101010101" pitchFamily="2" charset="-122"/>
                <a:cs typeface="宋体" panose="02010600030101010101" pitchFamily="2" charset="-122"/>
              </a:rPr>
              <a:t>压紧压实专题学习的领导责任</a:t>
            </a:r>
          </a:p>
        </p:txBody>
      </p:sp>
    </p:spTree>
    <p:custDataLst>
      <p:tags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846116" y="382980"/>
            <a:ext cx="5839909" cy="676894"/>
          </a:xfrm>
          <a:ln/>
        </p:spPr>
        <p:style>
          <a:lnRef idx="2">
            <a:schemeClr val="accent1">
              <a:shade val="50000"/>
            </a:schemeClr>
          </a:lnRef>
          <a:fillRef idx="1">
            <a:schemeClr val="accent1"/>
          </a:fillRef>
          <a:effectRef idx="0">
            <a:schemeClr val="accent1"/>
          </a:effectRef>
          <a:fontRef idx="minor">
            <a:schemeClr val="lt1"/>
          </a:fontRef>
        </p:style>
        <p:txBody>
          <a:bodyPr>
            <a:noAutofit/>
          </a:bodyPr>
          <a:lstStyle/>
          <a:p>
            <a:pPr>
              <a:lnSpc>
                <a:spcPts val="3375"/>
              </a:lnSpc>
            </a:pPr>
            <a:r>
              <a:rPr lang="zh-CN" altLang="en-US" sz="2400" b="1" dirty="0" smtClean="0">
                <a:latin typeface="宋体" panose="02010600030101010101" pitchFamily="2" charset="-122"/>
                <a:ea typeface="宋体" panose="02010600030101010101" pitchFamily="2" charset="-122"/>
              </a:rPr>
              <a:t>一、充分认识开展专题学习的重要意义</a:t>
            </a:r>
            <a:endParaRPr lang="zh-CN" altLang="en-US" sz="2400" b="1" kern="2200" dirty="0">
              <a:solidFill>
                <a:srgbClr val="FFFF00"/>
              </a:solidFill>
              <a:latin typeface="楷体" panose="02010609060101010101" pitchFamily="49" charset="-122"/>
              <a:ea typeface="楷体" panose="02010609060101010101" pitchFamily="49" charset="-122"/>
            </a:endParaRPr>
          </a:p>
        </p:txBody>
      </p:sp>
      <p:sp>
        <p:nvSpPr>
          <p:cNvPr id="3" name="标题 1"/>
          <p:cNvSpPr txBox="1">
            <a:spLocks/>
          </p:cNvSpPr>
          <p:nvPr/>
        </p:nvSpPr>
        <p:spPr>
          <a:xfrm>
            <a:off x="817915" y="1300294"/>
            <a:ext cx="7846621" cy="3587886"/>
          </a:xfrm>
          <a:prstGeom prst="rect">
            <a:avLst/>
          </a:prstGeom>
          <a:solidFill>
            <a:srgbClr val="C00000"/>
          </a:solidFill>
          <a:ln>
            <a:solidFill>
              <a:schemeClr val="tx1"/>
            </a:solidFill>
          </a:ln>
        </p:spPr>
        <p:txBody>
          <a:bodyPr vert="horz" lIns="68579" tIns="34289" rIns="68579" bIns="34289" rtlCol="0" anchor="ctr">
            <a:noAutofit/>
          </a:bodyPr>
          <a:lstStyle/>
          <a:p>
            <a:pPr defTabSz="685783">
              <a:lnSpc>
                <a:spcPts val="3375"/>
              </a:lnSpc>
              <a:spcBef>
                <a:spcPct val="0"/>
              </a:spcBef>
              <a:defRPr/>
            </a:pPr>
            <a:r>
              <a:rPr lang="zh-CN" altLang="en-US" sz="1800" kern="2200" dirty="0" smtClean="0">
                <a:solidFill>
                  <a:srgbClr val="FFFF00"/>
                </a:solidFill>
                <a:latin typeface="Arial" panose="020B0604020202020204" pitchFamily="34" charset="0"/>
                <a:ea typeface="微软雅黑" panose="020B0503020204020204" pitchFamily="34" charset="-122"/>
              </a:rPr>
              <a:t>        </a:t>
            </a:r>
            <a:r>
              <a:rPr lang="zh-CN" altLang="en-US" sz="2000" b="1" kern="2200" dirty="0" smtClean="0">
                <a:solidFill>
                  <a:srgbClr val="FFFF00"/>
                </a:solidFill>
                <a:latin typeface="楷体" panose="02010609060101010101" pitchFamily="49" charset="-122"/>
                <a:ea typeface="楷体" panose="02010609060101010101" pitchFamily="49" charset="-122"/>
              </a:rPr>
              <a:t>中央第四巡视组巡视我省反馈意见时指出：“党内政治生活不严格、民主生活会质量普遍不高”。产生这些问题，根本原因在于对《若干规定》理解不深、把握不准、执行不严，组织开展专题学习非常必要。要切实提高政治站位，充分认识坚持和完善民主生活会制度的重要意义，把学习贯彻《若干规定》作为切实树牢“四个意识”、落实“两个坚决维护”的重要要求，作为扎实抓好巡视反馈问题整改的重要内容，切实增强党内政治生活的政治性、时代性、原则性、战斗性。</a:t>
            </a:r>
            <a:endParaRPr lang="zh-CN" altLang="en-US" sz="1800" b="1" kern="2200" dirty="0">
              <a:solidFill>
                <a:srgbClr val="FFFF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37556" y="166966"/>
            <a:ext cx="7886700" cy="994172"/>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algn="ctr"/>
            <a:r>
              <a:rPr lang="zh-CN" altLang="en-US" sz="2400" b="1" kern="2200" dirty="0" smtClean="0">
                <a:latin typeface="Arial" panose="020B0604020202020204" pitchFamily="34" charset="0"/>
                <a:ea typeface="微软雅黑" panose="020B0503020204020204" pitchFamily="34" charset="-122"/>
              </a:rPr>
              <a:t>二、准确把握专题学习的主要内容</a:t>
            </a:r>
            <a:endParaRPr lang="zh-CN" altLang="en-US" sz="2400" b="1" kern="2200" dirty="0">
              <a:latin typeface="Arial" panose="020B0604020202020204" pitchFamily="34" charset="0"/>
              <a:ea typeface="微软雅黑" panose="020B0503020204020204" pitchFamily="34" charset="-122"/>
            </a:endParaRPr>
          </a:p>
        </p:txBody>
      </p:sp>
      <p:graphicFrame>
        <p:nvGraphicFramePr>
          <p:cNvPr id="10" name="图示 9"/>
          <p:cNvGraphicFramePr/>
          <p:nvPr/>
        </p:nvGraphicFramePr>
        <p:xfrm>
          <a:off x="1959287" y="1196083"/>
          <a:ext cx="5308412" cy="38093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椭圆 10"/>
          <p:cNvSpPr/>
          <p:nvPr/>
        </p:nvSpPr>
        <p:spPr>
          <a:xfrm>
            <a:off x="127664" y="2129149"/>
            <a:ext cx="1856509" cy="1856509"/>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r>
              <a:rPr lang="zh-CN" altLang="en-US" sz="3300" b="1" dirty="0" smtClean="0">
                <a:solidFill>
                  <a:prstClr val="white"/>
                </a:solidFill>
                <a:latin typeface="微软雅黑" panose="020B0503020204020204" pitchFamily="34" charset="-122"/>
                <a:ea typeface="微软雅黑" panose="020B0503020204020204" pitchFamily="34" charset="-122"/>
              </a:rPr>
              <a:t>五个准确把握</a:t>
            </a:r>
            <a:endParaRPr lang="zh-CN" altLang="en-US" sz="3300" b="1"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2838" y="273846"/>
            <a:ext cx="5976257" cy="750403"/>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lvl="0"/>
            <a:r>
              <a:rPr lang="en-US" altLang="zh-CN" dirty="0" smtClean="0">
                <a:latin typeface="宋体" panose="02010600030101010101" pitchFamily="2" charset="-122"/>
                <a:ea typeface="宋体" panose="02010600030101010101" pitchFamily="2" charset="-122"/>
                <a:cs typeface="宋体" panose="02010600030101010101" pitchFamily="2" charset="-122"/>
              </a:rPr>
              <a:t>1</a:t>
            </a:r>
            <a:r>
              <a:rPr lang="zh-CN" altLang="en-US" dirty="0" smtClean="0">
                <a:latin typeface="宋体" panose="02010600030101010101" pitchFamily="2" charset="-122"/>
                <a:ea typeface="宋体" panose="02010600030101010101" pitchFamily="2" charset="-122"/>
                <a:cs typeface="宋体" panose="02010600030101010101" pitchFamily="2" charset="-122"/>
              </a:rPr>
              <a:t>、准确把握总体要求</a:t>
            </a:r>
            <a:endParaRPr lang="zh-CN" altLang="en-US" dirty="0"/>
          </a:p>
        </p:txBody>
      </p:sp>
      <p:sp>
        <p:nvSpPr>
          <p:cNvPr id="3" name="矩形 2"/>
          <p:cNvSpPr/>
          <p:nvPr/>
        </p:nvSpPr>
        <p:spPr>
          <a:xfrm>
            <a:off x="843149" y="1587240"/>
            <a:ext cx="5988133" cy="2634052"/>
          </a:xfrm>
          <a:prstGeom prst="rect">
            <a:avLst/>
          </a:prstGeom>
          <a:solidFill>
            <a:srgbClr val="C00000"/>
          </a:solidFill>
        </p:spPr>
        <p:style>
          <a:lnRef idx="2">
            <a:schemeClr val="accent2">
              <a:shade val="50000"/>
            </a:schemeClr>
          </a:lnRef>
          <a:fillRef idx="1">
            <a:schemeClr val="accent2"/>
          </a:fillRef>
          <a:effectRef idx="0">
            <a:schemeClr val="accent2"/>
          </a:effectRef>
          <a:fontRef idx="minor">
            <a:schemeClr val="lt1"/>
          </a:fontRef>
        </p:style>
        <p:txBody>
          <a:bodyPr wrap="square" lIns="68577" tIns="34289" rIns="68577" bIns="34289">
            <a:spAutoFit/>
          </a:bodyPr>
          <a:lstStyle/>
          <a:p>
            <a:pPr defTabSz="685766">
              <a:lnSpc>
                <a:spcPts val="4000"/>
              </a:lnSpc>
            </a:pPr>
            <a:r>
              <a:rPr lang="en-US" altLang="zh-CN" sz="2400" dirty="0" smtClean="0">
                <a:solidFill>
                  <a:prstClr val="white"/>
                </a:solidFill>
              </a:rPr>
              <a:t>      </a:t>
            </a:r>
            <a:r>
              <a:rPr lang="zh-CN" altLang="zh-CN" sz="2400" dirty="0" smtClean="0">
                <a:solidFill>
                  <a:prstClr val="white"/>
                </a:solidFill>
              </a:rPr>
              <a:t>严格遵循“团结一批评一团结”的方针，贯彻整风精神，充分发扬民主，开展积极健康的思想斗争，严肃认真提意见，满腔热情帮同志，达到统一思想、增进团结、互相监督、共同提高的目的。</a:t>
            </a:r>
            <a:endParaRPr lang="zh-CN" altLang="en-US" sz="2400" dirty="0">
              <a:solidFill>
                <a:prstClr val="white"/>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2838" y="273846"/>
            <a:ext cx="5976257" cy="750403"/>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lvl="0"/>
            <a:r>
              <a:rPr lang="en-US" altLang="zh-CN" dirty="0" smtClean="0">
                <a:latin typeface="宋体" panose="02010600030101010101" pitchFamily="2" charset="-122"/>
                <a:ea typeface="宋体" panose="02010600030101010101" pitchFamily="2" charset="-122"/>
                <a:cs typeface="宋体" panose="02010600030101010101" pitchFamily="2" charset="-122"/>
              </a:rPr>
              <a:t>1</a:t>
            </a:r>
            <a:r>
              <a:rPr lang="zh-CN" altLang="en-US" dirty="0" smtClean="0">
                <a:latin typeface="宋体" panose="02010600030101010101" pitchFamily="2" charset="-122"/>
                <a:ea typeface="宋体" panose="02010600030101010101" pitchFamily="2" charset="-122"/>
                <a:cs typeface="宋体" panose="02010600030101010101" pitchFamily="2" charset="-122"/>
              </a:rPr>
              <a:t>、准确把握总体要求</a:t>
            </a:r>
            <a:endParaRPr lang="zh-CN" altLang="en-US" dirty="0"/>
          </a:p>
        </p:txBody>
      </p:sp>
      <p:sp>
        <p:nvSpPr>
          <p:cNvPr id="3" name="矩形 2"/>
          <p:cNvSpPr/>
          <p:nvPr/>
        </p:nvSpPr>
        <p:spPr>
          <a:xfrm>
            <a:off x="843149" y="1587240"/>
            <a:ext cx="5988133" cy="2579037"/>
          </a:xfrm>
          <a:prstGeom prst="rect">
            <a:avLst/>
          </a:prstGeom>
          <a:solidFill>
            <a:srgbClr val="C00000"/>
          </a:solidFill>
        </p:spPr>
        <p:style>
          <a:lnRef idx="2">
            <a:schemeClr val="accent2">
              <a:shade val="50000"/>
            </a:schemeClr>
          </a:lnRef>
          <a:fillRef idx="1">
            <a:schemeClr val="accent2"/>
          </a:fillRef>
          <a:effectRef idx="0">
            <a:schemeClr val="accent2"/>
          </a:effectRef>
          <a:fontRef idx="minor">
            <a:schemeClr val="lt1"/>
          </a:fontRef>
        </p:style>
        <p:txBody>
          <a:bodyPr wrap="square" lIns="68577" tIns="34289" rIns="68577" bIns="34289">
            <a:spAutoFit/>
          </a:bodyPr>
          <a:lstStyle/>
          <a:p>
            <a:pPr defTabSz="685766">
              <a:lnSpc>
                <a:spcPts val="4000"/>
              </a:lnSpc>
            </a:pPr>
            <a:r>
              <a:rPr lang="en-US" altLang="zh-CN" sz="2400" dirty="0" smtClean="0">
                <a:solidFill>
                  <a:prstClr val="white"/>
                </a:solidFill>
              </a:rPr>
              <a:t>      </a:t>
            </a:r>
            <a:r>
              <a:rPr lang="zh-CN" altLang="zh-CN" sz="2400" dirty="0" smtClean="0">
                <a:solidFill>
                  <a:prstClr val="white"/>
                </a:solidFill>
              </a:rPr>
              <a:t>严格遵循“团结一批评一团结”的方针，贯彻整风精神，充分发扬民主，开展积极健康的思想斗争，严肃认真提意见，满腔热情帮同志，达到统一思想、增进团结、互相监督、共同提高的目的。</a:t>
            </a:r>
            <a:endParaRPr lang="zh-CN" altLang="en-US" sz="2400" dirty="0">
              <a:solidFill>
                <a:prstClr val="white"/>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5B5E72A1-A62A-4DD4-A67C-98C354AF1FE9}"/>
              </a:ext>
            </a:extLst>
          </p:cNvPr>
          <p:cNvSpPr/>
          <p:nvPr/>
        </p:nvSpPr>
        <p:spPr>
          <a:xfrm>
            <a:off x="655759" y="2358639"/>
            <a:ext cx="8067230" cy="2093720"/>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64797" y="196480"/>
            <a:ext cx="5447098" cy="492443"/>
          </a:xfrm>
          <a:prstGeom prst="rect">
            <a:avLst/>
          </a:prstGeom>
        </p:spPr>
        <p:txBody>
          <a:bodyPr wrap="square">
            <a:spAutoFit/>
          </a:bodyPr>
          <a:lstStyle/>
          <a:p>
            <a:pPr defTabSz="914400">
              <a:defRPr/>
            </a:pPr>
            <a:r>
              <a:rPr lang="zh-CN" altLang="en-US" sz="2600" b="1" kern="0" spc="300" dirty="0">
                <a:solidFill>
                  <a:srgbClr val="C00000"/>
                </a:solidFill>
                <a:latin typeface="Arial"/>
                <a:ea typeface="微软雅黑"/>
              </a:rPr>
              <a:t>新时代党的组织路线</a:t>
            </a:r>
          </a:p>
        </p:txBody>
      </p:sp>
      <p:sp>
        <p:nvSpPr>
          <p:cNvPr id="3" name="TextBox 14"/>
          <p:cNvSpPr txBox="1"/>
          <p:nvPr/>
        </p:nvSpPr>
        <p:spPr>
          <a:xfrm>
            <a:off x="847167" y="1157257"/>
            <a:ext cx="744966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600" b="1" kern="0" dirty="0">
                <a:gradFill>
                  <a:gsLst>
                    <a:gs pos="0">
                      <a:srgbClr val="FF0000"/>
                    </a:gs>
                    <a:gs pos="100000">
                      <a:srgbClr val="C00000"/>
                    </a:gs>
                  </a:gsLst>
                  <a:lin ang="5400000" scaled="0"/>
                </a:gradFill>
                <a:latin typeface="微软雅黑" pitchFamily="34" charset="-122"/>
                <a:ea typeface="微软雅黑" pitchFamily="34" charset="-122"/>
              </a:rPr>
              <a:t>★新时代党的组织路线★</a:t>
            </a:r>
          </a:p>
        </p:txBody>
      </p:sp>
      <p:sp>
        <p:nvSpPr>
          <p:cNvPr id="4" name="TextBox 9"/>
          <p:cNvSpPr txBox="1"/>
          <p:nvPr/>
        </p:nvSpPr>
        <p:spPr>
          <a:xfrm>
            <a:off x="847167" y="2441755"/>
            <a:ext cx="7604180" cy="1861535"/>
          </a:xfrm>
          <a:prstGeom prst="rect">
            <a:avLst/>
          </a:prstGeom>
          <a:noFill/>
        </p:spPr>
        <p:txBody>
          <a:bodyPr wrap="square" lIns="68580" tIns="34290" rIns="68580" bIns="34290" rtlCol="0">
            <a:spAutoFit/>
          </a:bodyPr>
          <a:lstStyle/>
          <a:p>
            <a:pPr eaLnBrk="0" hangingPunct="0">
              <a:lnSpc>
                <a:spcPct val="150000"/>
              </a:lnSpc>
              <a:defRPr/>
            </a:pPr>
            <a:r>
              <a:rPr lang="zh-CN" altLang="en-US" sz="2000" b="1" kern="0" dirty="0">
                <a:solidFill>
                  <a:schemeClr val="tx1">
                    <a:lumMod val="75000"/>
                    <a:lumOff val="25000"/>
                  </a:schemeClr>
                </a:solidFill>
                <a:latin typeface="微软雅黑" pitchFamily="34" charset="-122"/>
                <a:ea typeface="微软雅黑" pitchFamily="34" charset="-122"/>
                <a:sym typeface="微软雅黑" pitchFamily="34" charset="-122"/>
              </a:rPr>
              <a:t>全面贯彻新时代中国特色社会主义思想，以组织体系建设为重点，着力培养忠诚干净担当的高素质干部，着力集聚爱国奉献的各方面优秀人才，坚持德才兼备、以德为先、任人唯贤，为坚持和加强党的全面领导、坚持和发展中国特色社会主义提供坚强组织保证。</a:t>
            </a:r>
          </a:p>
        </p:txBody>
      </p:sp>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863518" y="1706375"/>
            <a:ext cx="5143500" cy="865375"/>
          </a:xfrm>
          <a:prstGeom prst="rect">
            <a:avLst/>
          </a:prstGeom>
        </p:spPr>
      </p:pic>
    </p:spTree>
    <p:extLst>
      <p:ext uri="{BB962C8B-B14F-4D97-AF65-F5344CB8AC3E}">
        <p14:creationId xmlns:p14="http://schemas.microsoft.com/office/powerpoint/2010/main" xmlns="" val="374428478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100" fill="hold"/>
                                        <p:tgtEl>
                                          <p:spTgt spid="3"/>
                                        </p:tgtEl>
                                        <p:attrNameLst>
                                          <p:attrName>ppt_w</p:attrName>
                                        </p:attrNameLst>
                                      </p:cBhvr>
                                      <p:tavLst>
                                        <p:tav tm="0">
                                          <p:val>
                                            <p:fltVal val="0"/>
                                          </p:val>
                                        </p:tav>
                                        <p:tav tm="100000">
                                          <p:val>
                                            <p:strVal val="#ppt_w"/>
                                          </p:val>
                                        </p:tav>
                                      </p:tavLst>
                                    </p:anim>
                                    <p:anim calcmode="lin" valueType="num">
                                      <p:cBhvr>
                                        <p:cTn id="8" dur="1100" fill="hold"/>
                                        <p:tgtEl>
                                          <p:spTgt spid="3"/>
                                        </p:tgtEl>
                                        <p:attrNameLst>
                                          <p:attrName>ppt_h</p:attrName>
                                        </p:attrNameLst>
                                      </p:cBhvr>
                                      <p:tavLst>
                                        <p:tav tm="0">
                                          <p:val>
                                            <p:fltVal val="0"/>
                                          </p:val>
                                        </p:tav>
                                        <p:tav tm="100000">
                                          <p:val>
                                            <p:strVal val="#ppt_h"/>
                                          </p:val>
                                        </p:tav>
                                      </p:tavLst>
                                    </p:anim>
                                    <p:animEffect transition="in" filter="fade">
                                      <p:cBhvr>
                                        <p:cTn id="9" dur="1100"/>
                                        <p:tgtEl>
                                          <p:spTgt spid="3"/>
                                        </p:tgtEl>
                                      </p:cBhvr>
                                    </p:animEffect>
                                  </p:childTnLst>
                                </p:cTn>
                              </p:par>
                            </p:childTnLst>
                          </p:cTn>
                        </p:par>
                        <p:par>
                          <p:cTn id="10" fill="hold">
                            <p:stCondLst>
                              <p:cond delay="11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2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示 5"/>
          <p:cNvGraphicFramePr/>
          <p:nvPr/>
        </p:nvGraphicFramePr>
        <p:xfrm>
          <a:off x="1484851" y="713064"/>
          <a:ext cx="7403830" cy="44304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椭圆 6"/>
          <p:cNvSpPr/>
          <p:nvPr/>
        </p:nvSpPr>
        <p:spPr>
          <a:xfrm>
            <a:off x="2" y="1915391"/>
            <a:ext cx="1484849" cy="1641541"/>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r>
              <a:rPr lang="zh-CN" altLang="en-US" sz="3000" b="1" dirty="0">
                <a:solidFill>
                  <a:prstClr val="white"/>
                </a:solidFill>
                <a:latin typeface="微软雅黑" panose="020B0503020204020204" pitchFamily="34" charset="-122"/>
                <a:ea typeface="微软雅黑" panose="020B0503020204020204" pitchFamily="34" charset="-122"/>
              </a:rPr>
              <a:t>六个基本内容</a:t>
            </a:r>
          </a:p>
        </p:txBody>
      </p:sp>
      <p:sp>
        <p:nvSpPr>
          <p:cNvPr id="4" name="标题 1"/>
          <p:cNvSpPr txBox="1">
            <a:spLocks/>
          </p:cNvSpPr>
          <p:nvPr/>
        </p:nvSpPr>
        <p:spPr>
          <a:xfrm>
            <a:off x="1211286" y="142506"/>
            <a:ext cx="5976257" cy="5343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a:normAutofit/>
          </a:bodyPr>
          <a:lstStyle/>
          <a:p>
            <a:pPr defTabSz="685766">
              <a:lnSpc>
                <a:spcPct val="90000"/>
              </a:lnSpc>
              <a:spcBef>
                <a:spcPct val="0"/>
              </a:spcBef>
            </a:pPr>
            <a:r>
              <a:rPr lang="en-US" altLang="zh-CN" sz="3300" dirty="0" smtClean="0">
                <a:solidFill>
                  <a:prstClr val="white"/>
                </a:solidFill>
                <a:latin typeface="宋体" panose="02010600030101010101" pitchFamily="2" charset="-122"/>
                <a:ea typeface="宋体" panose="02010600030101010101" pitchFamily="2" charset="-122"/>
                <a:cs typeface="宋体" panose="02010600030101010101" pitchFamily="2" charset="-122"/>
              </a:rPr>
              <a:t>2</a:t>
            </a:r>
            <a:r>
              <a:rPr lang="zh-CN" altLang="en-US" sz="3300" dirty="0" smtClean="0">
                <a:solidFill>
                  <a:prstClr val="white"/>
                </a:solidFill>
                <a:latin typeface="宋体" panose="02010600030101010101" pitchFamily="2" charset="-122"/>
                <a:ea typeface="宋体" panose="02010600030101010101" pitchFamily="2" charset="-122"/>
                <a:cs typeface="宋体" panose="02010600030101010101" pitchFamily="2" charset="-122"/>
              </a:rPr>
              <a:t>、准确把握对照检查内容</a:t>
            </a:r>
            <a:endParaRPr lang="zh-CN" altLang="en-US" sz="3300" dirty="0" smtClean="0">
              <a:solidFill>
                <a:prstClr val="white"/>
              </a:solidFill>
            </a:endParaRPr>
          </a:p>
          <a:p>
            <a:pPr defTabSz="685766">
              <a:lnSpc>
                <a:spcPct val="90000"/>
              </a:lnSpc>
              <a:spcBef>
                <a:spcPct val="0"/>
              </a:spcBef>
              <a:defRPr/>
            </a:pPr>
            <a:endParaRPr lang="zh-CN" altLang="en-US" sz="3300" dirty="0">
              <a:solidFill>
                <a:prstClr val="white"/>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653581" y="25167"/>
            <a:ext cx="5976257" cy="55220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a:normAutofit/>
          </a:bodyPr>
          <a:lstStyle/>
          <a:p>
            <a:pPr defTabSz="685766">
              <a:lnSpc>
                <a:spcPct val="90000"/>
              </a:lnSpc>
              <a:spcBef>
                <a:spcPct val="0"/>
              </a:spcBef>
              <a:defRPr/>
            </a:pPr>
            <a:r>
              <a:rPr lang="en-US" altLang="zh-CN" sz="2800" b="1" dirty="0" smtClean="0">
                <a:solidFill>
                  <a:prstClr val="white"/>
                </a:solidFill>
                <a:latin typeface="宋体" panose="02010600030101010101" pitchFamily="2" charset="-122"/>
                <a:ea typeface="宋体" panose="02010600030101010101" pitchFamily="2" charset="-122"/>
                <a:cs typeface="宋体" panose="02010600030101010101" pitchFamily="2" charset="-122"/>
              </a:rPr>
              <a:t>3</a:t>
            </a:r>
            <a:r>
              <a:rPr lang="zh-CN" altLang="en-US" sz="2800" b="1" dirty="0" smtClean="0">
                <a:solidFill>
                  <a:prstClr val="white"/>
                </a:solidFill>
                <a:latin typeface="宋体" panose="02010600030101010101" pitchFamily="2" charset="-122"/>
                <a:ea typeface="宋体" panose="02010600030101010101" pitchFamily="2" charset="-122"/>
                <a:cs typeface="宋体" panose="02010600030101010101" pitchFamily="2" charset="-122"/>
              </a:rPr>
              <a:t>、准确把握程序步骤</a:t>
            </a:r>
            <a:endParaRPr lang="zh-CN" altLang="en-US" sz="2800" b="1" dirty="0">
              <a:solidFill>
                <a:prstClr val="white"/>
              </a:solidFill>
            </a:endParaRPr>
          </a:p>
        </p:txBody>
      </p:sp>
      <p:graphicFrame>
        <p:nvGraphicFramePr>
          <p:cNvPr id="3" name="图示 2"/>
          <p:cNvGraphicFramePr/>
          <p:nvPr/>
        </p:nvGraphicFramePr>
        <p:xfrm>
          <a:off x="1914899" y="659082"/>
          <a:ext cx="6795653" cy="44844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椭圆 3"/>
          <p:cNvSpPr/>
          <p:nvPr/>
        </p:nvSpPr>
        <p:spPr>
          <a:xfrm>
            <a:off x="2" y="1861954"/>
            <a:ext cx="1856509" cy="1856509"/>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r>
              <a:rPr lang="zh-CN" altLang="en-US" sz="3300" b="1" dirty="0">
                <a:solidFill>
                  <a:prstClr val="white"/>
                </a:solidFill>
                <a:latin typeface="微软雅黑" panose="020B0503020204020204" pitchFamily="34" charset="-122"/>
                <a:ea typeface="微软雅黑" panose="020B0503020204020204" pitchFamily="34" charset="-122"/>
              </a:rPr>
              <a:t>四</a:t>
            </a:r>
            <a:r>
              <a:rPr lang="zh-CN" altLang="en-US" sz="3300" b="1" dirty="0" smtClean="0">
                <a:solidFill>
                  <a:prstClr val="white"/>
                </a:solidFill>
                <a:latin typeface="微软雅黑" panose="020B0503020204020204" pitchFamily="34" charset="-122"/>
                <a:ea typeface="微软雅黑" panose="020B0503020204020204" pitchFamily="34" charset="-122"/>
              </a:rPr>
              <a:t>个准备</a:t>
            </a:r>
            <a:endParaRPr lang="zh-CN" altLang="en-US" sz="3300" b="1"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997530" y="0"/>
            <a:ext cx="5976257" cy="55220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a:normAutofit/>
          </a:bodyPr>
          <a:lstStyle/>
          <a:p>
            <a:pPr defTabSz="685766">
              <a:lnSpc>
                <a:spcPct val="90000"/>
              </a:lnSpc>
              <a:spcBef>
                <a:spcPct val="0"/>
              </a:spcBef>
              <a:defRPr/>
            </a:pPr>
            <a:r>
              <a:rPr lang="en-US" altLang="zh-CN" sz="3300" dirty="0" smtClean="0">
                <a:solidFill>
                  <a:prstClr val="white"/>
                </a:solidFill>
                <a:latin typeface="宋体" panose="02010600030101010101" pitchFamily="2" charset="-122"/>
                <a:ea typeface="宋体" panose="02010600030101010101" pitchFamily="2" charset="-122"/>
                <a:cs typeface="宋体" panose="02010600030101010101" pitchFamily="2" charset="-122"/>
              </a:rPr>
              <a:t>3</a:t>
            </a:r>
            <a:r>
              <a:rPr lang="zh-CN" altLang="en-US" sz="3300" dirty="0" smtClean="0">
                <a:solidFill>
                  <a:prstClr val="white"/>
                </a:solidFill>
                <a:latin typeface="宋体" panose="02010600030101010101" pitchFamily="2" charset="-122"/>
                <a:ea typeface="宋体" panose="02010600030101010101" pitchFamily="2" charset="-122"/>
                <a:cs typeface="宋体" panose="02010600030101010101" pitchFamily="2" charset="-122"/>
              </a:rPr>
              <a:t>、准确把握程序步骤</a:t>
            </a:r>
            <a:endParaRPr lang="zh-CN" altLang="en-US" sz="3300" dirty="0">
              <a:solidFill>
                <a:prstClr val="white"/>
              </a:solidFill>
            </a:endParaRPr>
          </a:p>
        </p:txBody>
      </p:sp>
      <p:graphicFrame>
        <p:nvGraphicFramePr>
          <p:cNvPr id="3" name="图示 2"/>
          <p:cNvGraphicFramePr/>
          <p:nvPr/>
        </p:nvGraphicFramePr>
        <p:xfrm>
          <a:off x="1914899" y="659082"/>
          <a:ext cx="6795653" cy="44844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椭圆 3"/>
          <p:cNvSpPr/>
          <p:nvPr/>
        </p:nvSpPr>
        <p:spPr>
          <a:xfrm>
            <a:off x="2" y="1861954"/>
            <a:ext cx="1856509" cy="1856509"/>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r>
              <a:rPr lang="zh-CN" altLang="en-US" sz="3300" b="1" dirty="0">
                <a:solidFill>
                  <a:prstClr val="white"/>
                </a:solidFill>
                <a:latin typeface="微软雅黑" panose="020B0503020204020204" pitchFamily="34" charset="-122"/>
                <a:ea typeface="微软雅黑" panose="020B0503020204020204" pitchFamily="34" charset="-122"/>
              </a:rPr>
              <a:t>四</a:t>
            </a:r>
            <a:r>
              <a:rPr lang="zh-CN" altLang="en-US" sz="3300" b="1" dirty="0" smtClean="0">
                <a:solidFill>
                  <a:prstClr val="white"/>
                </a:solidFill>
                <a:latin typeface="微软雅黑" panose="020B0503020204020204" pitchFamily="34" charset="-122"/>
                <a:ea typeface="微软雅黑" panose="020B0503020204020204" pitchFamily="34" charset="-122"/>
              </a:rPr>
              <a:t>个程序</a:t>
            </a:r>
            <a:endParaRPr lang="zh-CN" altLang="en-US" sz="3300" b="1"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2838" y="273846"/>
            <a:ext cx="5976257" cy="750403"/>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lvl="0"/>
            <a:r>
              <a:rPr lang="en-US" altLang="zh-CN" b="1" dirty="0" smtClean="0">
                <a:latin typeface="宋体" panose="02010600030101010101" pitchFamily="2" charset="-122"/>
                <a:ea typeface="宋体" panose="02010600030101010101" pitchFamily="2" charset="-122"/>
                <a:cs typeface="宋体" panose="02010600030101010101" pitchFamily="2" charset="-122"/>
              </a:rPr>
              <a:t>4</a:t>
            </a:r>
            <a:r>
              <a:rPr lang="zh-CN" altLang="en-US" b="1" dirty="0" smtClean="0">
                <a:latin typeface="宋体" panose="02010600030101010101" pitchFamily="2" charset="-122"/>
                <a:ea typeface="宋体" panose="02010600030101010101" pitchFamily="2" charset="-122"/>
                <a:cs typeface="宋体" panose="02010600030101010101" pitchFamily="2" charset="-122"/>
              </a:rPr>
              <a:t>、准确把握督导要求</a:t>
            </a:r>
            <a:endParaRPr lang="zh-CN" altLang="en-US" b="1" dirty="0"/>
          </a:p>
        </p:txBody>
      </p:sp>
      <p:sp>
        <p:nvSpPr>
          <p:cNvPr id="3" name="矩形 2"/>
          <p:cNvSpPr/>
          <p:nvPr/>
        </p:nvSpPr>
        <p:spPr>
          <a:xfrm>
            <a:off x="843149" y="1587240"/>
            <a:ext cx="5988133" cy="2066076"/>
          </a:xfrm>
          <a:prstGeom prst="rect">
            <a:avLst/>
          </a:prstGeom>
          <a:solidFill>
            <a:srgbClr val="C00000"/>
          </a:solidFill>
        </p:spPr>
        <p:style>
          <a:lnRef idx="2">
            <a:schemeClr val="accent2">
              <a:shade val="50000"/>
            </a:schemeClr>
          </a:lnRef>
          <a:fillRef idx="1">
            <a:schemeClr val="accent2"/>
          </a:fillRef>
          <a:effectRef idx="0">
            <a:schemeClr val="accent2"/>
          </a:effectRef>
          <a:fontRef idx="minor">
            <a:schemeClr val="lt1"/>
          </a:fontRef>
        </p:style>
        <p:txBody>
          <a:bodyPr wrap="square" lIns="68577" tIns="34289" rIns="68577" bIns="34289">
            <a:spAutoFit/>
          </a:bodyPr>
          <a:lstStyle/>
          <a:p>
            <a:pPr defTabSz="685766">
              <a:lnSpc>
                <a:spcPts val="4000"/>
              </a:lnSpc>
            </a:pPr>
            <a:r>
              <a:rPr lang="en-US" altLang="zh-CN" sz="2400" b="1" dirty="0" smtClean="0">
                <a:solidFill>
                  <a:prstClr val="white"/>
                </a:solidFill>
              </a:rPr>
              <a:t>      </a:t>
            </a:r>
            <a:r>
              <a:rPr lang="zh-CN" altLang="zh-CN" sz="2400" b="1" dirty="0" smtClean="0">
                <a:solidFill>
                  <a:prstClr val="white"/>
                </a:solidFill>
              </a:rPr>
              <a:t>学校党委要认真落实履行组织开好民主生活会的领导责任，通过派出督导组、派人列席等方式，加强对各直属党组织民主生活会督促检查和指导。</a:t>
            </a:r>
            <a:endParaRPr lang="zh-CN" altLang="en-US" sz="2400" b="1" dirty="0">
              <a:solidFill>
                <a:prstClr val="white"/>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2838" y="273846"/>
            <a:ext cx="5976257" cy="750403"/>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lvl="0"/>
            <a:r>
              <a:rPr lang="en-US" altLang="zh-CN" b="1" dirty="0" smtClean="0">
                <a:latin typeface="宋体" panose="02010600030101010101" pitchFamily="2" charset="-122"/>
                <a:ea typeface="宋体" panose="02010600030101010101" pitchFamily="2" charset="-122"/>
                <a:cs typeface="宋体" panose="02010600030101010101" pitchFamily="2" charset="-122"/>
              </a:rPr>
              <a:t>5</a:t>
            </a:r>
            <a:r>
              <a:rPr lang="zh-CN" altLang="en-US" b="1" dirty="0" smtClean="0">
                <a:latin typeface="宋体" panose="02010600030101010101" pitchFamily="2" charset="-122"/>
                <a:ea typeface="宋体" panose="02010600030101010101" pitchFamily="2" charset="-122"/>
                <a:cs typeface="宋体" panose="02010600030101010101" pitchFamily="2" charset="-122"/>
              </a:rPr>
              <a:t>、准确把握责任追究办法</a:t>
            </a:r>
            <a:endParaRPr lang="zh-CN" altLang="en-US" b="1" dirty="0"/>
          </a:p>
        </p:txBody>
      </p:sp>
      <p:sp>
        <p:nvSpPr>
          <p:cNvPr id="3" name="矩形 2"/>
          <p:cNvSpPr/>
          <p:nvPr/>
        </p:nvSpPr>
        <p:spPr>
          <a:xfrm>
            <a:off x="843149" y="1587240"/>
            <a:ext cx="7411618" cy="2018499"/>
          </a:xfrm>
          <a:prstGeom prst="rect">
            <a:avLst/>
          </a:prstGeom>
          <a:solidFill>
            <a:srgbClr val="C00000"/>
          </a:solidFill>
        </p:spPr>
        <p:style>
          <a:lnRef idx="2">
            <a:schemeClr val="accent2">
              <a:shade val="50000"/>
            </a:schemeClr>
          </a:lnRef>
          <a:fillRef idx="1">
            <a:schemeClr val="accent2"/>
          </a:fillRef>
          <a:effectRef idx="0">
            <a:schemeClr val="accent2"/>
          </a:effectRef>
          <a:fontRef idx="minor">
            <a:schemeClr val="lt1"/>
          </a:fontRef>
        </p:style>
        <p:txBody>
          <a:bodyPr wrap="square" lIns="68577" tIns="34289" rIns="68577" bIns="34289">
            <a:spAutoFit/>
          </a:bodyPr>
          <a:lstStyle/>
          <a:p>
            <a:pPr defTabSz="685766">
              <a:lnSpc>
                <a:spcPts val="3800"/>
              </a:lnSpc>
            </a:pPr>
            <a:r>
              <a:rPr lang="en-US" altLang="zh-CN" sz="2400" dirty="0" smtClean="0">
                <a:solidFill>
                  <a:prstClr val="white"/>
                </a:solidFill>
              </a:rPr>
              <a:t>       </a:t>
            </a:r>
            <a:r>
              <a:rPr lang="zh-CN" altLang="zh-CN" sz="2400" b="1" dirty="0" smtClean="0">
                <a:solidFill>
                  <a:prstClr val="white"/>
                </a:solidFill>
              </a:rPr>
              <a:t>将执行民主生活会制度情况，纳入领导班子及其成员履行全面从严治党责任考核内容，作为考核评价领导班子的重要依据，对不按规定召开、走过场的进行责任追究。</a:t>
            </a:r>
            <a:endParaRPr lang="zh-CN" altLang="en-US" sz="2400" b="1" dirty="0">
              <a:solidFill>
                <a:prstClr val="white"/>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85802" y="899558"/>
            <a:ext cx="7846621" cy="3892137"/>
          </a:xfrm>
          <a:solidFill>
            <a:srgbClr val="C00000"/>
          </a:solidFill>
          <a:ln>
            <a:solidFill>
              <a:schemeClr val="tx1"/>
            </a:solidFill>
          </a:ln>
        </p:spPr>
        <p:txBody>
          <a:bodyPr>
            <a:noAutofit/>
          </a:bodyPr>
          <a:lstStyle/>
          <a:p>
            <a:pPr>
              <a:lnSpc>
                <a:spcPts val="3375"/>
              </a:lnSpc>
            </a:pPr>
            <a:r>
              <a:rPr lang="zh-CN" altLang="en-US" sz="2100" kern="2200" dirty="0" smtClean="0">
                <a:solidFill>
                  <a:srgbClr val="FFFF00"/>
                </a:solidFill>
                <a:latin typeface="宋体" panose="02010600030101010101" pitchFamily="2" charset="-122"/>
                <a:ea typeface="宋体" panose="02010600030101010101" pitchFamily="2" charset="-122"/>
                <a:cs typeface="宋体" panose="02010600030101010101" pitchFamily="2" charset="-122"/>
              </a:rPr>
              <a:t>    </a:t>
            </a:r>
            <a:r>
              <a:rPr lang="zh-CN" altLang="en-US" sz="2100" b="1" kern="2200" dirty="0" smtClean="0">
                <a:solidFill>
                  <a:srgbClr val="FFFF00"/>
                </a:solidFill>
                <a:latin typeface="宋体" panose="02010600030101010101" pitchFamily="2" charset="-122"/>
                <a:ea typeface="宋体" panose="02010600030101010101" pitchFamily="2" charset="-122"/>
                <a:cs typeface="宋体" panose="02010600030101010101" pitchFamily="2" charset="-122"/>
              </a:rPr>
              <a:t>各</a:t>
            </a:r>
            <a:r>
              <a:rPr lang="zh-CN" altLang="en-US" sz="2100" b="1" kern="2200" dirty="0">
                <a:solidFill>
                  <a:srgbClr val="FFFF00"/>
                </a:solidFill>
                <a:latin typeface="宋体" panose="02010600030101010101" pitchFamily="2" charset="-122"/>
                <a:ea typeface="宋体" panose="02010600030101010101" pitchFamily="2" charset="-122"/>
                <a:cs typeface="宋体" panose="02010600030101010101" pitchFamily="2" charset="-122"/>
              </a:rPr>
              <a:t>级领导班子要通过党委（总支、支部）会、中心组理论学习会等方式，各下属党支部要采取“三会一课”、主题党日等方式，对《若干规定》进行一次专题学习。党委（党总支、党支部）书记要带动学，带头研读原文，带头解读精神，带头开展研讨，示范引领班子成员扎实开展专题学习。党员领导干部要深入学，在参加集中学习的同时抓好个人自学，联系自身实际，深研细读、学深悟透，确保《若干规定》要求入脑入心、融会贯通。   </a:t>
            </a:r>
          </a:p>
        </p:txBody>
      </p:sp>
      <p:sp>
        <p:nvSpPr>
          <p:cNvPr id="3" name="标题 1"/>
          <p:cNvSpPr txBox="1">
            <a:spLocks/>
          </p:cNvSpPr>
          <p:nvPr/>
        </p:nvSpPr>
        <p:spPr>
          <a:xfrm>
            <a:off x="1309256" y="151412"/>
            <a:ext cx="6581898" cy="5700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a:normAutofit/>
          </a:bodyPr>
          <a:lstStyle/>
          <a:p>
            <a:pPr defTabSz="685766">
              <a:lnSpc>
                <a:spcPct val="90000"/>
              </a:lnSpc>
              <a:spcBef>
                <a:spcPct val="0"/>
              </a:spcBef>
              <a:defRPr/>
            </a:pPr>
            <a:r>
              <a:rPr lang="zh-CN" altLang="en-US" sz="3300" dirty="0" smtClean="0">
                <a:solidFill>
                  <a:prstClr val="white"/>
                </a:solidFill>
                <a:latin typeface="宋体" panose="02010600030101010101" pitchFamily="2" charset="-122"/>
                <a:ea typeface="宋体" panose="02010600030101010101" pitchFamily="2" charset="-122"/>
                <a:cs typeface="宋体" panose="02010600030101010101" pitchFamily="2" charset="-122"/>
              </a:rPr>
              <a:t>三、合理确定专题学习的方式方法</a:t>
            </a:r>
            <a:endParaRPr lang="zh-CN" altLang="en-US" sz="3300" dirty="0">
              <a:solidFill>
                <a:prstClr val="white"/>
              </a:solidFill>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703616" y="1104407"/>
            <a:ext cx="7846621" cy="3687289"/>
          </a:xfrm>
          <a:solidFill>
            <a:srgbClr val="C00000"/>
          </a:solidFill>
          <a:ln>
            <a:solidFill>
              <a:schemeClr val="tx1"/>
            </a:solidFill>
          </a:ln>
        </p:spPr>
        <p:txBody>
          <a:bodyPr>
            <a:noAutofit/>
          </a:bodyPr>
          <a:lstStyle/>
          <a:p>
            <a:pPr>
              <a:lnSpc>
                <a:spcPts val="3375"/>
              </a:lnSpc>
            </a:pPr>
            <a:r>
              <a:rPr lang="zh-CN" altLang="en-US" sz="2100" kern="2200" dirty="0" smtClean="0">
                <a:solidFill>
                  <a:srgbClr val="FFFF00"/>
                </a:solidFill>
                <a:latin typeface="宋体" panose="02010600030101010101" pitchFamily="2" charset="-122"/>
                <a:ea typeface="宋体" panose="02010600030101010101" pitchFamily="2" charset="-122"/>
                <a:cs typeface="宋体" panose="02010600030101010101" pitchFamily="2" charset="-122"/>
              </a:rPr>
              <a:t>    </a:t>
            </a:r>
            <a:r>
              <a:rPr lang="zh-CN" altLang="en-US" sz="2400" b="1" kern="2200" dirty="0" smtClean="0">
                <a:solidFill>
                  <a:srgbClr val="FFFF00"/>
                </a:solidFill>
                <a:latin typeface="宋体" panose="02010600030101010101" pitchFamily="2" charset="-122"/>
                <a:ea typeface="宋体" panose="02010600030101010101" pitchFamily="2" charset="-122"/>
                <a:cs typeface="宋体" panose="02010600030101010101" pitchFamily="2" charset="-122"/>
              </a:rPr>
              <a:t>各</a:t>
            </a:r>
            <a:r>
              <a:rPr lang="zh-CN" altLang="en-US" sz="2400" b="1" kern="2200" dirty="0">
                <a:solidFill>
                  <a:srgbClr val="FFFF00"/>
                </a:solidFill>
                <a:latin typeface="宋体" panose="02010600030101010101" pitchFamily="2" charset="-122"/>
                <a:ea typeface="宋体" panose="02010600030101010101" pitchFamily="2" charset="-122"/>
                <a:cs typeface="宋体" panose="02010600030101010101" pitchFamily="2" charset="-122"/>
              </a:rPr>
              <a:t>直属党组织要把抓好《若干规定》专题学习作为一项重要任务，精心组织、周密安排，一级抓一级、层层抓落实。党委（党总支、党支部）书记要严格履行第一责任人职责，专门研究部署，专题学习研讨，确保学习活动有力有序有效进行。组织人事部将学习贯彻《若干规定》情况纳入党建述职评议考核的重要内容</a:t>
            </a:r>
            <a:r>
              <a:rPr lang="zh-CN" altLang="en-US" sz="2400" b="1" kern="2200" dirty="0" smtClean="0">
                <a:solidFill>
                  <a:srgbClr val="FFFF00"/>
                </a:solidFill>
                <a:latin typeface="宋体" panose="02010600030101010101" pitchFamily="2" charset="-122"/>
                <a:ea typeface="宋体" panose="02010600030101010101" pitchFamily="2" charset="-122"/>
                <a:cs typeface="宋体" panose="02010600030101010101" pitchFamily="2" charset="-122"/>
              </a:rPr>
              <a:t>，会同</a:t>
            </a:r>
            <a:r>
              <a:rPr lang="zh-CN" altLang="en-US" sz="2400" b="1" kern="2200" dirty="0">
                <a:solidFill>
                  <a:srgbClr val="FFFF00"/>
                </a:solidFill>
                <a:latin typeface="宋体" panose="02010600030101010101" pitchFamily="2" charset="-122"/>
                <a:ea typeface="宋体" panose="02010600030101010101" pitchFamily="2" charset="-122"/>
                <a:cs typeface="宋体" panose="02010600030101010101" pitchFamily="2" charset="-122"/>
              </a:rPr>
              <a:t>纪委办公室适时开展督促检查。</a:t>
            </a:r>
            <a:endParaRPr lang="zh-CN" altLang="en-US" sz="2100" b="1" kern="2200" dirty="0">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标题 1"/>
          <p:cNvSpPr txBox="1">
            <a:spLocks/>
          </p:cNvSpPr>
          <p:nvPr/>
        </p:nvSpPr>
        <p:spPr>
          <a:xfrm>
            <a:off x="1309256" y="151412"/>
            <a:ext cx="6581898" cy="5700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a:normAutofit/>
          </a:bodyPr>
          <a:lstStyle/>
          <a:p>
            <a:pPr defTabSz="685766">
              <a:lnSpc>
                <a:spcPct val="90000"/>
              </a:lnSpc>
              <a:spcBef>
                <a:spcPct val="0"/>
              </a:spcBef>
              <a:defRPr/>
            </a:pPr>
            <a:r>
              <a:rPr lang="zh-CN" altLang="en-US" sz="3300" dirty="0" smtClean="0">
                <a:solidFill>
                  <a:prstClr val="white"/>
                </a:solidFill>
                <a:latin typeface="宋体" panose="02010600030101010101" pitchFamily="2" charset="-122"/>
                <a:ea typeface="宋体" panose="02010600030101010101" pitchFamily="2" charset="-122"/>
                <a:cs typeface="宋体" panose="02010600030101010101" pitchFamily="2" charset="-122"/>
              </a:rPr>
              <a:t>四、压紧压实专题学习的领导责任</a:t>
            </a:r>
            <a:endParaRPr lang="zh-CN" altLang="en-US" sz="3300" dirty="0">
              <a:solidFill>
                <a:prstClr val="white"/>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331" y="1242210"/>
            <a:ext cx="8376248" cy="3648243"/>
          </a:xfrm>
          <a:prstGeom prst="rect">
            <a:avLst/>
          </a:prstGeom>
          <a:noFill/>
        </p:spPr>
        <p:txBody>
          <a:bodyPr wrap="square" rtlCol="0">
            <a:spAutoFit/>
          </a:bodyPr>
          <a:lstStyle/>
          <a:p>
            <a:pPr>
              <a:lnSpc>
                <a:spcPts val="2800"/>
              </a:lnSpc>
            </a:pPr>
            <a:r>
              <a:rPr lang="en-US" altLang="zh-CN" sz="1800" b="1" kern="2200" dirty="0" smtClean="0">
                <a:latin typeface="微软雅黑" pitchFamily="34" charset="-122"/>
                <a:ea typeface="微软雅黑" pitchFamily="34" charset="-122"/>
              </a:rPr>
              <a:t>1</a:t>
            </a:r>
            <a:r>
              <a:rPr lang="en-US" altLang="zh-CN" sz="1800" b="1" kern="2200" dirty="0" smtClean="0">
                <a:latin typeface="微软雅黑" pitchFamily="34" charset="-122"/>
                <a:ea typeface="微软雅黑" pitchFamily="34" charset="-122"/>
              </a:rPr>
              <a:t>.</a:t>
            </a:r>
            <a:r>
              <a:rPr lang="zh-CN" altLang="en-US" sz="1800" b="1" kern="2200" dirty="0" smtClean="0">
                <a:latin typeface="微软雅黑" pitchFamily="34" charset="-122"/>
                <a:ea typeface="微软雅黑" pitchFamily="34" charset="-122"/>
              </a:rPr>
              <a:t>深</a:t>
            </a:r>
            <a:r>
              <a:rPr lang="zh-CN" altLang="en-US" sz="1800" b="1" kern="2200" dirty="0" smtClean="0">
                <a:latin typeface="微软雅黑" pitchFamily="34" charset="-122"/>
                <a:ea typeface="微软雅黑" pitchFamily="34" charset="-122"/>
              </a:rPr>
              <a:t>入学习宣传贯彻落实党的十九大精神，进一步加强和改进学校思想政治工</a:t>
            </a:r>
            <a:r>
              <a:rPr lang="zh-CN" altLang="en-US" sz="1800" b="1" kern="2200" dirty="0" smtClean="0">
                <a:latin typeface="微软雅黑" pitchFamily="34" charset="-122"/>
                <a:ea typeface="微软雅黑" pitchFamily="34" charset="-122"/>
              </a:rPr>
              <a:t>作</a:t>
            </a:r>
            <a:endParaRPr lang="en-US" altLang="zh-CN" sz="1800" b="1" kern="2200" dirty="0" smtClean="0">
              <a:latin typeface="微软雅黑" pitchFamily="34" charset="-122"/>
              <a:ea typeface="微软雅黑" pitchFamily="34" charset="-122"/>
            </a:endParaRPr>
          </a:p>
          <a:p>
            <a:pPr>
              <a:lnSpc>
                <a:spcPts val="2800"/>
              </a:lnSpc>
            </a:pPr>
            <a:r>
              <a:rPr lang="en-US" altLang="zh-CN" sz="1800" b="1" kern="2200" dirty="0" smtClean="0">
                <a:latin typeface="微软雅黑" pitchFamily="34" charset="-122"/>
                <a:ea typeface="微软雅黑" pitchFamily="34" charset="-122"/>
              </a:rPr>
              <a:t>2.</a:t>
            </a:r>
            <a:r>
              <a:rPr lang="zh-CN" altLang="en-US" sz="1800" b="1" kern="2200" dirty="0" smtClean="0">
                <a:latin typeface="微软雅黑" pitchFamily="34" charset="-122"/>
                <a:ea typeface="微软雅黑" pitchFamily="34" charset="-122"/>
              </a:rPr>
              <a:t>深</a:t>
            </a:r>
            <a:r>
              <a:rPr lang="zh-CN" altLang="en-US" sz="1800" b="1" kern="2200" dirty="0" smtClean="0">
                <a:latin typeface="微软雅黑" pitchFamily="34" charset="-122"/>
                <a:ea typeface="微软雅黑" pitchFamily="34" charset="-122"/>
              </a:rPr>
              <a:t>化巡视整改，巩固巡视成</a:t>
            </a:r>
            <a:r>
              <a:rPr lang="zh-CN" altLang="en-US" sz="1800" b="1" kern="2200" dirty="0" smtClean="0">
                <a:latin typeface="微软雅黑" pitchFamily="34" charset="-122"/>
                <a:ea typeface="微软雅黑" pitchFamily="34" charset="-122"/>
              </a:rPr>
              <a:t>果</a:t>
            </a:r>
            <a:endParaRPr lang="en-US" altLang="zh-CN" sz="1800" b="1" kern="2200" dirty="0" smtClean="0">
              <a:latin typeface="微软雅黑" pitchFamily="34" charset="-122"/>
              <a:ea typeface="微软雅黑" pitchFamily="34" charset="-122"/>
            </a:endParaRPr>
          </a:p>
          <a:p>
            <a:pPr>
              <a:lnSpc>
                <a:spcPts val="2800"/>
              </a:lnSpc>
            </a:pPr>
            <a:r>
              <a:rPr lang="en-US" altLang="zh-CN" sz="1800" b="1" kern="2200" dirty="0" smtClean="0">
                <a:latin typeface="微软雅黑" pitchFamily="34" charset="-122"/>
                <a:ea typeface="微软雅黑" pitchFamily="34" charset="-122"/>
              </a:rPr>
              <a:t>3.</a:t>
            </a:r>
            <a:r>
              <a:rPr lang="zh-CN" altLang="en-US" sz="1800" b="1" kern="2200" dirty="0" smtClean="0">
                <a:latin typeface="微软雅黑" pitchFamily="34" charset="-122"/>
                <a:ea typeface="微软雅黑" pitchFamily="34" charset="-122"/>
              </a:rPr>
              <a:t>召</a:t>
            </a:r>
            <a:r>
              <a:rPr lang="zh-CN" altLang="en-US" sz="1800" b="1" kern="2200" dirty="0" smtClean="0">
                <a:latin typeface="微软雅黑" pitchFamily="34" charset="-122"/>
                <a:ea typeface="微软雅黑" pitchFamily="34" charset="-122"/>
              </a:rPr>
              <a:t>开第二次党代会，加强学校领导班子和干部队伍建</a:t>
            </a:r>
            <a:r>
              <a:rPr lang="zh-CN" altLang="en-US" sz="1800" b="1" kern="2200" dirty="0" smtClean="0">
                <a:latin typeface="微软雅黑" pitchFamily="34" charset="-122"/>
                <a:ea typeface="微软雅黑" pitchFamily="34" charset="-122"/>
              </a:rPr>
              <a:t>设</a:t>
            </a:r>
            <a:endParaRPr lang="en-US" altLang="zh-CN" sz="1800" b="1" kern="2200" dirty="0" smtClean="0">
              <a:latin typeface="微软雅黑" pitchFamily="34" charset="-122"/>
              <a:ea typeface="微软雅黑" pitchFamily="34" charset="-122"/>
            </a:endParaRPr>
          </a:p>
          <a:p>
            <a:pPr>
              <a:lnSpc>
                <a:spcPts val="2800"/>
              </a:lnSpc>
            </a:pPr>
            <a:r>
              <a:rPr lang="en-US" altLang="zh-CN" sz="1800" b="1" kern="2200" dirty="0" smtClean="0">
                <a:latin typeface="微软雅黑" pitchFamily="34" charset="-122"/>
                <a:ea typeface="微软雅黑" pitchFamily="34" charset="-122"/>
              </a:rPr>
              <a:t>4.</a:t>
            </a:r>
            <a:r>
              <a:rPr lang="zh-CN" altLang="en-US" sz="1800" b="1" kern="2200" dirty="0" smtClean="0">
                <a:latin typeface="微软雅黑" pitchFamily="34" charset="-122"/>
                <a:ea typeface="微软雅黑" pitchFamily="34" charset="-122"/>
              </a:rPr>
              <a:t>高</a:t>
            </a:r>
            <a:r>
              <a:rPr lang="zh-CN" altLang="en-US" sz="1800" b="1" kern="2200" dirty="0" smtClean="0">
                <a:latin typeface="微软雅黑" pitchFamily="34" charset="-122"/>
                <a:ea typeface="微软雅黑" pitchFamily="34" charset="-122"/>
              </a:rPr>
              <a:t>质量完成本科教学审核评估，进一步提高办学水</a:t>
            </a:r>
            <a:r>
              <a:rPr lang="zh-CN" altLang="en-US" sz="1800" b="1" kern="2200" dirty="0" smtClean="0">
                <a:latin typeface="微软雅黑" pitchFamily="34" charset="-122"/>
                <a:ea typeface="微软雅黑" pitchFamily="34" charset="-122"/>
              </a:rPr>
              <a:t>平</a:t>
            </a:r>
            <a:endParaRPr lang="en-US" altLang="zh-CN" sz="1800" b="1" kern="2200" dirty="0" smtClean="0">
              <a:latin typeface="微软雅黑" pitchFamily="34" charset="-122"/>
              <a:ea typeface="微软雅黑" pitchFamily="34" charset="-122"/>
            </a:endParaRPr>
          </a:p>
          <a:p>
            <a:pPr>
              <a:lnSpc>
                <a:spcPts val="2800"/>
              </a:lnSpc>
            </a:pPr>
            <a:r>
              <a:rPr lang="en-US" altLang="zh-CN" sz="1800" b="1" kern="2200" dirty="0" smtClean="0">
                <a:latin typeface="微软雅黑" pitchFamily="34" charset="-122"/>
                <a:ea typeface="微软雅黑" pitchFamily="34" charset="-122"/>
              </a:rPr>
              <a:t>5.</a:t>
            </a:r>
            <a:r>
              <a:rPr lang="zh-CN" altLang="en-US" sz="1800" b="1" kern="2200" dirty="0" smtClean="0">
                <a:latin typeface="微软雅黑" pitchFamily="34" charset="-122"/>
                <a:ea typeface="微软雅黑" pitchFamily="34" charset="-122"/>
              </a:rPr>
              <a:t>顺</a:t>
            </a:r>
            <a:r>
              <a:rPr lang="zh-CN" altLang="en-US" sz="1800" b="1" kern="2200" dirty="0" smtClean="0">
                <a:latin typeface="微软雅黑" pitchFamily="34" charset="-122"/>
                <a:ea typeface="微软雅黑" pitchFamily="34" charset="-122"/>
              </a:rPr>
              <a:t>利实施产教融合项目，加强基础设施建</a:t>
            </a:r>
            <a:r>
              <a:rPr lang="zh-CN" altLang="en-US" sz="1800" b="1" kern="2200" dirty="0" smtClean="0">
                <a:latin typeface="微软雅黑" pitchFamily="34" charset="-122"/>
                <a:ea typeface="微软雅黑" pitchFamily="34" charset="-122"/>
              </a:rPr>
              <a:t>设</a:t>
            </a:r>
            <a:endParaRPr lang="en-US" altLang="zh-CN" sz="1800" b="1" kern="2200" dirty="0" smtClean="0">
              <a:latin typeface="微软雅黑" pitchFamily="34" charset="-122"/>
              <a:ea typeface="微软雅黑" pitchFamily="34" charset="-122"/>
            </a:endParaRPr>
          </a:p>
          <a:p>
            <a:pPr>
              <a:lnSpc>
                <a:spcPts val="2800"/>
              </a:lnSpc>
            </a:pPr>
            <a:r>
              <a:rPr lang="en-US" altLang="zh-CN" sz="1800" b="1" kern="2200" dirty="0" smtClean="0">
                <a:latin typeface="微软雅黑" pitchFamily="34" charset="-122"/>
                <a:ea typeface="微软雅黑" pitchFamily="34" charset="-122"/>
              </a:rPr>
              <a:t>6.</a:t>
            </a:r>
            <a:r>
              <a:rPr lang="zh-CN" altLang="en-US" sz="1800" b="1" kern="2200" dirty="0" smtClean="0">
                <a:latin typeface="微软雅黑" pitchFamily="34" charset="-122"/>
                <a:ea typeface="微软雅黑" pitchFamily="34" charset="-122"/>
              </a:rPr>
              <a:t>做</a:t>
            </a:r>
            <a:r>
              <a:rPr lang="zh-CN" altLang="en-US" sz="1800" b="1" kern="2200" dirty="0" smtClean="0">
                <a:latin typeface="微软雅黑" pitchFamily="34" charset="-122"/>
                <a:ea typeface="微软雅黑" pitchFamily="34" charset="-122"/>
              </a:rPr>
              <a:t>好人才引进工作，进一步提升师资队伍质</a:t>
            </a:r>
            <a:r>
              <a:rPr lang="zh-CN" altLang="en-US" sz="1800" b="1" kern="2200" dirty="0" smtClean="0">
                <a:latin typeface="微软雅黑" pitchFamily="34" charset="-122"/>
                <a:ea typeface="微软雅黑" pitchFamily="34" charset="-122"/>
              </a:rPr>
              <a:t>量</a:t>
            </a:r>
            <a:endParaRPr lang="en-US" altLang="zh-CN" sz="1800" b="1" kern="2200" dirty="0" smtClean="0">
              <a:latin typeface="微软雅黑" pitchFamily="34" charset="-122"/>
              <a:ea typeface="微软雅黑" pitchFamily="34" charset="-122"/>
            </a:endParaRPr>
          </a:p>
          <a:p>
            <a:pPr>
              <a:lnSpc>
                <a:spcPts val="2800"/>
              </a:lnSpc>
            </a:pPr>
            <a:r>
              <a:rPr lang="en-US" altLang="zh-CN" sz="1800" b="1" kern="2200" dirty="0" smtClean="0">
                <a:latin typeface="微软雅黑" pitchFamily="34" charset="-122"/>
                <a:ea typeface="微软雅黑" pitchFamily="34" charset="-122"/>
              </a:rPr>
              <a:t>7.</a:t>
            </a:r>
            <a:r>
              <a:rPr lang="zh-CN" altLang="en-US" sz="1800" b="1" kern="2200" dirty="0" smtClean="0">
                <a:latin typeface="微软雅黑" pitchFamily="34" charset="-122"/>
                <a:ea typeface="微软雅黑" pitchFamily="34" charset="-122"/>
              </a:rPr>
              <a:t>进</a:t>
            </a:r>
            <a:r>
              <a:rPr lang="zh-CN" altLang="en-US" sz="1800" b="1" kern="2200" dirty="0" smtClean="0">
                <a:latin typeface="微软雅黑" pitchFamily="34" charset="-122"/>
                <a:ea typeface="微软雅黑" pitchFamily="34" charset="-122"/>
              </a:rPr>
              <a:t>一步完善学科专业建设，推动学校特色发</a:t>
            </a:r>
            <a:r>
              <a:rPr lang="zh-CN" altLang="en-US" sz="1800" b="1" kern="2200" dirty="0" smtClean="0">
                <a:latin typeface="微软雅黑" pitchFamily="34" charset="-122"/>
                <a:ea typeface="微软雅黑" pitchFamily="34" charset="-122"/>
              </a:rPr>
              <a:t>展</a:t>
            </a:r>
            <a:endParaRPr lang="en-US" altLang="zh-CN" sz="1800" b="1" kern="2200" dirty="0" smtClean="0">
              <a:latin typeface="微软雅黑" pitchFamily="34" charset="-122"/>
              <a:ea typeface="微软雅黑" pitchFamily="34" charset="-122"/>
            </a:endParaRPr>
          </a:p>
          <a:p>
            <a:pPr>
              <a:lnSpc>
                <a:spcPts val="2800"/>
              </a:lnSpc>
            </a:pPr>
            <a:r>
              <a:rPr lang="en-US" altLang="zh-CN" sz="1800" b="1" kern="2200" dirty="0" smtClean="0">
                <a:latin typeface="微软雅黑" pitchFamily="34" charset="-122"/>
                <a:ea typeface="微软雅黑" pitchFamily="34" charset="-122"/>
              </a:rPr>
              <a:t>8.</a:t>
            </a:r>
            <a:r>
              <a:rPr lang="zh-CN" altLang="en-US" sz="1800" b="1" kern="2200" dirty="0" smtClean="0">
                <a:latin typeface="微软雅黑" pitchFamily="34" charset="-122"/>
                <a:ea typeface="微软雅黑" pitchFamily="34" charset="-122"/>
              </a:rPr>
              <a:t>加</a:t>
            </a:r>
            <a:r>
              <a:rPr lang="zh-CN" altLang="en-US" sz="1800" b="1" kern="2200" dirty="0" smtClean="0">
                <a:latin typeface="微软雅黑" pitchFamily="34" charset="-122"/>
                <a:ea typeface="微软雅黑" pitchFamily="34" charset="-122"/>
              </a:rPr>
              <a:t>强科研能力建设，提升转化应用能</a:t>
            </a:r>
            <a:r>
              <a:rPr lang="zh-CN" altLang="en-US" sz="1800" b="1" kern="2200" dirty="0" smtClean="0">
                <a:latin typeface="微软雅黑" pitchFamily="34" charset="-122"/>
                <a:ea typeface="微软雅黑" pitchFamily="34" charset="-122"/>
              </a:rPr>
              <a:t>力</a:t>
            </a:r>
            <a:endParaRPr lang="en-US" altLang="zh-CN" sz="1800" b="1" kern="2200" dirty="0" smtClean="0">
              <a:latin typeface="微软雅黑" pitchFamily="34" charset="-122"/>
              <a:ea typeface="微软雅黑" pitchFamily="34" charset="-122"/>
            </a:endParaRPr>
          </a:p>
          <a:p>
            <a:pPr>
              <a:lnSpc>
                <a:spcPts val="2800"/>
              </a:lnSpc>
            </a:pPr>
            <a:r>
              <a:rPr lang="en-US" altLang="zh-CN" sz="1800" b="1" kern="2200" dirty="0" smtClean="0">
                <a:latin typeface="微软雅黑" pitchFamily="34" charset="-122"/>
                <a:ea typeface="微软雅黑" pitchFamily="34" charset="-122"/>
              </a:rPr>
              <a:t>9.</a:t>
            </a:r>
            <a:r>
              <a:rPr lang="zh-CN" altLang="en-US" sz="1800" b="1" kern="2200" dirty="0" smtClean="0">
                <a:latin typeface="微软雅黑" pitchFamily="34" charset="-122"/>
                <a:ea typeface="微软雅黑" pitchFamily="34" charset="-122"/>
              </a:rPr>
              <a:t>提</a:t>
            </a:r>
            <a:r>
              <a:rPr lang="zh-CN" altLang="en-US" sz="1800" b="1" kern="2200" dirty="0" smtClean="0">
                <a:latin typeface="微软雅黑" pitchFamily="34" charset="-122"/>
                <a:ea typeface="微软雅黑" pitchFamily="34" charset="-122"/>
              </a:rPr>
              <a:t>升后勤服务保障能力，为师生办实事办好</a:t>
            </a:r>
            <a:r>
              <a:rPr lang="zh-CN" altLang="en-US" sz="1800" b="1" kern="2200" dirty="0" smtClean="0">
                <a:latin typeface="微软雅黑" pitchFamily="34" charset="-122"/>
                <a:ea typeface="微软雅黑" pitchFamily="34" charset="-122"/>
              </a:rPr>
              <a:t>事</a:t>
            </a:r>
            <a:endParaRPr lang="en-US" altLang="zh-CN" sz="1800" b="1" kern="2200" dirty="0" smtClean="0">
              <a:latin typeface="微软雅黑" pitchFamily="34" charset="-122"/>
              <a:ea typeface="微软雅黑" pitchFamily="34" charset="-122"/>
            </a:endParaRPr>
          </a:p>
          <a:p>
            <a:pPr>
              <a:lnSpc>
                <a:spcPts val="2800"/>
              </a:lnSpc>
            </a:pPr>
            <a:r>
              <a:rPr lang="en-US" altLang="zh-CN" sz="1800" b="1" kern="2200" dirty="0" smtClean="0">
                <a:latin typeface="微软雅黑" pitchFamily="34" charset="-122"/>
                <a:ea typeface="微软雅黑" pitchFamily="34" charset="-122"/>
              </a:rPr>
              <a:t>10.</a:t>
            </a:r>
            <a:r>
              <a:rPr lang="zh-CN" altLang="en-US" sz="1800" b="1" kern="2200" dirty="0" smtClean="0">
                <a:latin typeface="微软雅黑" pitchFamily="34" charset="-122"/>
                <a:ea typeface="微软雅黑" pitchFamily="34" charset="-122"/>
              </a:rPr>
              <a:t>加</a:t>
            </a:r>
            <a:r>
              <a:rPr lang="zh-CN" altLang="en-US" sz="1800" b="1" kern="2200" dirty="0" smtClean="0">
                <a:latin typeface="微软雅黑" pitchFamily="34" charset="-122"/>
                <a:ea typeface="微软雅黑" pitchFamily="34" charset="-122"/>
              </a:rPr>
              <a:t>强督查考核力度，不断提升执行力和工作绩</a:t>
            </a:r>
            <a:r>
              <a:rPr lang="zh-CN" altLang="en-US" sz="1800" b="1" kern="2200" dirty="0" smtClean="0">
                <a:latin typeface="微软雅黑" pitchFamily="34" charset="-122"/>
                <a:ea typeface="微软雅黑" pitchFamily="34" charset="-122"/>
              </a:rPr>
              <a:t>效</a:t>
            </a:r>
            <a:endParaRPr lang="zh-CN" altLang="en-US" sz="1400" b="1" kern="2200" dirty="0" smtClean="0">
              <a:latin typeface="微软雅黑" pitchFamily="34" charset="-122"/>
              <a:ea typeface="微软雅黑" pitchFamily="34" charset="-122"/>
            </a:endParaRPr>
          </a:p>
        </p:txBody>
      </p:sp>
      <p:sp>
        <p:nvSpPr>
          <p:cNvPr id="3" name="TextBox 2"/>
          <p:cNvSpPr txBox="1"/>
          <p:nvPr/>
        </p:nvSpPr>
        <p:spPr>
          <a:xfrm>
            <a:off x="664234" y="86267"/>
            <a:ext cx="7944928" cy="1208023"/>
          </a:xfrm>
          <a:prstGeom prst="rect">
            <a:avLst/>
          </a:prstGeom>
          <a:noFill/>
        </p:spPr>
        <p:txBody>
          <a:bodyPr wrap="square" rtlCol="0">
            <a:spAutoFit/>
          </a:bodyPr>
          <a:lstStyle/>
          <a:p>
            <a:pPr>
              <a:lnSpc>
                <a:spcPts val="2900"/>
              </a:lnSpc>
            </a:pPr>
            <a:r>
              <a:rPr lang="zh-CN" altLang="en-US" sz="2400" b="1" kern="2200" dirty="0" smtClean="0">
                <a:solidFill>
                  <a:srgbClr val="0000FF"/>
                </a:solidFill>
                <a:latin typeface="微软雅黑" pitchFamily="34" charset="-122"/>
                <a:ea typeface="微软雅黑" pitchFamily="34" charset="-122"/>
              </a:rPr>
              <a:t>       </a:t>
            </a:r>
            <a:r>
              <a:rPr lang="zh-CN" altLang="en-US" sz="2000" b="1" kern="2200" dirty="0" smtClean="0">
                <a:solidFill>
                  <a:srgbClr val="0000FF"/>
                </a:solidFill>
                <a:latin typeface="微软雅黑" pitchFamily="34" charset="-122"/>
                <a:ea typeface="微软雅黑" pitchFamily="34" charset="-122"/>
              </a:rPr>
              <a:t>深</a:t>
            </a:r>
            <a:r>
              <a:rPr lang="zh-CN" altLang="en-US" sz="2000" b="1" kern="2200" dirty="0" smtClean="0">
                <a:solidFill>
                  <a:srgbClr val="0000FF"/>
                </a:solidFill>
                <a:latin typeface="微软雅黑" pitchFamily="34" charset="-122"/>
                <a:ea typeface="微软雅黑" pitchFamily="34" charset="-122"/>
              </a:rPr>
              <a:t>入学习全国组织工作、宣传思想工作会议精神，要将会议精神要求全面贯彻落实到学校</a:t>
            </a:r>
            <a:r>
              <a:rPr lang="en-US" altLang="zh-CN" sz="2000" b="1" kern="2200" dirty="0" smtClean="0">
                <a:solidFill>
                  <a:srgbClr val="0000FF"/>
                </a:solidFill>
                <a:latin typeface="微软雅黑" pitchFamily="34" charset="-122"/>
                <a:ea typeface="微软雅黑" pitchFamily="34" charset="-122"/>
              </a:rPr>
              <a:t>2018</a:t>
            </a:r>
            <a:r>
              <a:rPr lang="zh-CN" altLang="en-US" sz="2000" b="1" kern="2200" dirty="0" smtClean="0">
                <a:solidFill>
                  <a:srgbClr val="0000FF"/>
                </a:solidFill>
                <a:latin typeface="微软雅黑" pitchFamily="34" charset="-122"/>
                <a:ea typeface="微软雅黑" pitchFamily="34" charset="-122"/>
              </a:rPr>
              <a:t>年十大重点工作中，确保学校中心工作、重点工作的大局，避免“两张皮”。</a:t>
            </a:r>
            <a:endParaRPr lang="zh-CN" altLang="en-US" sz="2000" dirty="0">
              <a:solidFill>
                <a:srgbClr val="0000FF"/>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0" y="2074666"/>
            <a:ext cx="9144000" cy="994172"/>
          </a:xfrm>
          <a:prstGeom prst="rect">
            <a:avLst/>
          </a:prstGeom>
          <a:solidFill>
            <a:srgbClr val="C00000"/>
          </a:solidFill>
        </p:spPr>
        <p:txBody>
          <a:bodyPr vert="horz" lIns="68577" tIns="34289" rIns="68577" bIns="34289"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500" b="1" kern="2200" dirty="0" smtClean="0">
                <a:solidFill>
                  <a:srgbClr val="FFFF00"/>
                </a:solidFill>
                <a:latin typeface="Arial" panose="020B0604020202020204" pitchFamily="34" charset="0"/>
                <a:ea typeface="微软雅黑" panose="020B0503020204020204" pitchFamily="34" charset="-122"/>
              </a:rPr>
              <a:t>谢   谢！</a:t>
            </a:r>
            <a:endParaRPr lang="zh-CN" altLang="en-US" sz="4500" b="1" kern="2200" dirty="0">
              <a:solidFill>
                <a:srgbClr val="FFFF00"/>
              </a:solidFill>
              <a:latin typeface="Arial" panose="020B0604020202020204" pitchFamily="34"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14"/>
          <p:cNvSpPr txBox="1"/>
          <p:nvPr/>
        </p:nvSpPr>
        <p:spPr>
          <a:xfrm>
            <a:off x="549598" y="741456"/>
            <a:ext cx="7861904"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lgn="l">
              <a:defRPr/>
            </a:pPr>
            <a:r>
              <a:rPr lang="zh-CN" altLang="en-US" sz="2000" b="1" kern="0" dirty="0">
                <a:solidFill>
                  <a:srgbClr val="C00000"/>
                </a:solidFill>
                <a:latin typeface="微软雅黑" pitchFamily="34" charset="-122"/>
                <a:ea typeface="微软雅黑" pitchFamily="34" charset="-122"/>
              </a:rPr>
              <a:t>习近平强调，党的力量来自组织。党的全面领导、党的全部工作要靠党的坚强组织体系去实现。</a:t>
            </a:r>
          </a:p>
        </p:txBody>
      </p:sp>
      <p:grpSp>
        <p:nvGrpSpPr>
          <p:cNvPr id="24" name="组合 23"/>
          <p:cNvGrpSpPr/>
          <p:nvPr/>
        </p:nvGrpSpPr>
        <p:grpSpPr>
          <a:xfrm>
            <a:off x="468916" y="1586196"/>
            <a:ext cx="1892962" cy="3005656"/>
            <a:chOff x="1108288" y="2186627"/>
            <a:chExt cx="2523949" cy="4310537"/>
          </a:xfrm>
        </p:grpSpPr>
        <p:sp>
          <p:nvSpPr>
            <p:cNvPr id="25" name="任意多边形 24"/>
            <p:cNvSpPr/>
            <p:nvPr/>
          </p:nvSpPr>
          <p:spPr>
            <a:xfrm>
              <a:off x="1108288" y="2186627"/>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gradFill>
              <a:gsLst>
                <a:gs pos="0">
                  <a:srgbClr val="FE1F01"/>
                </a:gs>
                <a:gs pos="100000">
                  <a:srgbClr val="D4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26" name="TextBox 29"/>
            <p:cNvSpPr txBox="1"/>
            <p:nvPr/>
          </p:nvSpPr>
          <p:spPr>
            <a:xfrm>
              <a:off x="1423045" y="4042695"/>
              <a:ext cx="1894432" cy="1799237"/>
            </a:xfrm>
            <a:prstGeom prst="rect">
              <a:avLst/>
            </a:prstGeom>
            <a:noFill/>
          </p:spPr>
          <p:txBody>
            <a:bodyPr wrap="square" lIns="0" tIns="0" rIns="0" bIns="0" rtlCol="0">
              <a:spAutoFit/>
            </a:bodyPr>
            <a:lstStyle/>
            <a:p>
              <a:pPr algn="ctr">
                <a:lnSpc>
                  <a:spcPct val="150000"/>
                </a:lnSpc>
                <a:spcBef>
                  <a:spcPts val="750"/>
                </a:spcBef>
                <a:defRPr/>
              </a:pPr>
              <a:r>
                <a:rPr lang="zh-CN" altLang="en-US" sz="1400" b="1"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rPr>
                <a:t>党中央是大脑和中枢，党中央必须有定于一尊、一锤定音的权威</a:t>
              </a:r>
              <a:endParaRPr lang="en-US" altLang="zh-CN" sz="1400" b="1"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endParaRPr>
            </a:p>
          </p:txBody>
        </p:sp>
        <p:sp>
          <p:nvSpPr>
            <p:cNvPr id="27" name="TextBox 30"/>
            <p:cNvSpPr txBox="1"/>
            <p:nvPr/>
          </p:nvSpPr>
          <p:spPr>
            <a:xfrm>
              <a:off x="1262175" y="3338561"/>
              <a:ext cx="2216170" cy="463464"/>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党中央</a:t>
              </a:r>
            </a:p>
          </p:txBody>
        </p:sp>
        <p:sp>
          <p:nvSpPr>
            <p:cNvPr id="28" name="TextBox 20"/>
            <p:cNvSpPr txBox="1"/>
            <p:nvPr/>
          </p:nvSpPr>
          <p:spPr>
            <a:xfrm>
              <a:off x="2155459" y="2551571"/>
              <a:ext cx="429605" cy="615553"/>
            </a:xfrm>
            <a:prstGeom prst="rect">
              <a:avLst/>
            </a:prstGeom>
            <a:noFill/>
          </p:spPr>
          <p:txBody>
            <a:bodyPr wrap="none" lIns="0" tIns="0" rIns="0" bIns="0" rtlCol="0">
              <a:spAutoFit/>
            </a:bodyPr>
            <a:lstStyle/>
            <a:p>
              <a:pPr algn="ctr"/>
              <a:r>
                <a:rPr lang="en-US" altLang="zh-CN" sz="3000" spc="300" dirty="0">
                  <a:solidFill>
                    <a:schemeClr val="tx1">
                      <a:lumMod val="75000"/>
                      <a:lumOff val="25000"/>
                    </a:schemeClr>
                  </a:solidFill>
                  <a:latin typeface="Agency FB" panose="020B0503020202020204" pitchFamily="34" charset="0"/>
                  <a:ea typeface="微软雅黑" pitchFamily="34" charset="-122"/>
                </a:rPr>
                <a:t>01</a:t>
              </a:r>
              <a:endParaRPr lang="zh-CN" altLang="en-US" sz="3000" spc="300" dirty="0">
                <a:solidFill>
                  <a:schemeClr val="tx1">
                    <a:lumMod val="75000"/>
                    <a:lumOff val="25000"/>
                  </a:schemeClr>
                </a:solidFill>
                <a:latin typeface="Agency FB" panose="020B0503020202020204" pitchFamily="34" charset="0"/>
                <a:ea typeface="微软雅黑" pitchFamily="34" charset="-122"/>
              </a:endParaRPr>
            </a:p>
          </p:txBody>
        </p:sp>
      </p:grpSp>
      <p:grpSp>
        <p:nvGrpSpPr>
          <p:cNvPr id="29" name="组合 28"/>
          <p:cNvGrpSpPr/>
          <p:nvPr/>
        </p:nvGrpSpPr>
        <p:grpSpPr>
          <a:xfrm>
            <a:off x="4711378" y="1586196"/>
            <a:ext cx="1892962" cy="3005656"/>
            <a:chOff x="1108288" y="2186627"/>
            <a:chExt cx="2523949" cy="4310537"/>
          </a:xfrm>
        </p:grpSpPr>
        <p:sp>
          <p:nvSpPr>
            <p:cNvPr id="30" name="任意多边形 29"/>
            <p:cNvSpPr/>
            <p:nvPr/>
          </p:nvSpPr>
          <p:spPr>
            <a:xfrm>
              <a:off x="1108288" y="2186627"/>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gradFill>
              <a:gsLst>
                <a:gs pos="0">
                  <a:srgbClr val="FE1F01"/>
                </a:gs>
                <a:gs pos="100000">
                  <a:srgbClr val="D4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31" name="TextBox 29"/>
            <p:cNvSpPr txBox="1"/>
            <p:nvPr/>
          </p:nvSpPr>
          <p:spPr>
            <a:xfrm>
              <a:off x="1347492" y="3922914"/>
              <a:ext cx="2114025" cy="2317325"/>
            </a:xfrm>
            <a:prstGeom prst="rect">
              <a:avLst/>
            </a:prstGeom>
            <a:noFill/>
          </p:spPr>
          <p:txBody>
            <a:bodyPr wrap="square" lIns="0" tIns="0" rIns="0" bIns="0" rtlCol="0">
              <a:spAutoFit/>
            </a:bodyPr>
            <a:lstStyle/>
            <a:p>
              <a:pPr algn="ctr">
                <a:lnSpc>
                  <a:spcPct val="150000"/>
                </a:lnSpc>
                <a:spcBef>
                  <a:spcPts val="750"/>
                </a:spcBef>
                <a:defRPr/>
              </a:pPr>
              <a:r>
                <a:rPr lang="zh-CN" altLang="en-US" sz="1400" b="1"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rPr>
                <a:t>党组在党的组织体系中具有特殊地位，要贯彻落实党中央和上级党组织决策部署</a:t>
              </a:r>
              <a:endParaRPr lang="en-US" altLang="zh-CN" sz="1400" b="1"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endParaRPr>
            </a:p>
          </p:txBody>
        </p:sp>
        <p:sp>
          <p:nvSpPr>
            <p:cNvPr id="32" name="TextBox 30"/>
            <p:cNvSpPr txBox="1"/>
            <p:nvPr/>
          </p:nvSpPr>
          <p:spPr>
            <a:xfrm>
              <a:off x="1262175" y="3321856"/>
              <a:ext cx="2216170" cy="463464"/>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党组</a:t>
              </a:r>
            </a:p>
          </p:txBody>
        </p:sp>
        <p:sp>
          <p:nvSpPr>
            <p:cNvPr id="33" name="TextBox 20"/>
            <p:cNvSpPr txBox="1"/>
            <p:nvPr/>
          </p:nvSpPr>
          <p:spPr>
            <a:xfrm>
              <a:off x="2099888" y="2551571"/>
              <a:ext cx="540747" cy="615553"/>
            </a:xfrm>
            <a:prstGeom prst="rect">
              <a:avLst/>
            </a:prstGeom>
            <a:noFill/>
          </p:spPr>
          <p:txBody>
            <a:bodyPr wrap="none" lIns="0" tIns="0" rIns="0" bIns="0" rtlCol="0">
              <a:spAutoFit/>
            </a:bodyPr>
            <a:lstStyle/>
            <a:p>
              <a:pPr algn="ctr"/>
              <a:r>
                <a:rPr lang="en-US" altLang="zh-CN" sz="3000" spc="300" dirty="0">
                  <a:solidFill>
                    <a:schemeClr val="tx1">
                      <a:lumMod val="75000"/>
                      <a:lumOff val="25000"/>
                    </a:schemeClr>
                  </a:solidFill>
                  <a:latin typeface="Agency FB" panose="020B0503020202020204" pitchFamily="34" charset="0"/>
                  <a:ea typeface="微软雅黑" pitchFamily="34" charset="-122"/>
                </a:rPr>
                <a:t>03</a:t>
              </a:r>
              <a:endParaRPr lang="zh-CN" altLang="en-US" sz="3000" spc="300" dirty="0">
                <a:solidFill>
                  <a:schemeClr val="tx1">
                    <a:lumMod val="75000"/>
                    <a:lumOff val="25000"/>
                  </a:schemeClr>
                </a:solidFill>
                <a:latin typeface="Agency FB" panose="020B0503020202020204" pitchFamily="34" charset="0"/>
                <a:ea typeface="微软雅黑" pitchFamily="34" charset="-122"/>
              </a:endParaRPr>
            </a:p>
          </p:txBody>
        </p:sp>
      </p:grpSp>
      <p:grpSp>
        <p:nvGrpSpPr>
          <p:cNvPr id="34" name="组合 33"/>
          <p:cNvGrpSpPr/>
          <p:nvPr/>
        </p:nvGrpSpPr>
        <p:grpSpPr>
          <a:xfrm>
            <a:off x="6835169" y="1586196"/>
            <a:ext cx="1892962" cy="3005656"/>
            <a:chOff x="1108288" y="2186627"/>
            <a:chExt cx="2523949" cy="4310537"/>
          </a:xfrm>
        </p:grpSpPr>
        <p:sp>
          <p:nvSpPr>
            <p:cNvPr id="35" name="任意多边形 34"/>
            <p:cNvSpPr/>
            <p:nvPr/>
          </p:nvSpPr>
          <p:spPr>
            <a:xfrm>
              <a:off x="1108288" y="2186627"/>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36" name="TextBox 29"/>
            <p:cNvSpPr txBox="1"/>
            <p:nvPr/>
          </p:nvSpPr>
          <p:spPr>
            <a:xfrm>
              <a:off x="1300916" y="3953157"/>
              <a:ext cx="2192324" cy="1931104"/>
            </a:xfrm>
            <a:prstGeom prst="rect">
              <a:avLst/>
            </a:prstGeom>
            <a:noFill/>
          </p:spPr>
          <p:txBody>
            <a:bodyPr wrap="square" lIns="0" tIns="0" rIns="0" bIns="0" rtlCol="0">
              <a:spAutoFit/>
            </a:bodyPr>
            <a:lstStyle/>
            <a:p>
              <a:pPr algn="ctr">
                <a:lnSpc>
                  <a:spcPts val="1500"/>
                </a:lnSpc>
                <a:spcBef>
                  <a:spcPts val="750"/>
                </a:spcBef>
                <a:defRPr/>
              </a:pPr>
              <a:r>
                <a:rPr lang="zh-CN" altLang="en-US" sz="1400" b="1"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rPr>
                <a:t>每个党员特别是领导干部都要强化党的意识和组织观念，自觉做到思想上认同组织、政治上依靠组织、工作上服从组织、感情上信赖组织</a:t>
              </a:r>
              <a:endParaRPr lang="en-US" altLang="zh-CN" sz="1400" b="1"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endParaRPr>
            </a:p>
          </p:txBody>
        </p:sp>
        <p:sp>
          <p:nvSpPr>
            <p:cNvPr id="37" name="TextBox 30"/>
            <p:cNvSpPr txBox="1"/>
            <p:nvPr/>
          </p:nvSpPr>
          <p:spPr>
            <a:xfrm>
              <a:off x="1262175" y="3338561"/>
              <a:ext cx="2216170" cy="463464"/>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党员</a:t>
              </a:r>
            </a:p>
          </p:txBody>
        </p:sp>
        <p:sp>
          <p:nvSpPr>
            <p:cNvPr id="38" name="TextBox 20"/>
            <p:cNvSpPr txBox="1"/>
            <p:nvPr/>
          </p:nvSpPr>
          <p:spPr>
            <a:xfrm>
              <a:off x="2109507" y="2551571"/>
              <a:ext cx="521511" cy="615553"/>
            </a:xfrm>
            <a:prstGeom prst="rect">
              <a:avLst/>
            </a:prstGeom>
            <a:noFill/>
          </p:spPr>
          <p:txBody>
            <a:bodyPr wrap="none" lIns="0" tIns="0" rIns="0" bIns="0" rtlCol="0">
              <a:spAutoFit/>
            </a:bodyPr>
            <a:lstStyle/>
            <a:p>
              <a:pPr algn="ctr"/>
              <a:r>
                <a:rPr lang="en-US" altLang="zh-CN" sz="3000" spc="300" dirty="0">
                  <a:solidFill>
                    <a:srgbClr val="404040"/>
                  </a:solidFill>
                  <a:latin typeface="Agency FB" panose="020B0503020202020204" pitchFamily="34" charset="0"/>
                  <a:ea typeface="微软雅黑" pitchFamily="34" charset="-122"/>
                </a:rPr>
                <a:t>04</a:t>
              </a:r>
              <a:endParaRPr lang="zh-CN" altLang="en-US" sz="3000" spc="300" dirty="0">
                <a:solidFill>
                  <a:srgbClr val="404040"/>
                </a:solidFill>
                <a:latin typeface="Agency FB" panose="020B0503020202020204" pitchFamily="34" charset="0"/>
                <a:ea typeface="微软雅黑" pitchFamily="34" charset="-122"/>
              </a:endParaRPr>
            </a:p>
          </p:txBody>
        </p:sp>
      </p:grpSp>
      <p:grpSp>
        <p:nvGrpSpPr>
          <p:cNvPr id="39" name="组合 38"/>
          <p:cNvGrpSpPr/>
          <p:nvPr/>
        </p:nvGrpSpPr>
        <p:grpSpPr>
          <a:xfrm>
            <a:off x="2587588" y="1586196"/>
            <a:ext cx="1892962" cy="3005656"/>
            <a:chOff x="1108288" y="2186627"/>
            <a:chExt cx="2523949" cy="4310537"/>
          </a:xfrm>
        </p:grpSpPr>
        <p:sp>
          <p:nvSpPr>
            <p:cNvPr id="40" name="任意多边形 39"/>
            <p:cNvSpPr/>
            <p:nvPr/>
          </p:nvSpPr>
          <p:spPr>
            <a:xfrm>
              <a:off x="1108288" y="2186627"/>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41" name="TextBox 29"/>
            <p:cNvSpPr txBox="1"/>
            <p:nvPr/>
          </p:nvSpPr>
          <p:spPr>
            <a:xfrm>
              <a:off x="1282215" y="3917064"/>
              <a:ext cx="2091654" cy="2317325"/>
            </a:xfrm>
            <a:prstGeom prst="rect">
              <a:avLst/>
            </a:prstGeom>
            <a:noFill/>
          </p:spPr>
          <p:txBody>
            <a:bodyPr wrap="square" lIns="0" tIns="0" rIns="0" bIns="0" rtlCol="0">
              <a:spAutoFit/>
            </a:bodyPr>
            <a:lstStyle/>
            <a:p>
              <a:pPr algn="ctr">
                <a:lnSpc>
                  <a:spcPct val="150000"/>
                </a:lnSpc>
                <a:spcBef>
                  <a:spcPts val="750"/>
                </a:spcBef>
                <a:defRPr/>
              </a:pPr>
              <a:r>
                <a:rPr lang="zh-CN" altLang="en-US" sz="1400" b="1"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rPr>
                <a:t>党的地方组织的根本任务是确保党中央决策部署贯彻落实，有令即行、有禁即止</a:t>
              </a:r>
              <a:endParaRPr lang="en-US" altLang="zh-CN" sz="1400" b="1"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endParaRPr>
            </a:p>
          </p:txBody>
        </p:sp>
        <p:sp>
          <p:nvSpPr>
            <p:cNvPr id="42" name="TextBox 30"/>
            <p:cNvSpPr txBox="1"/>
            <p:nvPr/>
          </p:nvSpPr>
          <p:spPr>
            <a:xfrm>
              <a:off x="1300275" y="3351223"/>
              <a:ext cx="2216170" cy="463464"/>
            </a:xfrm>
            <a:prstGeom prst="rect">
              <a:avLst/>
            </a:prstGeom>
            <a:noFill/>
          </p:spPr>
          <p:txBody>
            <a:bodyPr wrap="square" lIns="0" tIns="0" rIns="0" bIns="0" rtlCol="0">
              <a:spAutoFit/>
            </a:bodyPr>
            <a:lstStyle/>
            <a:p>
              <a:r>
                <a:rPr lang="zh-CN" altLang="en-US" sz="2100" b="1" dirty="0">
                  <a:solidFill>
                    <a:schemeClr val="bg1"/>
                  </a:solidFill>
                  <a:latin typeface="微软雅黑" pitchFamily="34" charset="-122"/>
                  <a:ea typeface="微软雅黑" pitchFamily="34" charset="-122"/>
                </a:rPr>
                <a:t>党的地方组织</a:t>
              </a:r>
            </a:p>
          </p:txBody>
        </p:sp>
        <p:sp>
          <p:nvSpPr>
            <p:cNvPr id="43" name="TextBox 20"/>
            <p:cNvSpPr txBox="1"/>
            <p:nvPr/>
          </p:nvSpPr>
          <p:spPr>
            <a:xfrm>
              <a:off x="2107369" y="2551571"/>
              <a:ext cx="525785" cy="615553"/>
            </a:xfrm>
            <a:prstGeom prst="rect">
              <a:avLst/>
            </a:prstGeom>
            <a:noFill/>
          </p:spPr>
          <p:txBody>
            <a:bodyPr wrap="none" lIns="0" tIns="0" rIns="0" bIns="0" rtlCol="0">
              <a:spAutoFit/>
            </a:bodyPr>
            <a:lstStyle/>
            <a:p>
              <a:pPr algn="ctr"/>
              <a:r>
                <a:rPr lang="en-US" altLang="zh-CN" sz="3000" spc="300" dirty="0">
                  <a:solidFill>
                    <a:srgbClr val="404040"/>
                  </a:solidFill>
                  <a:latin typeface="Agency FB" panose="020B0503020202020204" pitchFamily="34" charset="0"/>
                  <a:ea typeface="微软雅黑" pitchFamily="34" charset="-122"/>
                </a:rPr>
                <a:t>02</a:t>
              </a:r>
              <a:endParaRPr lang="zh-CN" altLang="en-US" sz="3000" spc="300" dirty="0">
                <a:solidFill>
                  <a:srgbClr val="404040"/>
                </a:solidFill>
                <a:latin typeface="Agency FB" panose="020B0503020202020204" pitchFamily="34" charset="0"/>
                <a:ea typeface="微软雅黑" pitchFamily="34" charset="-122"/>
              </a:endParaRPr>
            </a:p>
          </p:txBody>
        </p:sp>
      </p:grpSp>
      <p:sp>
        <p:nvSpPr>
          <p:cNvPr id="44" name="矩形 43">
            <a:extLst>
              <a:ext uri="{FF2B5EF4-FFF2-40B4-BE49-F238E27FC236}">
                <a16:creationId xmlns:a16="http://schemas.microsoft.com/office/drawing/2014/main" xmlns="" id="{7F86C863-9684-44BD-BE4A-6F35F411073E}"/>
              </a:ext>
            </a:extLst>
          </p:cNvPr>
          <p:cNvSpPr/>
          <p:nvPr/>
        </p:nvSpPr>
        <p:spPr>
          <a:xfrm>
            <a:off x="1064797" y="196480"/>
            <a:ext cx="5447098" cy="492443"/>
          </a:xfrm>
          <a:prstGeom prst="rect">
            <a:avLst/>
          </a:prstGeom>
        </p:spPr>
        <p:txBody>
          <a:bodyPr wrap="square">
            <a:spAutoFit/>
          </a:bodyPr>
          <a:lstStyle/>
          <a:p>
            <a:pPr defTabSz="914400">
              <a:defRPr/>
            </a:pPr>
            <a:r>
              <a:rPr lang="zh-CN" altLang="en-US" sz="2600" b="1" kern="0" spc="300" dirty="0">
                <a:solidFill>
                  <a:srgbClr val="C00000"/>
                </a:solidFill>
                <a:latin typeface="Arial"/>
                <a:ea typeface="微软雅黑"/>
              </a:rPr>
              <a:t>党的坚强组织体系重要性</a:t>
            </a:r>
          </a:p>
        </p:txBody>
      </p:sp>
    </p:spTree>
    <p:extLst>
      <p:ext uri="{BB962C8B-B14F-4D97-AF65-F5344CB8AC3E}">
        <p14:creationId xmlns:p14="http://schemas.microsoft.com/office/powerpoint/2010/main" xmlns="" val="189933933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100" fill="hold"/>
                                        <p:tgtEl>
                                          <p:spTgt spid="23"/>
                                        </p:tgtEl>
                                        <p:attrNameLst>
                                          <p:attrName>ppt_w</p:attrName>
                                        </p:attrNameLst>
                                      </p:cBhvr>
                                      <p:tavLst>
                                        <p:tav tm="0">
                                          <p:val>
                                            <p:fltVal val="0"/>
                                          </p:val>
                                        </p:tav>
                                        <p:tav tm="100000">
                                          <p:val>
                                            <p:strVal val="#ppt_w"/>
                                          </p:val>
                                        </p:tav>
                                      </p:tavLst>
                                    </p:anim>
                                    <p:anim calcmode="lin" valueType="num">
                                      <p:cBhvr>
                                        <p:cTn id="8" dur="1100" fill="hold"/>
                                        <p:tgtEl>
                                          <p:spTgt spid="23"/>
                                        </p:tgtEl>
                                        <p:attrNameLst>
                                          <p:attrName>ppt_h</p:attrName>
                                        </p:attrNameLst>
                                      </p:cBhvr>
                                      <p:tavLst>
                                        <p:tav tm="0">
                                          <p:val>
                                            <p:fltVal val="0"/>
                                          </p:val>
                                        </p:tav>
                                        <p:tav tm="100000">
                                          <p:val>
                                            <p:strVal val="#ppt_h"/>
                                          </p:val>
                                        </p:tav>
                                      </p:tavLst>
                                    </p:anim>
                                    <p:animEffect transition="in" filter="fade">
                                      <p:cBhvr>
                                        <p:cTn id="9" dur="1100"/>
                                        <p:tgtEl>
                                          <p:spTgt spid="23"/>
                                        </p:tgtEl>
                                      </p:cBhvr>
                                    </p:animEffect>
                                  </p:childTnLst>
                                </p:cTn>
                              </p:par>
                              <p:par>
                                <p:cTn id="10" presetID="25"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15" dur="1000" fill="hold"/>
                                        <p:tgtEl>
                                          <p:spTgt spid="24"/>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24"/>
                                        </p:tgtEl>
                                      </p:cBhvr>
                                    </p:animEffect>
                                  </p:childTnLst>
                                </p:cTn>
                              </p:par>
                              <p:par>
                                <p:cTn id="20" presetID="25" presetClass="entr" presetSubtype="0" fill="hold" nodeType="withEffect">
                                  <p:stCondLst>
                                    <p:cond delay="25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decel="50000" fill="hold">
                                          <p:stCondLst>
                                            <p:cond delay="0"/>
                                          </p:stCondLst>
                                        </p:cTn>
                                        <p:tgtEl>
                                          <p:spTgt spid="39"/>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39"/>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39"/>
                                        </p:tgtEl>
                                        <p:attrNameLst>
                                          <p:attrName>ppt_w</p:attrName>
                                        </p:attrNameLst>
                                      </p:cBhvr>
                                      <p:tavLst>
                                        <p:tav tm="0">
                                          <p:val>
                                            <p:strVal val="#ppt_w*.05"/>
                                          </p:val>
                                        </p:tav>
                                        <p:tav tm="100000">
                                          <p:val>
                                            <p:strVal val="#ppt_w"/>
                                          </p:val>
                                        </p:tav>
                                      </p:tavLst>
                                    </p:anim>
                                    <p:anim calcmode="lin" valueType="num">
                                      <p:cBhvr>
                                        <p:cTn id="25" dur="1000" fill="hold"/>
                                        <p:tgtEl>
                                          <p:spTgt spid="39"/>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39"/>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39"/>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39"/>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39"/>
                                        </p:tgtEl>
                                      </p:cBhvr>
                                    </p:animEffect>
                                  </p:childTnLst>
                                </p:cTn>
                              </p:par>
                              <p:par>
                                <p:cTn id="30" presetID="25" presetClass="entr" presetSubtype="0" fill="hold" nodeType="withEffect">
                                  <p:stCondLst>
                                    <p:cond delay="50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35" dur="1000" fill="hold"/>
                                        <p:tgtEl>
                                          <p:spTgt spid="29"/>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29"/>
                                        </p:tgtEl>
                                      </p:cBhvr>
                                    </p:animEffect>
                                  </p:childTnLst>
                                </p:cTn>
                              </p:par>
                              <p:par>
                                <p:cTn id="40" presetID="25" presetClass="entr" presetSubtype="0" fill="hold" nodeType="withEffect">
                                  <p:stCondLst>
                                    <p:cond delay="75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43" dur="50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44" dur="500" accel="50000" fill="hold">
                                          <p:stCondLst>
                                            <p:cond delay="500"/>
                                          </p:stCondLst>
                                        </p:cTn>
                                        <p:tgtEl>
                                          <p:spTgt spid="34"/>
                                        </p:tgtEl>
                                        <p:attrNameLst>
                                          <p:attrName>ppt_w</p:attrName>
                                        </p:attrNameLst>
                                      </p:cBhvr>
                                      <p:tavLst>
                                        <p:tav tm="0">
                                          <p:val>
                                            <p:strVal val="#ppt_w*.05"/>
                                          </p:val>
                                        </p:tav>
                                        <p:tav tm="100000">
                                          <p:val>
                                            <p:strVal val="#ppt_w"/>
                                          </p:val>
                                        </p:tav>
                                      </p:tavLst>
                                    </p:anim>
                                    <p:anim calcmode="lin" valueType="num">
                                      <p:cBhvr>
                                        <p:cTn id="45" dur="1000" fill="hold"/>
                                        <p:tgtEl>
                                          <p:spTgt spid="34"/>
                                        </p:tgtEl>
                                        <p:attrNameLst>
                                          <p:attrName>ppt_h</p:attrName>
                                        </p:attrNameLst>
                                      </p:cBhvr>
                                      <p:tavLst>
                                        <p:tav tm="0">
                                          <p:val>
                                            <p:strVal val="#ppt_h"/>
                                          </p:val>
                                        </p:tav>
                                        <p:tav tm="100000">
                                          <p:val>
                                            <p:strVal val="#ppt_h"/>
                                          </p:val>
                                        </p:tav>
                                      </p:tavLst>
                                    </p:anim>
                                    <p:anim calcmode="lin" valueType="num">
                                      <p:cBhvr>
                                        <p:cTn id="46" dur="50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47" dur="50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48" dur="500" accel="50000" fill="hold">
                                          <p:stCondLst>
                                            <p:cond delay="500"/>
                                          </p:stCondLst>
                                        </p:cTn>
                                        <p:tgtEl>
                                          <p:spTgt spid="34"/>
                                        </p:tgtEl>
                                        <p:attrNameLst>
                                          <p:attrName>ppt_y</p:attrName>
                                        </p:attrNameLst>
                                      </p:cBhvr>
                                      <p:tavLst>
                                        <p:tav tm="0">
                                          <p:val>
                                            <p:strVal val="#ppt_y+.1"/>
                                          </p:val>
                                        </p:tav>
                                        <p:tav tm="100000">
                                          <p:val>
                                            <p:strVal val="#ppt_y"/>
                                          </p:val>
                                        </p:tav>
                                      </p:tavLst>
                                    </p:anim>
                                    <p:animEffect transition="in" filter="fade">
                                      <p:cBhvr>
                                        <p:cTn id="49" dur="1000" decel="50000">
                                          <p:stCondLst>
                                            <p:cond delay="0"/>
                                          </p:stCondLst>
                                        </p:cTn>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4"/>
          <p:cNvSpPr txBox="1"/>
          <p:nvPr/>
        </p:nvSpPr>
        <p:spPr>
          <a:xfrm>
            <a:off x="552573" y="995401"/>
            <a:ext cx="803885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1800" b="1" kern="0" dirty="0">
                <a:solidFill>
                  <a:srgbClr val="C00000"/>
                </a:solidFill>
                <a:latin typeface="微软雅黑" pitchFamily="34" charset="-122"/>
                <a:ea typeface="微软雅黑" pitchFamily="34" charset="-122"/>
              </a:rPr>
              <a:t>★习近平指出，加强党的基层组织建设，关键是从严抓好落实★</a:t>
            </a:r>
          </a:p>
        </p:txBody>
      </p:sp>
      <p:grpSp>
        <p:nvGrpSpPr>
          <p:cNvPr id="4" name="Group 2"/>
          <p:cNvGrpSpPr/>
          <p:nvPr/>
        </p:nvGrpSpPr>
        <p:grpSpPr>
          <a:xfrm>
            <a:off x="3084142" y="1493686"/>
            <a:ext cx="2054255" cy="1536017"/>
            <a:chOff x="4657725" y="946151"/>
            <a:chExt cx="2441575" cy="1825625"/>
          </a:xfrm>
          <a:gradFill>
            <a:gsLst>
              <a:gs pos="0">
                <a:srgbClr val="FE1F01"/>
              </a:gs>
              <a:gs pos="100000">
                <a:srgbClr val="D40000"/>
              </a:gs>
            </a:gsLst>
            <a:lin ang="0" scaled="0"/>
          </a:gradFill>
        </p:grpSpPr>
        <p:sp>
          <p:nvSpPr>
            <p:cNvPr id="5" name="Freeform 3"/>
            <p:cNvSpPr>
              <a:spLocks/>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sz="1800" kern="0">
                <a:solidFill>
                  <a:prstClr val="black"/>
                </a:solidFill>
                <a:latin typeface="Arial"/>
                <a:ea typeface="微软雅黑"/>
              </a:endParaRPr>
            </a:p>
          </p:txBody>
        </p:sp>
        <p:sp>
          <p:nvSpPr>
            <p:cNvPr id="6" name="Freeform 4"/>
            <p:cNvSpPr>
              <a:spLocks/>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sz="1800" kern="0">
                <a:solidFill>
                  <a:prstClr val="black"/>
                </a:solidFill>
                <a:latin typeface="Arial"/>
                <a:ea typeface="微软雅黑"/>
              </a:endParaRPr>
            </a:p>
          </p:txBody>
        </p:sp>
      </p:grpSp>
      <p:grpSp>
        <p:nvGrpSpPr>
          <p:cNvPr id="7" name="Group 5"/>
          <p:cNvGrpSpPr/>
          <p:nvPr/>
        </p:nvGrpSpPr>
        <p:grpSpPr>
          <a:xfrm>
            <a:off x="3084142" y="2596947"/>
            <a:ext cx="1536017" cy="2028878"/>
            <a:chOff x="4657725" y="2257426"/>
            <a:chExt cx="1825625" cy="2411413"/>
          </a:xfrm>
          <a:gradFill>
            <a:gsLst>
              <a:gs pos="0">
                <a:srgbClr val="FE1F01"/>
              </a:gs>
              <a:gs pos="100000">
                <a:srgbClr val="D40000"/>
              </a:gs>
            </a:gsLst>
            <a:lin ang="0" scaled="0"/>
          </a:gradFill>
        </p:grpSpPr>
        <p:sp>
          <p:nvSpPr>
            <p:cNvPr id="8" name="Freeform 6"/>
            <p:cNvSpPr>
              <a:spLocks/>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sz="1800" kern="0">
                <a:solidFill>
                  <a:prstClr val="black"/>
                </a:solidFill>
                <a:latin typeface="Arial"/>
                <a:ea typeface="微软雅黑"/>
              </a:endParaRPr>
            </a:p>
          </p:txBody>
        </p:sp>
        <p:sp>
          <p:nvSpPr>
            <p:cNvPr id="9" name="Freeform 7"/>
            <p:cNvSpPr>
              <a:spLocks/>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sz="1800" kern="0">
                <a:solidFill>
                  <a:prstClr val="black"/>
                </a:solidFill>
                <a:latin typeface="Arial"/>
                <a:ea typeface="微软雅黑"/>
              </a:endParaRPr>
            </a:p>
          </p:txBody>
        </p:sp>
      </p:grpSp>
      <p:grpSp>
        <p:nvGrpSpPr>
          <p:cNvPr id="10" name="Group 8"/>
          <p:cNvGrpSpPr/>
          <p:nvPr/>
        </p:nvGrpSpPr>
        <p:grpSpPr>
          <a:xfrm>
            <a:off x="4174046" y="3089807"/>
            <a:ext cx="2042234" cy="1536017"/>
            <a:chOff x="5953125" y="2843213"/>
            <a:chExt cx="2427288" cy="1825625"/>
          </a:xfrm>
          <a:gradFill>
            <a:gsLst>
              <a:gs pos="0">
                <a:srgbClr val="FE1F01"/>
              </a:gs>
              <a:gs pos="100000">
                <a:srgbClr val="D40000"/>
              </a:gs>
            </a:gsLst>
            <a:lin ang="0" scaled="0"/>
          </a:gradFill>
        </p:grpSpPr>
        <p:sp>
          <p:nvSpPr>
            <p:cNvPr id="11" name="Freeform 9"/>
            <p:cNvSpPr>
              <a:spLocks/>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sz="1800" kern="0">
                <a:solidFill>
                  <a:prstClr val="black"/>
                </a:solidFill>
                <a:latin typeface="Arial"/>
                <a:ea typeface="微软雅黑"/>
              </a:endParaRPr>
            </a:p>
          </p:txBody>
        </p:sp>
        <p:sp>
          <p:nvSpPr>
            <p:cNvPr id="12" name="Freeform 10"/>
            <p:cNvSpPr>
              <a:spLocks/>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sz="1800" kern="0">
                <a:solidFill>
                  <a:prstClr val="black"/>
                </a:solidFill>
                <a:latin typeface="Arial"/>
                <a:ea typeface="微软雅黑"/>
              </a:endParaRPr>
            </a:p>
          </p:txBody>
        </p:sp>
      </p:grpSp>
      <p:grpSp>
        <p:nvGrpSpPr>
          <p:cNvPr id="13" name="Group 11"/>
          <p:cNvGrpSpPr/>
          <p:nvPr/>
        </p:nvGrpSpPr>
        <p:grpSpPr>
          <a:xfrm>
            <a:off x="4680263" y="1493687"/>
            <a:ext cx="1536017" cy="2067612"/>
            <a:chOff x="6554788" y="946151"/>
            <a:chExt cx="1825625" cy="2457450"/>
          </a:xfrm>
          <a:gradFill>
            <a:gsLst>
              <a:gs pos="0">
                <a:srgbClr val="FE1F01"/>
              </a:gs>
              <a:gs pos="100000">
                <a:srgbClr val="D40000"/>
              </a:gs>
            </a:gsLst>
            <a:lin ang="0" scaled="0"/>
          </a:gradFill>
        </p:grpSpPr>
        <p:sp>
          <p:nvSpPr>
            <p:cNvPr id="14" name="Freeform 12"/>
            <p:cNvSpPr>
              <a:spLocks/>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sz="1800" kern="0">
                <a:solidFill>
                  <a:prstClr val="black"/>
                </a:solidFill>
                <a:latin typeface="Arial"/>
                <a:ea typeface="微软雅黑"/>
              </a:endParaRPr>
            </a:p>
          </p:txBody>
        </p:sp>
        <p:sp>
          <p:nvSpPr>
            <p:cNvPr id="15" name="Freeform 13"/>
            <p:cNvSpPr>
              <a:spLocks/>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sz="1800" kern="0">
                <a:solidFill>
                  <a:prstClr val="black"/>
                </a:solidFill>
                <a:latin typeface="Arial"/>
                <a:ea typeface="微软雅黑"/>
              </a:endParaRPr>
            </a:p>
          </p:txBody>
        </p:sp>
      </p:grpSp>
      <p:sp>
        <p:nvSpPr>
          <p:cNvPr id="16" name="TextBox 14"/>
          <p:cNvSpPr txBox="1"/>
          <p:nvPr/>
        </p:nvSpPr>
        <p:spPr>
          <a:xfrm rot="18920653">
            <a:off x="3319898" y="1870118"/>
            <a:ext cx="684551" cy="284847"/>
          </a:xfrm>
          <a:prstGeom prst="rect">
            <a:avLst/>
          </a:prstGeom>
          <a:noFill/>
        </p:spPr>
        <p:txBody>
          <a:bodyPr wrap="none" rtlCol="0" anchor="ctr">
            <a:prstTxWarp prst="textArchUp">
              <a:avLst/>
            </a:prstTxWarp>
            <a:spAutoFit/>
          </a:bodyPr>
          <a:lstStyle/>
          <a:p>
            <a:pPr algn="ctr"/>
            <a:r>
              <a:rPr lang="zh-CN" altLang="en-US" sz="1400" dirty="0">
                <a:solidFill>
                  <a:srgbClr val="E7E6E6"/>
                </a:solidFill>
                <a:latin typeface="微软雅黑" panose="020B0503020204020204" pitchFamily="34" charset="-122"/>
                <a:ea typeface="微软雅黑" panose="020B0503020204020204" pitchFamily="34" charset="-122"/>
              </a:rPr>
              <a:t>组织力</a:t>
            </a:r>
            <a:endParaRPr lang="id-ID" sz="1400" dirty="0">
              <a:solidFill>
                <a:srgbClr val="E7E6E6"/>
              </a:solidFill>
              <a:latin typeface="微软雅黑" panose="020B0503020204020204" pitchFamily="34" charset="-122"/>
              <a:ea typeface="微软雅黑" panose="020B0503020204020204" pitchFamily="34" charset="-122"/>
            </a:endParaRPr>
          </a:p>
        </p:txBody>
      </p:sp>
      <p:sp>
        <p:nvSpPr>
          <p:cNvPr id="17" name="TextBox 15"/>
          <p:cNvSpPr txBox="1"/>
          <p:nvPr/>
        </p:nvSpPr>
        <p:spPr>
          <a:xfrm rot="2904439">
            <a:off x="5275528" y="1940966"/>
            <a:ext cx="850888" cy="284847"/>
          </a:xfrm>
          <a:prstGeom prst="rect">
            <a:avLst/>
          </a:prstGeom>
          <a:noFill/>
        </p:spPr>
        <p:txBody>
          <a:bodyPr wrap="none" rtlCol="0" anchor="ctr">
            <a:prstTxWarp prst="textArchUp">
              <a:avLst/>
            </a:prstTxWarp>
            <a:spAutoFit/>
          </a:bodyPr>
          <a:lstStyle/>
          <a:p>
            <a:pPr algn="ctr"/>
            <a:r>
              <a:rPr lang="zh-CN" altLang="en-US" sz="1400" dirty="0">
                <a:solidFill>
                  <a:prstClr val="white"/>
                </a:solidFill>
                <a:latin typeface="微软雅黑" panose="020B0503020204020204" pitchFamily="34" charset="-122"/>
                <a:ea typeface="微软雅黑" panose="020B0503020204020204" pitchFamily="34" charset="-122"/>
              </a:rPr>
              <a:t>党建工作</a:t>
            </a:r>
            <a:endParaRPr lang="id-ID" altLang="zh-CN" sz="1400" dirty="0">
              <a:solidFill>
                <a:prstClr val="white"/>
              </a:solidFill>
              <a:latin typeface="微软雅黑" panose="020B0503020204020204" pitchFamily="34" charset="-122"/>
              <a:ea typeface="微软雅黑" panose="020B0503020204020204" pitchFamily="34" charset="-122"/>
            </a:endParaRPr>
          </a:p>
        </p:txBody>
      </p:sp>
      <p:sp>
        <p:nvSpPr>
          <p:cNvPr id="18" name="TextBox 16"/>
          <p:cNvSpPr txBox="1"/>
          <p:nvPr/>
        </p:nvSpPr>
        <p:spPr>
          <a:xfrm rot="3328205">
            <a:off x="3111169" y="3828296"/>
            <a:ext cx="882784" cy="284847"/>
          </a:xfrm>
          <a:prstGeom prst="rect">
            <a:avLst/>
          </a:prstGeom>
          <a:noFill/>
        </p:spPr>
        <p:txBody>
          <a:bodyPr wrap="none" rtlCol="0" anchor="ctr">
            <a:prstTxWarp prst="textArchDown">
              <a:avLst/>
            </a:prstTxWarp>
            <a:spAutoFit/>
          </a:bodyPr>
          <a:lstStyle/>
          <a:p>
            <a:pPr algn="ctr"/>
            <a:r>
              <a:rPr lang="zh-CN" altLang="en-US" sz="1400" dirty="0">
                <a:solidFill>
                  <a:prstClr val="white"/>
                </a:solidFill>
                <a:latin typeface="微软雅黑" panose="020B0503020204020204" pitchFamily="34" charset="-122"/>
                <a:ea typeface="微软雅黑" panose="020B0503020204020204" pitchFamily="34" charset="-122"/>
              </a:rPr>
              <a:t>社会党组织</a:t>
            </a:r>
            <a:endParaRPr lang="id-ID" altLang="zh-CN" sz="1400" dirty="0">
              <a:solidFill>
                <a:prstClr val="white"/>
              </a:solidFill>
              <a:latin typeface="微软雅黑" panose="020B0503020204020204" pitchFamily="34" charset="-122"/>
              <a:ea typeface="微软雅黑" panose="020B0503020204020204" pitchFamily="34" charset="-122"/>
            </a:endParaRPr>
          </a:p>
        </p:txBody>
      </p:sp>
      <p:sp>
        <p:nvSpPr>
          <p:cNvPr id="19" name="TextBox 17"/>
          <p:cNvSpPr txBox="1"/>
          <p:nvPr/>
        </p:nvSpPr>
        <p:spPr>
          <a:xfrm rot="18872992">
            <a:off x="5155987" y="3952112"/>
            <a:ext cx="906503" cy="284847"/>
          </a:xfrm>
          <a:prstGeom prst="rect">
            <a:avLst/>
          </a:prstGeom>
          <a:noFill/>
        </p:spPr>
        <p:txBody>
          <a:bodyPr wrap="none" rtlCol="0" anchor="ctr">
            <a:prstTxWarp prst="textArchDown">
              <a:avLst/>
            </a:prstTxWarp>
            <a:spAutoFit/>
          </a:bodyPr>
          <a:lstStyle/>
          <a:p>
            <a:pPr algn="ctr"/>
            <a:r>
              <a:rPr lang="zh-CN" altLang="en-US" sz="1400" dirty="0">
                <a:solidFill>
                  <a:prstClr val="white"/>
                </a:solidFill>
                <a:latin typeface="微软雅黑" panose="020B0503020204020204" pitchFamily="34" charset="-122"/>
                <a:ea typeface="微软雅黑" panose="020B0503020204020204" pitchFamily="34" charset="-122"/>
              </a:rPr>
              <a:t>基层党组织</a:t>
            </a:r>
            <a:endParaRPr lang="id-ID" altLang="zh-CN" sz="1400" dirty="0">
              <a:solidFill>
                <a:prstClr val="white"/>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2263957" y="1528999"/>
            <a:ext cx="492443" cy="461665"/>
          </a:xfrm>
          <a:prstGeom prst="rect">
            <a:avLst/>
          </a:prstGeom>
          <a:noFill/>
        </p:spPr>
        <p:txBody>
          <a:bodyPr wrap="none" rtlCol="0">
            <a:spAutoFit/>
          </a:bodyPr>
          <a:lstStyle/>
          <a:p>
            <a:pPr defTabSz="914400" fontAlgn="base">
              <a:spcBef>
                <a:spcPct val="0"/>
              </a:spcBef>
              <a:spcAft>
                <a:spcPct val="0"/>
              </a:spcAft>
              <a:defRPr/>
            </a:pPr>
            <a:r>
              <a:rPr lang="zh-CN" altLang="en-US" sz="2400" b="1" kern="0" dirty="0">
                <a:solidFill>
                  <a:srgbClr val="C00000"/>
                </a:solidFill>
                <a:latin typeface="微软雅黑" pitchFamily="34" charset="-122"/>
                <a:ea typeface="微软雅黑" pitchFamily="34" charset="-122"/>
                <a:cs typeface="Clear Sans" panose="020B0503030202020304" pitchFamily="34" charset="0"/>
              </a:rPr>
              <a:t>要</a:t>
            </a:r>
            <a:endParaRPr lang="en-US" altLang="zh-CN" sz="2400" b="1" kern="0" dirty="0">
              <a:solidFill>
                <a:srgbClr val="C00000"/>
              </a:solidFill>
              <a:latin typeface="微软雅黑" pitchFamily="34" charset="-122"/>
              <a:ea typeface="微软雅黑" pitchFamily="34" charset="-122"/>
              <a:cs typeface="Clear Sans" panose="020B0503030202020304" pitchFamily="34" charset="0"/>
            </a:endParaRPr>
          </a:p>
        </p:txBody>
      </p:sp>
      <p:sp>
        <p:nvSpPr>
          <p:cNvPr id="21" name="TextBox 20"/>
          <p:cNvSpPr txBox="1"/>
          <p:nvPr/>
        </p:nvSpPr>
        <p:spPr>
          <a:xfrm>
            <a:off x="679138" y="1932255"/>
            <a:ext cx="2077262" cy="1275414"/>
          </a:xfrm>
          <a:prstGeom prst="rect">
            <a:avLst/>
          </a:prstGeom>
          <a:noFill/>
        </p:spPr>
        <p:txBody>
          <a:bodyPr wrap="square" rtlCol="0">
            <a:spAutoFit/>
          </a:bodyPr>
          <a:lstStyle/>
          <a:p>
            <a:pPr algn="r" defTabSz="914400">
              <a:lnSpc>
                <a:spcPct val="150000"/>
              </a:lnSpc>
              <a:defRPr/>
            </a:pPr>
            <a:r>
              <a:rPr lang="zh-CN" altLang="en-US" sz="1050"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sym typeface="Gill Sans" charset="0"/>
              </a:rPr>
              <a:t>以提升组织力为重点，突出政治功能，健全基层组织，优化组织设置，理顺隶属关系，创新活动方式，扩大基层党的组织覆盖和工作覆盖</a:t>
            </a:r>
            <a:endParaRPr lang="id-ID" altLang="zh-CN" sz="1200" b="1" kern="0" dirty="0">
              <a:gradFill>
                <a:gsLst>
                  <a:gs pos="0">
                    <a:prstClr val="black">
                      <a:lumMod val="75000"/>
                      <a:lumOff val="25000"/>
                    </a:prstClr>
                  </a:gs>
                  <a:gs pos="100000">
                    <a:prstClr val="black">
                      <a:lumMod val="85000"/>
                      <a:lumOff val="15000"/>
                    </a:prstClr>
                  </a:gs>
                </a:gsLst>
                <a:lin ang="5400000" scaled="0"/>
              </a:gradFill>
              <a:latin typeface="Arial"/>
              <a:ea typeface="微软雅黑"/>
            </a:endParaRPr>
          </a:p>
        </p:txBody>
      </p:sp>
      <p:sp>
        <p:nvSpPr>
          <p:cNvPr id="22" name="TextBox 21"/>
          <p:cNvSpPr txBox="1"/>
          <p:nvPr/>
        </p:nvSpPr>
        <p:spPr>
          <a:xfrm>
            <a:off x="2263957" y="3241855"/>
            <a:ext cx="492443" cy="461665"/>
          </a:xfrm>
          <a:prstGeom prst="rect">
            <a:avLst/>
          </a:prstGeom>
          <a:noFill/>
        </p:spPr>
        <p:txBody>
          <a:bodyPr wrap="none" rtlCol="0">
            <a:spAutoFit/>
          </a:bodyPr>
          <a:lstStyle/>
          <a:p>
            <a:pPr defTabSz="914400" fontAlgn="base">
              <a:spcBef>
                <a:spcPct val="0"/>
              </a:spcBef>
              <a:spcAft>
                <a:spcPct val="0"/>
              </a:spcAft>
              <a:defRPr/>
            </a:pPr>
            <a:r>
              <a:rPr lang="zh-CN" altLang="en-US" sz="2400" b="1" kern="0" dirty="0">
                <a:solidFill>
                  <a:srgbClr val="C00000"/>
                </a:solidFill>
                <a:latin typeface="微软雅黑" pitchFamily="34" charset="-122"/>
                <a:ea typeface="微软雅黑" pitchFamily="34" charset="-122"/>
                <a:cs typeface="Clear Sans" panose="020B0503030202020304" pitchFamily="34" charset="0"/>
              </a:rPr>
              <a:t>要</a:t>
            </a:r>
            <a:endParaRPr lang="en-US" altLang="zh-CN" sz="2400" b="1" kern="0" dirty="0">
              <a:solidFill>
                <a:srgbClr val="C00000"/>
              </a:solidFill>
              <a:latin typeface="微软雅黑" pitchFamily="34" charset="-122"/>
              <a:ea typeface="微软雅黑" pitchFamily="34" charset="-122"/>
              <a:cs typeface="Clear Sans" panose="020B0503030202020304" pitchFamily="34" charset="0"/>
            </a:endParaRPr>
          </a:p>
        </p:txBody>
      </p:sp>
      <p:sp>
        <p:nvSpPr>
          <p:cNvPr id="23" name="TextBox 22"/>
          <p:cNvSpPr txBox="1"/>
          <p:nvPr/>
        </p:nvSpPr>
        <p:spPr>
          <a:xfrm>
            <a:off x="679138" y="3645111"/>
            <a:ext cx="2077262" cy="790666"/>
          </a:xfrm>
          <a:prstGeom prst="rect">
            <a:avLst/>
          </a:prstGeom>
          <a:noFill/>
        </p:spPr>
        <p:txBody>
          <a:bodyPr wrap="square" rtlCol="0">
            <a:spAutoFit/>
          </a:bodyPr>
          <a:lstStyle/>
          <a:p>
            <a:pPr algn="r" defTabSz="914400">
              <a:lnSpc>
                <a:spcPct val="150000"/>
              </a:lnSpc>
              <a:defRPr/>
            </a:pPr>
            <a:r>
              <a:rPr lang="zh-CN" altLang="en-US" sz="1050"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sym typeface="Gill Sans" charset="0"/>
              </a:rPr>
              <a:t>加强社会组织党的建设，探索加强新兴业态和互联网党建工作。要加强支部标准化、规范化建设</a:t>
            </a:r>
            <a:endParaRPr lang="id-ID" altLang="zh-CN" sz="1200" b="1" kern="0" dirty="0">
              <a:gradFill>
                <a:gsLst>
                  <a:gs pos="0">
                    <a:prstClr val="black">
                      <a:lumMod val="75000"/>
                      <a:lumOff val="25000"/>
                    </a:prstClr>
                  </a:gs>
                  <a:gs pos="100000">
                    <a:prstClr val="black">
                      <a:lumMod val="85000"/>
                      <a:lumOff val="15000"/>
                    </a:prstClr>
                  </a:gs>
                </a:gsLst>
                <a:lin ang="5400000" scaled="0"/>
              </a:gradFill>
              <a:latin typeface="Arial"/>
              <a:ea typeface="微软雅黑"/>
            </a:endParaRPr>
          </a:p>
        </p:txBody>
      </p:sp>
      <p:sp>
        <p:nvSpPr>
          <p:cNvPr id="24" name="TextBox 23"/>
          <p:cNvSpPr txBox="1"/>
          <p:nvPr/>
        </p:nvSpPr>
        <p:spPr>
          <a:xfrm>
            <a:off x="6519164" y="1528999"/>
            <a:ext cx="492443" cy="461665"/>
          </a:xfrm>
          <a:prstGeom prst="rect">
            <a:avLst/>
          </a:prstGeom>
          <a:noFill/>
        </p:spPr>
        <p:txBody>
          <a:bodyPr wrap="none" rtlCol="0">
            <a:spAutoFit/>
          </a:bodyPr>
          <a:lstStyle/>
          <a:p>
            <a:pPr defTabSz="914400" fontAlgn="base">
              <a:spcBef>
                <a:spcPct val="0"/>
              </a:spcBef>
              <a:spcAft>
                <a:spcPct val="0"/>
              </a:spcAft>
              <a:defRPr/>
            </a:pPr>
            <a:r>
              <a:rPr lang="zh-CN" altLang="en-US" sz="2400" b="1" kern="0" dirty="0">
                <a:solidFill>
                  <a:srgbClr val="C00000"/>
                </a:solidFill>
                <a:latin typeface="微软雅黑" pitchFamily="34" charset="-122"/>
                <a:ea typeface="微软雅黑" pitchFamily="34" charset="-122"/>
                <a:cs typeface="Clear Sans" panose="020B0503030202020304" pitchFamily="34" charset="0"/>
              </a:rPr>
              <a:t>要</a:t>
            </a:r>
            <a:endParaRPr lang="en-US" altLang="zh-CN" sz="2400" b="1" kern="0" dirty="0">
              <a:solidFill>
                <a:srgbClr val="C00000"/>
              </a:solidFill>
              <a:latin typeface="微软雅黑" pitchFamily="34" charset="-122"/>
              <a:ea typeface="微软雅黑" pitchFamily="34" charset="-122"/>
              <a:cs typeface="Clear Sans" panose="020B0503030202020304" pitchFamily="34" charset="0"/>
            </a:endParaRPr>
          </a:p>
        </p:txBody>
      </p:sp>
      <p:sp>
        <p:nvSpPr>
          <p:cNvPr id="25" name="TextBox 24"/>
          <p:cNvSpPr txBox="1"/>
          <p:nvPr/>
        </p:nvSpPr>
        <p:spPr>
          <a:xfrm>
            <a:off x="6515442" y="1932255"/>
            <a:ext cx="2234275" cy="819455"/>
          </a:xfrm>
          <a:prstGeom prst="rect">
            <a:avLst/>
          </a:prstGeom>
          <a:noFill/>
        </p:spPr>
        <p:txBody>
          <a:bodyPr wrap="square" rtlCol="0">
            <a:spAutoFit/>
          </a:bodyPr>
          <a:lstStyle/>
          <a:p>
            <a:pPr defTabSz="914400">
              <a:lnSpc>
                <a:spcPct val="150000"/>
              </a:lnSpc>
              <a:defRPr/>
            </a:pPr>
            <a:r>
              <a:rPr lang="zh-CN" altLang="en-US" sz="1050"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sym typeface="Gill Sans" charset="0"/>
              </a:rPr>
              <a:t>加强企业、农村、机关、事业单位、社区等各领域党建工作，推动基层党组织全面进步、全面过硬</a:t>
            </a:r>
            <a:endParaRPr lang="id-ID" altLang="zh-CN" sz="1200" b="1" kern="0" dirty="0">
              <a:gradFill>
                <a:gsLst>
                  <a:gs pos="0">
                    <a:prstClr val="black">
                      <a:lumMod val="75000"/>
                      <a:lumOff val="25000"/>
                    </a:prstClr>
                  </a:gs>
                  <a:gs pos="100000">
                    <a:prstClr val="black">
                      <a:lumMod val="85000"/>
                      <a:lumOff val="15000"/>
                    </a:prstClr>
                  </a:gs>
                </a:gsLst>
                <a:lin ang="5400000" scaled="0"/>
              </a:gradFill>
              <a:latin typeface="Arial"/>
              <a:ea typeface="微软雅黑"/>
            </a:endParaRPr>
          </a:p>
        </p:txBody>
      </p:sp>
      <p:sp>
        <p:nvSpPr>
          <p:cNvPr id="26" name="TextBox 25"/>
          <p:cNvSpPr txBox="1"/>
          <p:nvPr/>
        </p:nvSpPr>
        <p:spPr>
          <a:xfrm>
            <a:off x="6519164" y="2830794"/>
            <a:ext cx="492443" cy="461665"/>
          </a:xfrm>
          <a:prstGeom prst="rect">
            <a:avLst/>
          </a:prstGeom>
          <a:noFill/>
        </p:spPr>
        <p:txBody>
          <a:bodyPr wrap="none" rtlCol="0">
            <a:spAutoFit/>
          </a:bodyPr>
          <a:lstStyle/>
          <a:p>
            <a:pPr defTabSz="914400" fontAlgn="base">
              <a:spcBef>
                <a:spcPct val="0"/>
              </a:spcBef>
              <a:spcAft>
                <a:spcPct val="0"/>
              </a:spcAft>
              <a:defRPr/>
            </a:pPr>
            <a:r>
              <a:rPr lang="zh-CN" altLang="en-US" sz="2400" b="1" kern="0" dirty="0">
                <a:solidFill>
                  <a:srgbClr val="C00000"/>
                </a:solidFill>
                <a:latin typeface="微软雅黑" pitchFamily="34" charset="-122"/>
                <a:ea typeface="微软雅黑" pitchFamily="34" charset="-122"/>
                <a:cs typeface="Clear Sans" panose="020B0503030202020304" pitchFamily="34" charset="0"/>
              </a:rPr>
              <a:t>要</a:t>
            </a:r>
            <a:endParaRPr lang="en-US" altLang="zh-CN" sz="2400" b="1" kern="0" dirty="0">
              <a:solidFill>
                <a:srgbClr val="C00000"/>
              </a:solidFill>
              <a:latin typeface="微软雅黑" pitchFamily="34" charset="-122"/>
              <a:ea typeface="微软雅黑" pitchFamily="34" charset="-122"/>
              <a:cs typeface="Clear Sans" panose="020B0503030202020304" pitchFamily="34" charset="0"/>
            </a:endParaRPr>
          </a:p>
        </p:txBody>
      </p:sp>
      <p:sp>
        <p:nvSpPr>
          <p:cNvPr id="27" name="TextBox 26"/>
          <p:cNvSpPr txBox="1"/>
          <p:nvPr/>
        </p:nvSpPr>
        <p:spPr>
          <a:xfrm>
            <a:off x="6515443" y="3208883"/>
            <a:ext cx="2314290" cy="1275414"/>
          </a:xfrm>
          <a:prstGeom prst="rect">
            <a:avLst/>
          </a:prstGeom>
          <a:noFill/>
        </p:spPr>
        <p:txBody>
          <a:bodyPr wrap="square" rtlCol="0">
            <a:spAutoFit/>
          </a:bodyPr>
          <a:lstStyle/>
          <a:p>
            <a:pPr defTabSz="914400">
              <a:lnSpc>
                <a:spcPct val="150000"/>
              </a:lnSpc>
              <a:defRPr/>
            </a:pPr>
            <a:r>
              <a:rPr lang="zh-CN" altLang="en-US" sz="1050"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sym typeface="Gill Sans" charset="0"/>
              </a:rPr>
              <a:t>在贯彻落实中发挥领导作用，强化政治引领，发挥党的群众工作优势和党员先锋模范作用，引领基层各类组织自觉贯彻党的主张，确保基层治理正确方向</a:t>
            </a:r>
            <a:endParaRPr lang="id-ID" altLang="zh-CN" sz="1200" b="1" kern="0" dirty="0">
              <a:gradFill>
                <a:gsLst>
                  <a:gs pos="0">
                    <a:prstClr val="black">
                      <a:lumMod val="75000"/>
                      <a:lumOff val="25000"/>
                    </a:prstClr>
                  </a:gs>
                  <a:gs pos="100000">
                    <a:prstClr val="black">
                      <a:lumMod val="85000"/>
                      <a:lumOff val="15000"/>
                    </a:prstClr>
                  </a:gs>
                </a:gsLst>
                <a:lin ang="5400000" scaled="0"/>
              </a:gradFill>
              <a:latin typeface="Arial"/>
              <a:ea typeface="微软雅黑"/>
            </a:endParaRPr>
          </a:p>
        </p:txBody>
      </p:sp>
      <p:sp>
        <p:nvSpPr>
          <p:cNvPr id="28" name="矩形 27">
            <a:extLst>
              <a:ext uri="{FF2B5EF4-FFF2-40B4-BE49-F238E27FC236}">
                <a16:creationId xmlns:a16="http://schemas.microsoft.com/office/drawing/2014/main" xmlns="" id="{F6BBFD54-D180-43BA-8F80-DCCE4808F3D1}"/>
              </a:ext>
            </a:extLst>
          </p:cNvPr>
          <p:cNvSpPr/>
          <p:nvPr/>
        </p:nvSpPr>
        <p:spPr>
          <a:xfrm>
            <a:off x="1064797" y="196480"/>
            <a:ext cx="5447098" cy="492443"/>
          </a:xfrm>
          <a:prstGeom prst="rect">
            <a:avLst/>
          </a:prstGeom>
        </p:spPr>
        <p:txBody>
          <a:bodyPr wrap="square">
            <a:spAutoFit/>
          </a:bodyPr>
          <a:lstStyle/>
          <a:p>
            <a:pPr defTabSz="914400">
              <a:defRPr/>
            </a:pPr>
            <a:r>
              <a:rPr lang="zh-CN" altLang="en-US" sz="2600" b="1" kern="0" spc="300" dirty="0">
                <a:solidFill>
                  <a:srgbClr val="C00000"/>
                </a:solidFill>
                <a:latin typeface="Arial"/>
                <a:ea typeface="微软雅黑"/>
              </a:rPr>
              <a:t>党的基层组织建设要求</a:t>
            </a:r>
          </a:p>
        </p:txBody>
      </p:sp>
    </p:spTree>
    <p:extLst>
      <p:ext uri="{BB962C8B-B14F-4D97-AF65-F5344CB8AC3E}">
        <p14:creationId xmlns:p14="http://schemas.microsoft.com/office/powerpoint/2010/main" xmlns="" val="248728078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100" fill="hold"/>
                                        <p:tgtEl>
                                          <p:spTgt spid="3"/>
                                        </p:tgtEl>
                                        <p:attrNameLst>
                                          <p:attrName>ppt_w</p:attrName>
                                        </p:attrNameLst>
                                      </p:cBhvr>
                                      <p:tavLst>
                                        <p:tav tm="0">
                                          <p:val>
                                            <p:fltVal val="0"/>
                                          </p:val>
                                        </p:tav>
                                        <p:tav tm="100000">
                                          <p:val>
                                            <p:strVal val="#ppt_w"/>
                                          </p:val>
                                        </p:tav>
                                      </p:tavLst>
                                    </p:anim>
                                    <p:anim calcmode="lin" valueType="num">
                                      <p:cBhvr>
                                        <p:cTn id="8" dur="1100" fill="hold"/>
                                        <p:tgtEl>
                                          <p:spTgt spid="3"/>
                                        </p:tgtEl>
                                        <p:attrNameLst>
                                          <p:attrName>ppt_h</p:attrName>
                                        </p:attrNameLst>
                                      </p:cBhvr>
                                      <p:tavLst>
                                        <p:tav tm="0">
                                          <p:val>
                                            <p:fltVal val="0"/>
                                          </p:val>
                                        </p:tav>
                                        <p:tav tm="100000">
                                          <p:val>
                                            <p:strVal val="#ppt_h"/>
                                          </p:val>
                                        </p:tav>
                                      </p:tavLst>
                                    </p:anim>
                                    <p:animEffect transition="in" filter="fade">
                                      <p:cBhvr>
                                        <p:cTn id="9" dur="1100"/>
                                        <p:tgtEl>
                                          <p:spTgt spid="3"/>
                                        </p:tgtEl>
                                      </p:cBhvr>
                                    </p:animEffect>
                                  </p:childTnLst>
                                </p:cTn>
                              </p:par>
                            </p:childTnLst>
                          </p:cTn>
                        </p:par>
                        <p:par>
                          <p:cTn id="10" fill="hold">
                            <p:stCondLst>
                              <p:cond delay="11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2" presetClass="entr" presetSubtype="1"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par>
                                <p:cTn id="17" presetID="2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par>
                                <p:cTn id="20" presetID="22" presetClass="entr" presetSubtype="4"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1600"/>
                            </p:stCondLst>
                            <p:childTnLst>
                              <p:par>
                                <p:cTn id="24" presetID="10"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par>
                          <p:cTn id="36" fill="hold">
                            <p:stCondLst>
                              <p:cond delay="21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childTnLst>
                          </p:cTn>
                        </p:par>
                        <p:par>
                          <p:cTn id="49" fill="hold">
                            <p:stCondLst>
                              <p:cond delay="2600"/>
                            </p:stCondLst>
                            <p:childTnLst>
                              <p:par>
                                <p:cTn id="50" presetID="10" presetClass="entr" presetSubtype="0"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P spid="17" grpId="0"/>
      <p:bldP spid="18" grpId="0"/>
      <p:bldP spid="19" grpId="0"/>
      <p:bldP spid="20" grpId="0"/>
      <p:bldP spid="21" grpId="0"/>
      <p:bldP spid="22" grpId="0"/>
      <p:bldP spid="23" grpId="0"/>
      <p:bldP spid="24" grpId="0"/>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4"/>
          <p:cNvSpPr txBox="1"/>
          <p:nvPr/>
        </p:nvSpPr>
        <p:spPr>
          <a:xfrm>
            <a:off x="888350" y="1029039"/>
            <a:ext cx="7455010" cy="874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lgn="l">
              <a:lnSpc>
                <a:spcPct val="150000"/>
              </a:lnSpc>
              <a:defRPr/>
            </a:pPr>
            <a:r>
              <a:rPr lang="zh-CN" altLang="en-US" sz="1800" b="1" kern="0" dirty="0">
                <a:solidFill>
                  <a:srgbClr val="C00000"/>
                </a:solidFill>
                <a:latin typeface="微软雅黑" pitchFamily="34" charset="-122"/>
                <a:ea typeface="微软雅黑" pitchFamily="34" charset="-122"/>
              </a:rPr>
              <a:t>习近平强调，提高党的建设质量，是党的十九大总结实践经验、顺应新时代党的建设总要求提出的重大课题。</a:t>
            </a:r>
          </a:p>
        </p:txBody>
      </p:sp>
      <p:grpSp>
        <p:nvGrpSpPr>
          <p:cNvPr id="4" name="îsḷîḍe">
            <a:extLst>
              <a:ext uri="{FF2B5EF4-FFF2-40B4-BE49-F238E27FC236}">
                <a16:creationId xmlns:a16="http://schemas.microsoft.com/office/drawing/2014/main" xmlns="" id="{062AB820-9A53-4322-9300-DF42F9CEADCA}"/>
              </a:ext>
            </a:extLst>
          </p:cNvPr>
          <p:cNvGrpSpPr/>
          <p:nvPr/>
        </p:nvGrpSpPr>
        <p:grpSpPr>
          <a:xfrm>
            <a:off x="787161" y="2256574"/>
            <a:ext cx="3583029" cy="1737784"/>
            <a:chOff x="1720275" y="1314000"/>
            <a:chExt cx="2976100" cy="2317045"/>
          </a:xfrm>
        </p:grpSpPr>
        <p:grpSp>
          <p:nvGrpSpPr>
            <p:cNvPr id="5" name="íṣḷïḍé">
              <a:extLst>
                <a:ext uri="{FF2B5EF4-FFF2-40B4-BE49-F238E27FC236}">
                  <a16:creationId xmlns:a16="http://schemas.microsoft.com/office/drawing/2014/main" xmlns="" id="{F897521D-96E0-4F85-8332-606800920BAB}"/>
                </a:ext>
              </a:extLst>
            </p:cNvPr>
            <p:cNvGrpSpPr/>
            <p:nvPr/>
          </p:nvGrpSpPr>
          <p:grpSpPr>
            <a:xfrm>
              <a:off x="1720275" y="1314000"/>
              <a:ext cx="2976100" cy="2317045"/>
              <a:chOff x="156613" y="1872171"/>
              <a:chExt cx="3996756" cy="2542862"/>
            </a:xfrm>
          </p:grpSpPr>
          <p:sp>
            <p:nvSpPr>
              <p:cNvPr id="7" name="îṩľïḑê">
                <a:extLst>
                  <a:ext uri="{FF2B5EF4-FFF2-40B4-BE49-F238E27FC236}">
                    <a16:creationId xmlns:a16="http://schemas.microsoft.com/office/drawing/2014/main" xmlns="" id="{93593562-5AE4-449E-B84F-A71EAC2BF702}"/>
                  </a:ext>
                </a:extLst>
              </p:cNvPr>
              <p:cNvSpPr/>
              <p:nvPr/>
            </p:nvSpPr>
            <p:spPr>
              <a:xfrm>
                <a:off x="156613" y="2118223"/>
                <a:ext cx="3996756" cy="2296810"/>
              </a:xfrm>
              <a:prstGeom prst="roundRect">
                <a:avLst>
                  <a:gd name="adj" fmla="val 2415"/>
                </a:avLst>
              </a:prstGeom>
              <a:noFill/>
              <a:ln w="3175" cap="flat" cmpd="sng" algn="ctr">
                <a:solidFill>
                  <a:srgbClr val="E81B18"/>
                </a:solidFill>
                <a:prstDash val="solid"/>
                <a:miter lim="800000"/>
              </a:ln>
              <a:effectLst/>
            </p:spPr>
            <p:txBody>
              <a:bodyPr wrap="square" tIns="46800" anchor="t">
                <a:norm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333639"/>
                    </a:solidFill>
                    <a:effectLst/>
                    <a:uLnTx/>
                    <a:uFillTx/>
                    <a:latin typeface="Calibri" panose="020F0502020204030204"/>
                    <a:ea typeface="宋体" panose="02010600030101010101" pitchFamily="2" charset="-122"/>
                  </a:rPr>
                  <a:t/>
                </a:r>
                <a:br>
                  <a:rPr kumimoji="0" lang="zh-CN" altLang="en-US" sz="1000" b="0" i="0" u="none" strike="noStrike" kern="0" cap="none" spc="0" normalizeH="0" baseline="0" noProof="0" dirty="0">
                    <a:ln>
                      <a:noFill/>
                    </a:ln>
                    <a:solidFill>
                      <a:srgbClr val="333639"/>
                    </a:solidFill>
                    <a:effectLst/>
                    <a:uLnTx/>
                    <a:uFillTx/>
                    <a:latin typeface="Calibri" panose="020F0502020204030204"/>
                    <a:ea typeface="宋体" panose="02010600030101010101" pitchFamily="2" charset="-122"/>
                  </a:rPr>
                </a:br>
                <a:r>
                  <a:rPr kumimoji="0" lang="zh-CN" altLang="en-US" sz="1000" b="0" i="0" u="none" strike="noStrike" kern="0" cap="none" spc="0" normalizeH="0" baseline="0" noProof="0" dirty="0">
                    <a:ln>
                      <a:noFill/>
                    </a:ln>
                    <a:solidFill>
                      <a:srgbClr val="333639"/>
                    </a:solidFill>
                    <a:effectLst/>
                    <a:uLnTx/>
                    <a:uFillTx/>
                    <a:latin typeface="Calibri" panose="020F0502020204030204"/>
                    <a:ea typeface="宋体" panose="02010600030101010101" pitchFamily="2" charset="-122"/>
                  </a:rPr>
                  <a:t/>
                </a:r>
                <a:br>
                  <a:rPr kumimoji="0" lang="zh-CN" altLang="en-US" sz="1000" b="0" i="0" u="none" strike="noStrike" kern="0" cap="none" spc="0" normalizeH="0" baseline="0" noProof="0" dirty="0">
                    <a:ln>
                      <a:noFill/>
                    </a:ln>
                    <a:solidFill>
                      <a:srgbClr val="333639"/>
                    </a:solidFill>
                    <a:effectLst/>
                    <a:uLnTx/>
                    <a:uFillTx/>
                    <a:latin typeface="Calibri" panose="020F0502020204030204"/>
                    <a:ea typeface="宋体" panose="02010600030101010101" pitchFamily="2" charset="-122"/>
                  </a:rPr>
                </a:br>
                <a:endParaRPr kumimoji="0" lang="zh-CN" altLang="en-US" sz="1000" b="0" i="0" u="none" strike="noStrike" kern="0" cap="none" spc="0" normalizeH="0" baseline="0" noProof="0" dirty="0">
                  <a:ln>
                    <a:noFill/>
                  </a:ln>
                  <a:solidFill>
                    <a:srgbClr val="333639"/>
                  </a:solidFill>
                  <a:effectLst/>
                  <a:uLnTx/>
                  <a:uFillTx/>
                  <a:latin typeface="Calibri" panose="020F0502020204030204"/>
                  <a:ea typeface="宋体" panose="02010600030101010101" pitchFamily="2" charset="-122"/>
                </a:endParaRPr>
              </a:p>
            </p:txBody>
          </p:sp>
          <p:sp>
            <p:nvSpPr>
              <p:cNvPr id="8" name="î$ľîḍé">
                <a:extLst>
                  <a:ext uri="{FF2B5EF4-FFF2-40B4-BE49-F238E27FC236}">
                    <a16:creationId xmlns:a16="http://schemas.microsoft.com/office/drawing/2014/main" xmlns="" id="{B7CB2CF7-75C8-4C9C-ADCD-190EB04BEE77}"/>
                  </a:ext>
                </a:extLst>
              </p:cNvPr>
              <p:cNvSpPr/>
              <p:nvPr/>
            </p:nvSpPr>
            <p:spPr>
              <a:xfrm>
                <a:off x="507407" y="1872171"/>
                <a:ext cx="3295169" cy="422826"/>
              </a:xfrm>
              <a:prstGeom prst="roundRect">
                <a:avLst>
                  <a:gd name="adj" fmla="val 50000"/>
                </a:avLst>
              </a:prstGeom>
              <a:gradFill>
                <a:gsLst>
                  <a:gs pos="0">
                    <a:srgbClr val="E81B18"/>
                  </a:gs>
                  <a:gs pos="100000">
                    <a:srgbClr val="F82B26"/>
                  </a:gs>
                </a:gsLst>
                <a:lin ang="3600000" scaled="0"/>
              </a:gradFill>
              <a:ln w="12700" cap="flat" cmpd="sng" algn="ctr">
                <a:noFill/>
                <a:prstDash val="solid"/>
                <a:miter lim="800000"/>
              </a:ln>
              <a:effectLst/>
            </p:spPr>
            <p:txBody>
              <a:bodyPr wrap="none" anchor="ctr">
                <a:noAutofit/>
              </a:bodyPr>
              <a:lstStyle/>
              <a:p>
                <a:pPr lvl="0" algn="ctr" defTabSz="914400">
                  <a:defRPr/>
                </a:pPr>
                <a:r>
                  <a:rPr lang="zh-CN" altLang="en-US" sz="1400" b="1" kern="0" spc="300" dirty="0">
                    <a:solidFill>
                      <a:srgbClr val="FFFFFF"/>
                    </a:solidFill>
                    <a:latin typeface="微软雅黑" panose="020B0503020204020204" pitchFamily="34" charset="-122"/>
                    <a:ea typeface="微软雅黑" panose="020B0503020204020204" pitchFamily="34" charset="-122"/>
                  </a:rPr>
                  <a:t>提高党的建设质量</a:t>
                </a:r>
                <a:endParaRPr kumimoji="0" lang="zh-CN" altLang="en-US" sz="1400" b="1" i="0" u="none" strike="noStrike" kern="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ïṡ1íḍe">
                <a:extLst>
                  <a:ext uri="{FF2B5EF4-FFF2-40B4-BE49-F238E27FC236}">
                    <a16:creationId xmlns:a16="http://schemas.microsoft.com/office/drawing/2014/main" xmlns="" id="{5943322E-D644-4855-BAA2-72884A1923BB}"/>
                  </a:ext>
                </a:extLst>
              </p:cNvPr>
              <p:cNvSpPr txBox="1"/>
              <p:nvPr/>
            </p:nvSpPr>
            <p:spPr bwMode="auto">
              <a:xfrm>
                <a:off x="1163367" y="1979291"/>
                <a:ext cx="107" cy="243196"/>
              </a:xfrm>
              <a:prstGeom prst="rect">
                <a:avLst/>
              </a:prstGeom>
              <a:noFill/>
              <a:scene3d>
                <a:camera prst="orthographicFront">
                  <a:rot lat="0" lon="0" rev="0"/>
                </a:camera>
                <a:lightRig rig="threePt" dir="t"/>
              </a:scene3d>
              <a:sp3d prstMaterial="matte">
                <a:bevelT w="1270" h="127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000000"/>
                  </a:solidFill>
                  <a:effectLst/>
                  <a:uLnTx/>
                  <a:uFillTx/>
                </a:endParaRPr>
              </a:p>
            </p:txBody>
          </p:sp>
        </p:grpSp>
        <p:sp>
          <p:nvSpPr>
            <p:cNvPr id="6" name="íSļîḋê">
              <a:extLst>
                <a:ext uri="{FF2B5EF4-FFF2-40B4-BE49-F238E27FC236}">
                  <a16:creationId xmlns:a16="http://schemas.microsoft.com/office/drawing/2014/main" xmlns="" id="{CBBC1EFA-B314-479C-BF6D-A00B03C605C5}"/>
                </a:ext>
              </a:extLst>
            </p:cNvPr>
            <p:cNvSpPr/>
            <p:nvPr/>
          </p:nvSpPr>
          <p:spPr bwMode="auto">
            <a:xfrm>
              <a:off x="1804324" y="1952384"/>
              <a:ext cx="2808002" cy="8044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0000" rIns="9000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lvl="0" algn="ctr" defTabSz="685800">
                <a:lnSpc>
                  <a:spcPct val="150000"/>
                </a:lnSpc>
                <a:defRPr/>
              </a:pPr>
              <a:r>
                <a:rPr lang="zh-CN" altLang="en-US" b="1"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rPr>
                <a:t>要坚持和发扬我们党加强自身建设形成的优良传统和成功经验</a:t>
              </a:r>
              <a:endParaRPr kumimoji="0" lang="zh-CN" altLang="en-US"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5400000" scaled="0"/>
                </a:gradFill>
                <a:effectLst/>
                <a:uLnTx/>
                <a:uFillTx/>
                <a:latin typeface="微软雅黑" panose="020B0503020204020204" pitchFamily="34" charset="-122"/>
                <a:ea typeface="微软雅黑" panose="020B0503020204020204" pitchFamily="34" charset="-122"/>
              </a:endParaRPr>
            </a:p>
          </p:txBody>
        </p:sp>
      </p:grpSp>
      <p:grpSp>
        <p:nvGrpSpPr>
          <p:cNvPr id="10" name="îsḷîḍe">
            <a:extLst>
              <a:ext uri="{FF2B5EF4-FFF2-40B4-BE49-F238E27FC236}">
                <a16:creationId xmlns:a16="http://schemas.microsoft.com/office/drawing/2014/main" xmlns="" id="{062AB820-9A53-4322-9300-DF42F9CEADCA}"/>
              </a:ext>
            </a:extLst>
          </p:cNvPr>
          <p:cNvGrpSpPr/>
          <p:nvPr/>
        </p:nvGrpSpPr>
        <p:grpSpPr>
          <a:xfrm>
            <a:off x="4684671" y="2256574"/>
            <a:ext cx="3583029" cy="1737784"/>
            <a:chOff x="1720275" y="1314000"/>
            <a:chExt cx="2976100" cy="2317045"/>
          </a:xfrm>
        </p:grpSpPr>
        <p:grpSp>
          <p:nvGrpSpPr>
            <p:cNvPr id="11" name="íṣḷïḍé">
              <a:extLst>
                <a:ext uri="{FF2B5EF4-FFF2-40B4-BE49-F238E27FC236}">
                  <a16:creationId xmlns:a16="http://schemas.microsoft.com/office/drawing/2014/main" xmlns="" id="{F897521D-96E0-4F85-8332-606800920BAB}"/>
                </a:ext>
              </a:extLst>
            </p:cNvPr>
            <p:cNvGrpSpPr/>
            <p:nvPr/>
          </p:nvGrpSpPr>
          <p:grpSpPr>
            <a:xfrm>
              <a:off x="1720275" y="1314000"/>
              <a:ext cx="2976100" cy="2317045"/>
              <a:chOff x="156613" y="1872171"/>
              <a:chExt cx="3996756" cy="2542862"/>
            </a:xfrm>
          </p:grpSpPr>
          <p:sp>
            <p:nvSpPr>
              <p:cNvPr id="13" name="îṩľïḑê">
                <a:extLst>
                  <a:ext uri="{FF2B5EF4-FFF2-40B4-BE49-F238E27FC236}">
                    <a16:creationId xmlns:a16="http://schemas.microsoft.com/office/drawing/2014/main" xmlns="" id="{93593562-5AE4-449E-B84F-A71EAC2BF702}"/>
                  </a:ext>
                </a:extLst>
              </p:cNvPr>
              <p:cNvSpPr/>
              <p:nvPr/>
            </p:nvSpPr>
            <p:spPr>
              <a:xfrm>
                <a:off x="156613" y="2118224"/>
                <a:ext cx="3996756" cy="2296809"/>
              </a:xfrm>
              <a:prstGeom prst="roundRect">
                <a:avLst>
                  <a:gd name="adj" fmla="val 2415"/>
                </a:avLst>
              </a:prstGeom>
              <a:noFill/>
              <a:ln w="3175" cap="flat" cmpd="sng" algn="ctr">
                <a:solidFill>
                  <a:srgbClr val="E81B18"/>
                </a:solidFill>
                <a:prstDash val="solid"/>
                <a:miter lim="800000"/>
              </a:ln>
              <a:effectLst/>
            </p:spPr>
            <p:txBody>
              <a:bodyPr wrap="square" tIns="46800" anchor="t">
                <a:norm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333639"/>
                    </a:solidFill>
                    <a:effectLst/>
                    <a:uLnTx/>
                    <a:uFillTx/>
                    <a:latin typeface="Calibri" panose="020F0502020204030204"/>
                    <a:ea typeface="宋体" panose="02010600030101010101" pitchFamily="2" charset="-122"/>
                  </a:rPr>
                  <a:t/>
                </a:r>
                <a:br>
                  <a:rPr kumimoji="0" lang="zh-CN" altLang="en-US" sz="1000" b="0" i="0" u="none" strike="noStrike" kern="0" cap="none" spc="0" normalizeH="0" baseline="0" noProof="0" dirty="0">
                    <a:ln>
                      <a:noFill/>
                    </a:ln>
                    <a:solidFill>
                      <a:srgbClr val="333639"/>
                    </a:solidFill>
                    <a:effectLst/>
                    <a:uLnTx/>
                    <a:uFillTx/>
                    <a:latin typeface="Calibri" panose="020F0502020204030204"/>
                    <a:ea typeface="宋体" panose="02010600030101010101" pitchFamily="2" charset="-122"/>
                  </a:rPr>
                </a:br>
                <a:r>
                  <a:rPr kumimoji="0" lang="zh-CN" altLang="en-US" sz="1000" b="0" i="0" u="none" strike="noStrike" kern="0" cap="none" spc="0" normalizeH="0" baseline="0" noProof="0" dirty="0">
                    <a:ln>
                      <a:noFill/>
                    </a:ln>
                    <a:solidFill>
                      <a:srgbClr val="333639"/>
                    </a:solidFill>
                    <a:effectLst/>
                    <a:uLnTx/>
                    <a:uFillTx/>
                    <a:latin typeface="Calibri" panose="020F0502020204030204"/>
                    <a:ea typeface="宋体" panose="02010600030101010101" pitchFamily="2" charset="-122"/>
                  </a:rPr>
                  <a:t/>
                </a:r>
                <a:br>
                  <a:rPr kumimoji="0" lang="zh-CN" altLang="en-US" sz="1000" b="0" i="0" u="none" strike="noStrike" kern="0" cap="none" spc="0" normalizeH="0" baseline="0" noProof="0" dirty="0">
                    <a:ln>
                      <a:noFill/>
                    </a:ln>
                    <a:solidFill>
                      <a:srgbClr val="333639"/>
                    </a:solidFill>
                    <a:effectLst/>
                    <a:uLnTx/>
                    <a:uFillTx/>
                    <a:latin typeface="Calibri" panose="020F0502020204030204"/>
                    <a:ea typeface="宋体" panose="02010600030101010101" pitchFamily="2" charset="-122"/>
                  </a:rPr>
                </a:br>
                <a:endParaRPr kumimoji="0" lang="zh-CN" altLang="en-US" sz="1000" b="0" i="0" u="none" strike="noStrike" kern="0" cap="none" spc="0" normalizeH="0" baseline="0" noProof="0" dirty="0">
                  <a:ln>
                    <a:noFill/>
                  </a:ln>
                  <a:solidFill>
                    <a:srgbClr val="333639"/>
                  </a:solidFill>
                  <a:effectLst/>
                  <a:uLnTx/>
                  <a:uFillTx/>
                  <a:latin typeface="Calibri" panose="020F0502020204030204"/>
                  <a:ea typeface="宋体" panose="02010600030101010101" pitchFamily="2" charset="-122"/>
                </a:endParaRPr>
              </a:p>
            </p:txBody>
          </p:sp>
          <p:sp>
            <p:nvSpPr>
              <p:cNvPr id="14" name="î$ľîḍé">
                <a:extLst>
                  <a:ext uri="{FF2B5EF4-FFF2-40B4-BE49-F238E27FC236}">
                    <a16:creationId xmlns:a16="http://schemas.microsoft.com/office/drawing/2014/main" xmlns="" id="{B7CB2CF7-75C8-4C9C-ADCD-190EB04BEE77}"/>
                  </a:ext>
                </a:extLst>
              </p:cNvPr>
              <p:cNvSpPr/>
              <p:nvPr/>
            </p:nvSpPr>
            <p:spPr>
              <a:xfrm>
                <a:off x="507407" y="1872171"/>
                <a:ext cx="3295169" cy="422826"/>
              </a:xfrm>
              <a:prstGeom prst="roundRect">
                <a:avLst>
                  <a:gd name="adj" fmla="val 50000"/>
                </a:avLst>
              </a:prstGeom>
              <a:gradFill>
                <a:gsLst>
                  <a:gs pos="0">
                    <a:srgbClr val="E81B18"/>
                  </a:gs>
                  <a:gs pos="100000">
                    <a:srgbClr val="F82B26"/>
                  </a:gs>
                </a:gsLst>
                <a:lin ang="3600000" scaled="0"/>
              </a:gradFill>
              <a:ln w="12700" cap="flat" cmpd="sng" algn="ctr">
                <a:noFill/>
                <a:prstDash val="solid"/>
                <a:miter lim="800000"/>
              </a:ln>
              <a:effectLst/>
            </p:spPr>
            <p:txBody>
              <a:bodyPr wrap="none" anchor="ctr">
                <a:noAutofit/>
              </a:bodyPr>
              <a:lstStyle/>
              <a:p>
                <a:pPr lvl="0" algn="ctr" defTabSz="914400">
                  <a:defRPr/>
                </a:pPr>
                <a:r>
                  <a:rPr lang="zh-CN" altLang="en-US" sz="1400" b="1" kern="0" spc="300" dirty="0">
                    <a:solidFill>
                      <a:srgbClr val="FFFFFF"/>
                    </a:solidFill>
                    <a:latin typeface="微软雅黑" panose="020B0503020204020204" pitchFamily="34" charset="-122"/>
                    <a:ea typeface="微软雅黑" panose="020B0503020204020204" pitchFamily="34" charset="-122"/>
                  </a:rPr>
                  <a:t>提高党的建设质量</a:t>
                </a:r>
                <a:endParaRPr kumimoji="0" lang="zh-CN" altLang="en-US" sz="1400" b="1" i="0" u="none" strike="noStrike" kern="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ïṡ1íḍe">
                <a:extLst>
                  <a:ext uri="{FF2B5EF4-FFF2-40B4-BE49-F238E27FC236}">
                    <a16:creationId xmlns:a16="http://schemas.microsoft.com/office/drawing/2014/main" xmlns="" id="{5943322E-D644-4855-BAA2-72884A1923BB}"/>
                  </a:ext>
                </a:extLst>
              </p:cNvPr>
              <p:cNvSpPr txBox="1"/>
              <p:nvPr/>
            </p:nvSpPr>
            <p:spPr bwMode="auto">
              <a:xfrm>
                <a:off x="1163367" y="1979291"/>
                <a:ext cx="107" cy="243196"/>
              </a:xfrm>
              <a:prstGeom prst="rect">
                <a:avLst/>
              </a:prstGeom>
              <a:noFill/>
              <a:scene3d>
                <a:camera prst="orthographicFront">
                  <a:rot lat="0" lon="0" rev="0"/>
                </a:camera>
                <a:lightRig rig="threePt" dir="t"/>
              </a:scene3d>
              <a:sp3d prstMaterial="matte">
                <a:bevelT w="1270" h="127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000000"/>
                  </a:solidFill>
                  <a:effectLst/>
                  <a:uLnTx/>
                  <a:uFillTx/>
                </a:endParaRPr>
              </a:p>
            </p:txBody>
          </p:sp>
        </p:grpSp>
        <p:sp>
          <p:nvSpPr>
            <p:cNvPr id="12" name="íSļîḋê">
              <a:extLst>
                <a:ext uri="{FF2B5EF4-FFF2-40B4-BE49-F238E27FC236}">
                  <a16:creationId xmlns:a16="http://schemas.microsoft.com/office/drawing/2014/main" xmlns="" id="{CBBC1EFA-B314-479C-BF6D-A00B03C605C5}"/>
                </a:ext>
              </a:extLst>
            </p:cNvPr>
            <p:cNvSpPr/>
            <p:nvPr/>
          </p:nvSpPr>
          <p:spPr bwMode="auto">
            <a:xfrm>
              <a:off x="1804324" y="1952384"/>
              <a:ext cx="2808002" cy="8044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0000" rIns="9000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lvl="0" algn="ctr" defTabSz="685800">
                <a:lnSpc>
                  <a:spcPct val="150000"/>
                </a:lnSpc>
                <a:defRPr/>
              </a:pPr>
              <a:r>
                <a:rPr lang="zh-CN" altLang="en-US" sz="1600" b="1"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rPr>
                <a:t>要根据党的建设面临的新情况新问题大力推进改革创新，用新的思路、举措、办法解决新的矛盾和问题</a:t>
              </a:r>
              <a:endParaRPr kumimoji="0" lang="zh-CN" altLang="en-US" sz="16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5400000" scaled="0"/>
                </a:gradFill>
                <a:effectLst/>
                <a:uLnTx/>
                <a:uFillTx/>
                <a:latin typeface="微软雅黑" panose="020B0503020204020204" pitchFamily="34" charset="-122"/>
                <a:ea typeface="微软雅黑" panose="020B0503020204020204" pitchFamily="34" charset="-122"/>
              </a:endParaRPr>
            </a:p>
          </p:txBody>
        </p:sp>
      </p:grpSp>
      <p:sp>
        <p:nvSpPr>
          <p:cNvPr id="18" name="矩形 17">
            <a:extLst>
              <a:ext uri="{FF2B5EF4-FFF2-40B4-BE49-F238E27FC236}">
                <a16:creationId xmlns:a16="http://schemas.microsoft.com/office/drawing/2014/main" xmlns="" id="{058884E7-6CB5-4E4B-BB0B-4661BF6E2CE2}"/>
              </a:ext>
            </a:extLst>
          </p:cNvPr>
          <p:cNvSpPr/>
          <p:nvPr/>
        </p:nvSpPr>
        <p:spPr>
          <a:xfrm>
            <a:off x="1064797" y="196480"/>
            <a:ext cx="5447098" cy="492443"/>
          </a:xfrm>
          <a:prstGeom prst="rect">
            <a:avLst/>
          </a:prstGeom>
        </p:spPr>
        <p:txBody>
          <a:bodyPr wrap="square">
            <a:spAutoFit/>
          </a:bodyPr>
          <a:lstStyle/>
          <a:p>
            <a:pPr defTabSz="914400">
              <a:defRPr/>
            </a:pPr>
            <a:r>
              <a:rPr lang="zh-CN" altLang="en-US" sz="2600" b="1" kern="0" spc="300" dirty="0">
                <a:solidFill>
                  <a:srgbClr val="C00000"/>
                </a:solidFill>
                <a:latin typeface="Arial"/>
                <a:ea typeface="微软雅黑"/>
              </a:rPr>
              <a:t>提高党的建设质量的方式</a:t>
            </a:r>
          </a:p>
        </p:txBody>
      </p:sp>
    </p:spTree>
    <p:extLst>
      <p:ext uri="{BB962C8B-B14F-4D97-AF65-F5344CB8AC3E}">
        <p14:creationId xmlns:p14="http://schemas.microsoft.com/office/powerpoint/2010/main" xmlns="" val="172131202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100" fill="hold"/>
                                        <p:tgtEl>
                                          <p:spTgt spid="3"/>
                                        </p:tgtEl>
                                        <p:attrNameLst>
                                          <p:attrName>ppt_w</p:attrName>
                                        </p:attrNameLst>
                                      </p:cBhvr>
                                      <p:tavLst>
                                        <p:tav tm="0">
                                          <p:val>
                                            <p:fltVal val="0"/>
                                          </p:val>
                                        </p:tav>
                                        <p:tav tm="100000">
                                          <p:val>
                                            <p:strVal val="#ppt_w"/>
                                          </p:val>
                                        </p:tav>
                                      </p:tavLst>
                                    </p:anim>
                                    <p:anim calcmode="lin" valueType="num">
                                      <p:cBhvr>
                                        <p:cTn id="8" dur="1100" fill="hold"/>
                                        <p:tgtEl>
                                          <p:spTgt spid="3"/>
                                        </p:tgtEl>
                                        <p:attrNameLst>
                                          <p:attrName>ppt_h</p:attrName>
                                        </p:attrNameLst>
                                      </p:cBhvr>
                                      <p:tavLst>
                                        <p:tav tm="0">
                                          <p:val>
                                            <p:fltVal val="0"/>
                                          </p:val>
                                        </p:tav>
                                        <p:tav tm="100000">
                                          <p:val>
                                            <p:strVal val="#ppt_h"/>
                                          </p:val>
                                        </p:tav>
                                      </p:tavLst>
                                    </p:anim>
                                    <p:animEffect transition="in" filter="fade">
                                      <p:cBhvr>
                                        <p:cTn id="9" dur="1100"/>
                                        <p:tgtEl>
                                          <p:spTgt spid="3"/>
                                        </p:tgtEl>
                                      </p:cBhvr>
                                    </p:animEffect>
                                  </p:childTnLst>
                                </p:cTn>
                              </p:par>
                            </p:childTnLst>
                          </p:cTn>
                        </p:par>
                        <p:par>
                          <p:cTn id="10" fill="hold">
                            <p:stCondLst>
                              <p:cond delay="11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600"/>
                            </p:stCondLst>
                            <p:childTnLst>
                              <p:par>
                                <p:cTn id="15" presetID="10"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13320" y="1498756"/>
            <a:ext cx="1568294" cy="1568294"/>
            <a:chOff x="3433282" y="1462739"/>
            <a:chExt cx="1443518" cy="1443518"/>
          </a:xfrm>
        </p:grpSpPr>
        <p:grpSp>
          <p:nvGrpSpPr>
            <p:cNvPr id="4" name="组合 3"/>
            <p:cNvGrpSpPr/>
            <p:nvPr/>
          </p:nvGrpSpPr>
          <p:grpSpPr>
            <a:xfrm>
              <a:off x="3433282" y="1462739"/>
              <a:ext cx="1443518" cy="1443518"/>
              <a:chOff x="2681608" y="1294395"/>
              <a:chExt cx="1506218" cy="1506218"/>
            </a:xfrm>
          </p:grpSpPr>
          <p:sp>
            <p:nvSpPr>
              <p:cNvPr id="6" name="椭圆 5"/>
              <p:cNvSpPr/>
              <p:nvPr/>
            </p:nvSpPr>
            <p:spPr>
              <a:xfrm>
                <a:off x="2681608" y="1294395"/>
                <a:ext cx="1506218" cy="1506218"/>
              </a:xfrm>
              <a:prstGeom prst="ellipse">
                <a:avLst/>
              </a:prstGeom>
              <a:noFill/>
              <a:ln w="12700" cap="flat" cmpd="sng" algn="ctr">
                <a:solidFill>
                  <a:srgbClr val="C00000"/>
                </a:solid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微软雅黑"/>
                </a:endParaRPr>
              </a:p>
            </p:txBody>
          </p:sp>
          <p:sp>
            <p:nvSpPr>
              <p:cNvPr id="7" name="Freeform 5"/>
              <p:cNvSpPr>
                <a:spLocks/>
              </p:cNvSpPr>
              <p:nvPr/>
            </p:nvSpPr>
            <p:spPr bwMode="auto">
              <a:xfrm flipV="1">
                <a:off x="2777383" y="1390167"/>
                <a:ext cx="1314666" cy="1314675"/>
              </a:xfrm>
              <a:prstGeom prst="ellipse">
                <a:avLst/>
              </a:prstGeom>
              <a:gradFill>
                <a:gsLst>
                  <a:gs pos="0">
                    <a:srgbClr val="FF3302"/>
                  </a:gs>
                  <a:gs pos="100000">
                    <a:srgbClr val="CB0800"/>
                  </a:gs>
                </a:gsLst>
                <a:lin ang="5400000" scaled="1"/>
              </a:gradFill>
              <a:ln w="9525" cap="flat" cmpd="sng" algn="ctr">
                <a:noFill/>
                <a:prstDash val="solid"/>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微软雅黑"/>
                </a:endParaRPr>
              </a:p>
            </p:txBody>
          </p:sp>
          <p:sp>
            <p:nvSpPr>
              <p:cNvPr id="8" name="任意多边形 7"/>
              <p:cNvSpPr>
                <a:spLocks/>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微软雅黑"/>
                </a:endParaRPr>
              </a:p>
            </p:txBody>
          </p:sp>
        </p:grpSp>
        <p:sp>
          <p:nvSpPr>
            <p:cNvPr id="5" name="TextBox 14"/>
            <p:cNvSpPr txBox="1"/>
            <p:nvPr/>
          </p:nvSpPr>
          <p:spPr>
            <a:xfrm>
              <a:off x="3540800" y="1799405"/>
              <a:ext cx="1170365" cy="878197"/>
            </a:xfrm>
            <a:prstGeom prst="rect">
              <a:avLst/>
            </a:prstGeom>
            <a:noFill/>
            <a:effectLst/>
          </p:spPr>
          <p:txBody>
            <a:bodyPr wrap="square" rtlCol="0">
              <a:spAutoFit/>
            </a:bodyPr>
            <a:lstStyle/>
            <a:p>
              <a:pPr lvl="0" algn="ctr" defTabSz="914400">
                <a:defRPr/>
              </a:pPr>
              <a:r>
                <a:rPr lang="zh-CN" altLang="en-US" sz="2800" b="1" kern="0" dirty="0">
                  <a:solidFill>
                    <a:schemeClr val="bg1"/>
                  </a:solidFill>
                  <a:latin typeface="微软雅黑" panose="020B0503020204020204" pitchFamily="34" charset="-122"/>
                  <a:ea typeface="微软雅黑" panose="020B0503020204020204" pitchFamily="34" charset="-122"/>
                </a:rPr>
                <a:t>职守</a:t>
              </a:r>
              <a:endParaRPr lang="en-US" altLang="zh-CN" sz="2800" b="1" kern="0" dirty="0">
                <a:solidFill>
                  <a:schemeClr val="bg1"/>
                </a:solidFill>
                <a:latin typeface="微软雅黑" panose="020B0503020204020204" pitchFamily="34" charset="-122"/>
                <a:ea typeface="微软雅黑" panose="020B0503020204020204" pitchFamily="34" charset="-122"/>
              </a:endParaRPr>
            </a:p>
            <a:p>
              <a:pPr lvl="0" algn="ctr" defTabSz="914400">
                <a:defRPr/>
              </a:pPr>
              <a:r>
                <a:rPr lang="zh-CN" altLang="en-US" sz="2800" kern="0" dirty="0">
                  <a:solidFill>
                    <a:schemeClr val="bg1"/>
                  </a:solidFill>
                  <a:latin typeface="微软雅黑" panose="020B0503020204020204" pitchFamily="34" charset="-122"/>
                  <a:ea typeface="微软雅黑" panose="020B0503020204020204" pitchFamily="34" charset="-122"/>
                </a:rPr>
                <a:t>分明</a:t>
              </a:r>
              <a:endParaRPr kumimoji="0" lang="zh-CN" altLang="en-US" sz="28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9" name="加号 8"/>
          <p:cNvSpPr/>
          <p:nvPr/>
        </p:nvSpPr>
        <p:spPr>
          <a:xfrm>
            <a:off x="2676668" y="1885187"/>
            <a:ext cx="819150" cy="795432"/>
          </a:xfrm>
          <a:prstGeom prst="mathPlu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nvGrpSpPr>
          <p:cNvPr id="10" name="组合 9"/>
          <p:cNvGrpSpPr/>
          <p:nvPr/>
        </p:nvGrpSpPr>
        <p:grpSpPr>
          <a:xfrm>
            <a:off x="3774175" y="1506414"/>
            <a:ext cx="1568294" cy="1568294"/>
            <a:chOff x="3433282" y="1462739"/>
            <a:chExt cx="1443518" cy="1443518"/>
          </a:xfrm>
        </p:grpSpPr>
        <p:grpSp>
          <p:nvGrpSpPr>
            <p:cNvPr id="11" name="组合 10"/>
            <p:cNvGrpSpPr/>
            <p:nvPr/>
          </p:nvGrpSpPr>
          <p:grpSpPr>
            <a:xfrm>
              <a:off x="3433282" y="1462739"/>
              <a:ext cx="1443518" cy="1443518"/>
              <a:chOff x="2681608" y="1294395"/>
              <a:chExt cx="1506218" cy="1506218"/>
            </a:xfrm>
          </p:grpSpPr>
          <p:sp>
            <p:nvSpPr>
              <p:cNvPr id="13" name="椭圆 12"/>
              <p:cNvSpPr/>
              <p:nvPr/>
            </p:nvSpPr>
            <p:spPr>
              <a:xfrm>
                <a:off x="2681608" y="1294395"/>
                <a:ext cx="1506218" cy="1506218"/>
              </a:xfrm>
              <a:prstGeom prst="ellipse">
                <a:avLst/>
              </a:prstGeom>
              <a:noFill/>
              <a:ln w="12700" cap="flat" cmpd="sng" algn="ctr">
                <a:solidFill>
                  <a:srgbClr val="C00000"/>
                </a:solid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微软雅黑"/>
                </a:endParaRPr>
              </a:p>
            </p:txBody>
          </p:sp>
          <p:sp>
            <p:nvSpPr>
              <p:cNvPr id="14" name="Freeform 5"/>
              <p:cNvSpPr>
                <a:spLocks/>
              </p:cNvSpPr>
              <p:nvPr/>
            </p:nvSpPr>
            <p:spPr bwMode="auto">
              <a:xfrm flipV="1">
                <a:off x="2777383" y="1390167"/>
                <a:ext cx="1314666" cy="1314675"/>
              </a:xfrm>
              <a:prstGeom prst="ellipse">
                <a:avLst/>
              </a:prstGeom>
              <a:gradFill>
                <a:gsLst>
                  <a:gs pos="0">
                    <a:srgbClr val="FF3302"/>
                  </a:gs>
                  <a:gs pos="100000">
                    <a:srgbClr val="CB0800"/>
                  </a:gs>
                </a:gsLst>
                <a:lin ang="5400000" scaled="1"/>
              </a:gradFill>
              <a:ln w="9525" cap="flat" cmpd="sng" algn="ctr">
                <a:noFill/>
                <a:prstDash val="solid"/>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微软雅黑"/>
                </a:endParaRPr>
              </a:p>
            </p:txBody>
          </p:sp>
          <p:sp>
            <p:nvSpPr>
              <p:cNvPr id="15" name="任意多边形 14"/>
              <p:cNvSpPr>
                <a:spLocks/>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微软雅黑"/>
                </a:endParaRPr>
              </a:p>
            </p:txBody>
          </p:sp>
        </p:grpSp>
        <p:sp>
          <p:nvSpPr>
            <p:cNvPr id="12" name="TextBox 14"/>
            <p:cNvSpPr txBox="1"/>
            <p:nvPr/>
          </p:nvSpPr>
          <p:spPr>
            <a:xfrm>
              <a:off x="3577723" y="1784672"/>
              <a:ext cx="1170365" cy="878197"/>
            </a:xfrm>
            <a:prstGeom prst="rect">
              <a:avLst/>
            </a:prstGeom>
            <a:noFill/>
            <a:effectLst/>
          </p:spPr>
          <p:txBody>
            <a:bodyPr wrap="square" rtlCol="0">
              <a:spAutoFit/>
            </a:bodyPr>
            <a:lstStyle/>
            <a:p>
              <a:pPr lvl="0" algn="ctr" defTabSz="914400">
                <a:defRPr/>
              </a:pPr>
              <a:r>
                <a:rPr lang="zh-CN" altLang="en-US" sz="2800" b="1" kern="0" dirty="0">
                  <a:solidFill>
                    <a:schemeClr val="bg1"/>
                  </a:solidFill>
                  <a:latin typeface="微软雅黑" panose="020B0503020204020204" pitchFamily="34" charset="-122"/>
                  <a:ea typeface="微软雅黑" panose="020B0503020204020204" pitchFamily="34" charset="-122"/>
                </a:rPr>
                <a:t>战术</a:t>
              </a:r>
              <a:endParaRPr lang="en-US" altLang="zh-CN" sz="2800" b="1" kern="0" dirty="0">
                <a:solidFill>
                  <a:schemeClr val="bg1"/>
                </a:solidFill>
                <a:latin typeface="微软雅黑" panose="020B0503020204020204" pitchFamily="34" charset="-122"/>
                <a:ea typeface="微软雅黑" panose="020B0503020204020204" pitchFamily="34" charset="-122"/>
              </a:endParaRPr>
            </a:p>
            <a:p>
              <a:pPr lvl="0" algn="ctr" defTabSz="914400">
                <a:defRPr/>
              </a:pPr>
              <a:r>
                <a:rPr kumimoji="0" lang="zh-CN" altLang="en-US" sz="28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先进</a:t>
              </a:r>
            </a:p>
          </p:txBody>
        </p:sp>
      </p:grpSp>
      <p:sp>
        <p:nvSpPr>
          <p:cNvPr id="16" name="加号 15"/>
          <p:cNvSpPr/>
          <p:nvPr/>
        </p:nvSpPr>
        <p:spPr>
          <a:xfrm>
            <a:off x="5588698" y="1885187"/>
            <a:ext cx="819150" cy="795432"/>
          </a:xfrm>
          <a:prstGeom prst="mathPlu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6688825" y="1504039"/>
            <a:ext cx="1568294" cy="1568294"/>
            <a:chOff x="3433282" y="1462739"/>
            <a:chExt cx="1443518" cy="1443518"/>
          </a:xfrm>
        </p:grpSpPr>
        <p:grpSp>
          <p:nvGrpSpPr>
            <p:cNvPr id="18" name="组合 17"/>
            <p:cNvGrpSpPr/>
            <p:nvPr/>
          </p:nvGrpSpPr>
          <p:grpSpPr>
            <a:xfrm>
              <a:off x="3433282" y="1462739"/>
              <a:ext cx="1443518" cy="1443518"/>
              <a:chOff x="2681608" y="1294395"/>
              <a:chExt cx="1506218" cy="1506218"/>
            </a:xfrm>
          </p:grpSpPr>
          <p:sp>
            <p:nvSpPr>
              <p:cNvPr id="20" name="椭圆 19"/>
              <p:cNvSpPr/>
              <p:nvPr/>
            </p:nvSpPr>
            <p:spPr>
              <a:xfrm>
                <a:off x="2681608" y="1294395"/>
                <a:ext cx="1506218" cy="1506218"/>
              </a:xfrm>
              <a:prstGeom prst="ellipse">
                <a:avLst/>
              </a:prstGeom>
              <a:noFill/>
              <a:ln w="12700" cap="flat" cmpd="sng" algn="ctr">
                <a:solidFill>
                  <a:srgbClr val="C00000"/>
                </a:solid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微软雅黑"/>
                </a:endParaRPr>
              </a:p>
            </p:txBody>
          </p:sp>
          <p:sp>
            <p:nvSpPr>
              <p:cNvPr id="21" name="Freeform 5"/>
              <p:cNvSpPr>
                <a:spLocks/>
              </p:cNvSpPr>
              <p:nvPr/>
            </p:nvSpPr>
            <p:spPr bwMode="auto">
              <a:xfrm flipV="1">
                <a:off x="2777383" y="1390167"/>
                <a:ext cx="1314666" cy="1314675"/>
              </a:xfrm>
              <a:prstGeom prst="ellipse">
                <a:avLst/>
              </a:prstGeom>
              <a:gradFill>
                <a:gsLst>
                  <a:gs pos="0">
                    <a:srgbClr val="FF3302"/>
                  </a:gs>
                  <a:gs pos="100000">
                    <a:srgbClr val="CB0800"/>
                  </a:gs>
                </a:gsLst>
                <a:lin ang="5400000" scaled="1"/>
              </a:gradFill>
              <a:ln w="9525" cap="flat" cmpd="sng" algn="ctr">
                <a:noFill/>
                <a:prstDash val="solid"/>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微软雅黑"/>
                </a:endParaRPr>
              </a:p>
            </p:txBody>
          </p:sp>
          <p:sp>
            <p:nvSpPr>
              <p:cNvPr id="22" name="任意多边形 21"/>
              <p:cNvSpPr>
                <a:spLocks/>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微软雅黑"/>
                </a:endParaRPr>
              </a:p>
            </p:txBody>
          </p:sp>
        </p:grpSp>
        <p:sp>
          <p:nvSpPr>
            <p:cNvPr id="19" name="TextBox 14"/>
            <p:cNvSpPr txBox="1"/>
            <p:nvPr/>
          </p:nvSpPr>
          <p:spPr>
            <a:xfrm>
              <a:off x="3569858" y="1780469"/>
              <a:ext cx="1170365" cy="878197"/>
            </a:xfrm>
            <a:prstGeom prst="rect">
              <a:avLst/>
            </a:prstGeom>
            <a:noFill/>
            <a:effectLst/>
          </p:spPr>
          <p:txBody>
            <a:bodyPr wrap="square" rtlCol="0">
              <a:spAutoFit/>
            </a:bodyPr>
            <a:lstStyle/>
            <a:p>
              <a:pPr lvl="0" algn="ctr" defTabSz="914400">
                <a:defRPr/>
              </a:pPr>
              <a:r>
                <a:rPr lang="zh-CN" altLang="en-US" sz="2800" b="1" kern="0" dirty="0">
                  <a:solidFill>
                    <a:schemeClr val="bg1"/>
                  </a:solidFill>
                  <a:latin typeface="微软雅黑" panose="020B0503020204020204" pitchFamily="34" charset="-122"/>
                  <a:ea typeface="微软雅黑" panose="020B0503020204020204" pitchFamily="34" charset="-122"/>
                </a:rPr>
                <a:t>人才</a:t>
              </a:r>
              <a:endParaRPr lang="en-US" altLang="zh-CN" sz="2800" b="1" kern="0" dirty="0">
                <a:solidFill>
                  <a:schemeClr val="bg1"/>
                </a:solidFill>
                <a:latin typeface="微软雅黑" panose="020B0503020204020204" pitchFamily="34" charset="-122"/>
                <a:ea typeface="微软雅黑" panose="020B0503020204020204" pitchFamily="34" charset="-122"/>
              </a:endParaRPr>
            </a:p>
            <a:p>
              <a:pPr lvl="0" algn="ctr" defTabSz="914400">
                <a:defRPr/>
              </a:pPr>
              <a:r>
                <a:rPr lang="zh-CN" altLang="en-US" sz="2800" kern="0" dirty="0">
                  <a:solidFill>
                    <a:schemeClr val="bg1"/>
                  </a:solidFill>
                  <a:latin typeface="微软雅黑" panose="020B0503020204020204" pitchFamily="34" charset="-122"/>
                  <a:ea typeface="微软雅黑" panose="020B0503020204020204" pitchFamily="34" charset="-122"/>
                </a:rPr>
                <a:t>优秀</a:t>
              </a:r>
              <a:endParaRPr kumimoji="0" lang="zh-CN" altLang="en-US" sz="28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23" name="TextBox 14"/>
          <p:cNvSpPr txBox="1"/>
          <p:nvPr/>
        </p:nvSpPr>
        <p:spPr>
          <a:xfrm>
            <a:off x="1267508" y="3664734"/>
            <a:ext cx="665250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4000" b="1" kern="0" dirty="0">
                <a:solidFill>
                  <a:srgbClr val="C00000"/>
                </a:solidFill>
                <a:latin typeface="微软雅黑" pitchFamily="34" charset="-122"/>
                <a:ea typeface="微软雅黑" pitchFamily="34" charset="-122"/>
              </a:rPr>
              <a:t>★党的坚强组织体系★</a:t>
            </a:r>
          </a:p>
        </p:txBody>
      </p:sp>
      <p:sp>
        <p:nvSpPr>
          <p:cNvPr id="24" name="任意多边形 23"/>
          <p:cNvSpPr/>
          <p:nvPr/>
        </p:nvSpPr>
        <p:spPr>
          <a:xfrm rot="2507361" flipH="1">
            <a:off x="4291189" y="2934939"/>
            <a:ext cx="605138" cy="60513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635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endParaRPr>
          </a:p>
        </p:txBody>
      </p:sp>
      <p:sp>
        <p:nvSpPr>
          <p:cNvPr id="25" name="矩形 24">
            <a:extLst>
              <a:ext uri="{FF2B5EF4-FFF2-40B4-BE49-F238E27FC236}">
                <a16:creationId xmlns:a16="http://schemas.microsoft.com/office/drawing/2014/main" xmlns="" id="{40F606C2-508F-4F9D-A363-880F843005A1}"/>
              </a:ext>
            </a:extLst>
          </p:cNvPr>
          <p:cNvSpPr/>
          <p:nvPr/>
        </p:nvSpPr>
        <p:spPr>
          <a:xfrm>
            <a:off x="1064797" y="196480"/>
            <a:ext cx="5447098" cy="492443"/>
          </a:xfrm>
          <a:prstGeom prst="rect">
            <a:avLst/>
          </a:prstGeom>
        </p:spPr>
        <p:txBody>
          <a:bodyPr wrap="square">
            <a:spAutoFit/>
          </a:bodyPr>
          <a:lstStyle/>
          <a:p>
            <a:pPr defTabSz="914400">
              <a:defRPr/>
            </a:pPr>
            <a:r>
              <a:rPr lang="zh-CN" altLang="en-US" sz="2600" b="1" kern="0" spc="300" dirty="0">
                <a:solidFill>
                  <a:srgbClr val="C00000"/>
                </a:solidFill>
                <a:latin typeface="Arial"/>
                <a:ea typeface="微软雅黑"/>
              </a:rPr>
              <a:t>三个层面解读党的坚强组织体系</a:t>
            </a:r>
          </a:p>
        </p:txBody>
      </p:sp>
    </p:spTree>
    <p:extLst>
      <p:ext uri="{BB962C8B-B14F-4D97-AF65-F5344CB8AC3E}">
        <p14:creationId xmlns:p14="http://schemas.microsoft.com/office/powerpoint/2010/main" xmlns="" val="13661464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9" presetClass="entr" presetSubtype="0" decel="10000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 calcmode="lin" valueType="num">
                                      <p:cBhvr>
                                        <p:cTn id="15" dur="500" fill="hold"/>
                                        <p:tgtEl>
                                          <p:spTgt spid="9"/>
                                        </p:tgtEl>
                                        <p:attrNameLst>
                                          <p:attrName>style.rotation</p:attrName>
                                        </p:attrNameLst>
                                      </p:cBhvr>
                                      <p:tavLst>
                                        <p:tav tm="0">
                                          <p:val>
                                            <p:fltVal val="360"/>
                                          </p:val>
                                        </p:tav>
                                        <p:tav tm="100000">
                                          <p:val>
                                            <p:fltVal val="0"/>
                                          </p:val>
                                        </p:tav>
                                      </p:tavLst>
                                    </p:anim>
                                    <p:animEffect transition="in" filter="fade">
                                      <p:cBhvr>
                                        <p:cTn id="16" dur="500"/>
                                        <p:tgtEl>
                                          <p:spTgt spid="9"/>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1500"/>
                            </p:stCondLst>
                            <p:childTnLst>
                              <p:par>
                                <p:cTn id="24" presetID="49" presetClass="entr" presetSubtype="0" decel="10000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 calcmode="lin" valueType="num">
                                      <p:cBhvr>
                                        <p:cTn id="28" dur="500" fill="hold"/>
                                        <p:tgtEl>
                                          <p:spTgt spid="16"/>
                                        </p:tgtEl>
                                        <p:attrNameLst>
                                          <p:attrName>style.rotation</p:attrName>
                                        </p:attrNameLst>
                                      </p:cBhvr>
                                      <p:tavLst>
                                        <p:tav tm="0">
                                          <p:val>
                                            <p:fltVal val="360"/>
                                          </p:val>
                                        </p:tav>
                                        <p:tav tm="100000">
                                          <p:val>
                                            <p:fltVal val="0"/>
                                          </p:val>
                                        </p:tav>
                                      </p:tavLst>
                                    </p:anim>
                                    <p:animEffect transition="in" filter="fade">
                                      <p:cBhvr>
                                        <p:cTn id="29" dur="500"/>
                                        <p:tgtEl>
                                          <p:spTgt spid="16"/>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par>
                          <p:cTn id="36" fill="hold">
                            <p:stCondLst>
                              <p:cond delay="2500"/>
                            </p:stCondLst>
                            <p:childTnLst>
                              <p:par>
                                <p:cTn id="37" presetID="12" presetClass="entr" presetSubtype="1"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p:tgtEl>
                                          <p:spTgt spid="24"/>
                                        </p:tgtEl>
                                        <p:attrNameLst>
                                          <p:attrName>ppt_y</p:attrName>
                                        </p:attrNameLst>
                                      </p:cBhvr>
                                      <p:tavLst>
                                        <p:tav tm="0">
                                          <p:val>
                                            <p:strVal val="#ppt_y-#ppt_h*1.125000"/>
                                          </p:val>
                                        </p:tav>
                                        <p:tav tm="100000">
                                          <p:val>
                                            <p:strVal val="#ppt_y"/>
                                          </p:val>
                                        </p:tav>
                                      </p:tavLst>
                                    </p:anim>
                                    <p:animEffect transition="in" filter="wipe(down)">
                                      <p:cBhvr>
                                        <p:cTn id="40" dur="500"/>
                                        <p:tgtEl>
                                          <p:spTgt spid="24"/>
                                        </p:tgtEl>
                                      </p:cBhvr>
                                    </p:animEffect>
                                  </p:childTnLst>
                                </p:cTn>
                              </p:par>
                            </p:childTnLst>
                          </p:cTn>
                        </p:par>
                        <p:par>
                          <p:cTn id="41" fill="hold">
                            <p:stCondLst>
                              <p:cond delay="3000"/>
                            </p:stCondLst>
                            <p:childTnLst>
                              <p:par>
                                <p:cTn id="42" presetID="14" presetClass="entr" presetSubtype="10" fill="hold" grpId="0" nodeType="afterEffect">
                                  <p:stCondLst>
                                    <p:cond delay="0"/>
                                  </p:stCondLst>
                                  <p:iterate type="lt">
                                    <p:tmPct val="33333"/>
                                  </p:iterate>
                                  <p:childTnLst>
                                    <p:set>
                                      <p:cBhvr>
                                        <p:cTn id="43" dur="1" fill="hold">
                                          <p:stCondLst>
                                            <p:cond delay="0"/>
                                          </p:stCondLst>
                                        </p:cTn>
                                        <p:tgtEl>
                                          <p:spTgt spid="23"/>
                                        </p:tgtEl>
                                        <p:attrNameLst>
                                          <p:attrName>style.visibility</p:attrName>
                                        </p:attrNameLst>
                                      </p:cBhvr>
                                      <p:to>
                                        <p:strVal val="visible"/>
                                      </p:to>
                                    </p:set>
                                    <p:animEffect transition="in" filter="randombar(horizontal)">
                                      <p:cBhvr>
                                        <p:cTn id="4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animBg="1"/>
      <p:bldP spid="23" grpId="0"/>
      <p:bldP spid="2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10.xml><?xml version="1.0" encoding="utf-8"?>
<p:tagLst xmlns:a="http://schemas.openxmlformats.org/drawingml/2006/main" xmlns:r="http://schemas.openxmlformats.org/officeDocument/2006/relationships" xmlns:p="http://schemas.openxmlformats.org/presentationml/2006/main">
  <p:tag name="MH" val="20151107100057"/>
  <p:tag name="MH_LIBRARY" val="GRAPHIC"/>
  <p:tag name="MH_TYPE" val="Other"/>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1107100057"/>
  <p:tag name="MH_LIBRARY" val="GRAPHIC"/>
  <p:tag name="MH_TYPE" val="Other"/>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51107100057"/>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51107100057"/>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1107100057"/>
  <p:tag name="MH_LIBRARY" val="GRAPHIC"/>
  <p:tag name="MH_TYPE" val="SubTitle"/>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51107100057"/>
  <p:tag name="MH_LIBRARY" val="GRAPHIC"/>
  <p:tag name="MH_TYPE" val="SubTitle"/>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51107100057"/>
  <p:tag name="MH_LIBRARY" val="GRAPHIC"/>
  <p:tag name="MH_TYPE" val="SubTitle"/>
  <p:tag name="MH_ORDER" val="3"/>
</p:tagLst>
</file>

<file path=ppt/tags/tag17.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AUTOCOLOR" val="TRUE"/>
  <p:tag name="MH_TYPE" val="CONTENTS"/>
  <p:tag name="ID" val="547136"/>
</p:tagLst>
</file>

<file path=ppt/tags/tag18.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OTHERS"/>
  <p:tag name="ID" val="547136"/>
</p:tagLst>
</file>

<file path=ppt/tags/tag19.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ENTRY"/>
  <p:tag name="ID" val="547136"/>
  <p:tag name="MH_ORDER" val="1"/>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NUMBER"/>
  <p:tag name="ID" val="547136"/>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ENTRY"/>
  <p:tag name="ID" val="547136"/>
  <p:tag name="MH_ORDER" val="2"/>
</p:tagLst>
</file>

<file path=ppt/tags/tag22.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NUMBER"/>
  <p:tag name="ID" val="547136"/>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ENTRY"/>
  <p:tag name="ID" val="547136"/>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NUMBER"/>
  <p:tag name="ID" val="547136"/>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OTHERS"/>
  <p:tag name="ID" val="547136"/>
</p:tagLst>
</file>

<file path=ppt/tags/tag26.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OTHERS"/>
  <p:tag name="ID" val="547136"/>
</p:tagLst>
</file>

<file path=ppt/tags/tag27.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AUTOCOLOR" val="TRUE"/>
  <p:tag name="MH_TYPE" val="CONTENTS"/>
  <p:tag name="ID" val="547136"/>
</p:tagLst>
</file>

<file path=ppt/tags/tag28.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OTHERS"/>
  <p:tag name="ID" val="547136"/>
</p:tagLst>
</file>

<file path=ppt/tags/tag29.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ENTRY"/>
  <p:tag name="ID" val="547136"/>
  <p:tag name="MH_ORDER" val="1"/>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30.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NUMBER"/>
  <p:tag name="ID" val="547136"/>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ENTRY"/>
  <p:tag name="ID" val="547136"/>
  <p:tag name="MH_ORDER" val="2"/>
</p:tagLst>
</file>

<file path=ppt/tags/tag32.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NUMBER"/>
  <p:tag name="ID" val="547136"/>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ENTRY"/>
  <p:tag name="ID" val="547136"/>
  <p:tag name="MH_ORDER" val="3"/>
</p:tagLst>
</file>

<file path=ppt/tags/tag34.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NUMBER"/>
  <p:tag name="ID" val="547136"/>
  <p:tag name="MH_ORDER" val="3"/>
</p:tagLst>
</file>

<file path=ppt/tags/tag35.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OTHERS"/>
  <p:tag name="ID" val="547136"/>
</p:tagLst>
</file>

<file path=ppt/tags/tag36.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OTHERS"/>
  <p:tag name="ID" val="547136"/>
</p:tagLst>
</file>

<file path=ppt/tags/tag37.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AUTOCOLOR" val="TRUE"/>
  <p:tag name="MH_TYPE" val="CONTENTS"/>
  <p:tag name="ID" val="547136"/>
</p:tagLst>
</file>

<file path=ppt/tags/tag38.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AUTOCOLOR" val="TRUE"/>
  <p:tag name="MH_TYPE" val="CONTENTS"/>
  <p:tag name="ID" val="547136"/>
</p:tagLst>
</file>

<file path=ppt/tags/tag39.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AUTOCOLOR" val="TRUE"/>
  <p:tag name="MH_TYPE" val="CONTENTS"/>
  <p:tag name="ID" val="547136"/>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40.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OTHERS"/>
  <p:tag name="ID" val="547136"/>
</p:tagLst>
</file>

<file path=ppt/tags/tag41.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ENTRY"/>
  <p:tag name="ID" val="547136"/>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NUMBER"/>
  <p:tag name="ID" val="547136"/>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ENTRY"/>
  <p:tag name="ID" val="547136"/>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NUMBER"/>
  <p:tag name="ID" val="547136"/>
  <p:tag name="MH_ORDER" val="2"/>
</p:tagLst>
</file>

<file path=ppt/tags/tag45.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ENTRY"/>
  <p:tag name="ID" val="547136"/>
  <p:tag name="MH_ORDER" val="3"/>
</p:tagLst>
</file>

<file path=ppt/tags/tag46.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NUMBER"/>
  <p:tag name="ID" val="547136"/>
  <p:tag name="MH_ORDER" val="3"/>
</p:tagLst>
</file>

<file path=ppt/tags/tag47.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OTHERS"/>
  <p:tag name="ID" val="547136"/>
</p:tagLst>
</file>

<file path=ppt/tags/tag48.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OTHERS"/>
  <p:tag name="ID" val="547136"/>
</p:tagLst>
</file>

<file path=ppt/tags/tag49.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AUTOCOLOR" val="TRUE"/>
  <p:tag name="MH_TYPE" val="CONTENTS"/>
  <p:tag name="ID" val="547136"/>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50.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OTHERS"/>
  <p:tag name="ID" val="547136"/>
</p:tagLst>
</file>

<file path=ppt/tags/tag51.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ENTRY"/>
  <p:tag name="ID" val="547136"/>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NUMBER"/>
  <p:tag name="ID" val="547136"/>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ENTRY"/>
  <p:tag name="ID" val="547136"/>
  <p:tag name="MH_ORDER" val="2"/>
</p:tagLst>
</file>

<file path=ppt/tags/tag54.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NUMBER"/>
  <p:tag name="ID" val="547136"/>
  <p:tag name="MH_ORDER" val="2"/>
</p:tagLst>
</file>

<file path=ppt/tags/tag55.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ENTRY"/>
  <p:tag name="ID" val="547136"/>
  <p:tag name="MH_ORDER" val="3"/>
</p:tagLst>
</file>

<file path=ppt/tags/tag56.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NUMBER"/>
  <p:tag name="ID" val="547136"/>
  <p:tag name="MH_ORDER" val="3"/>
</p:tagLst>
</file>

<file path=ppt/tags/tag57.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OTHERS"/>
  <p:tag name="ID" val="547136"/>
</p:tagLst>
</file>

<file path=ppt/tags/tag58.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OTHERS"/>
  <p:tag name="ID" val="547136"/>
</p:tagLst>
</file>

<file path=ppt/tags/tag59.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AUTOCOLOR" val="TRUE"/>
  <p:tag name="MH_TYPE" val="CONTENTS"/>
  <p:tag name="ID" val="547136"/>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60.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OTHERS"/>
  <p:tag name="ID" val="547136"/>
</p:tagLst>
</file>

<file path=ppt/tags/tag61.xml><?xml version="1.0" encoding="utf-8"?>
<p:tagLst xmlns:a="http://schemas.openxmlformats.org/drawingml/2006/main" xmlns:r="http://schemas.openxmlformats.org/officeDocument/2006/relationships" xmlns:p="http://schemas.openxmlformats.org/presentationml/2006/main">
  <p:tag name="MH" val="20180823162655"/>
  <p:tag name="MH_LIBRARY" val="CONTENTS"/>
  <p:tag name="MH_TYPE" val="OTHERS"/>
  <p:tag name="ID" val="547136"/>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MH" val="20151107100057"/>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107100057"/>
  <p:tag name="MH_LIBRARY" val="GRAPHIC"/>
  <p:tag name="MH_TYPE" val="Other"/>
  <p:tag name="MH_ORDER"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598</TotalTime>
  <Words>8762</Words>
  <Application>Microsoft Office PowerPoint</Application>
  <PresentationFormat>全屏显示(16:9)</PresentationFormat>
  <Paragraphs>320</Paragraphs>
  <Slides>58</Slides>
  <Notes>4</Notes>
  <HiddenSlides>0</HiddenSlides>
  <MMClips>1</MMClips>
  <ScaleCrop>false</ScaleCrop>
  <HeadingPairs>
    <vt:vector size="4" baseType="variant">
      <vt:variant>
        <vt:lpstr>主题</vt:lpstr>
      </vt:variant>
      <vt:variant>
        <vt:i4>5</vt:i4>
      </vt:variant>
      <vt:variant>
        <vt:lpstr>幻灯片标题</vt:lpstr>
      </vt:variant>
      <vt:variant>
        <vt:i4>58</vt:i4>
      </vt:variant>
    </vt:vector>
  </HeadingPairs>
  <TitlesOfParts>
    <vt:vector size="63" baseType="lpstr">
      <vt:lpstr>Office 主题</vt:lpstr>
      <vt:lpstr>自定义设计方案</vt:lpstr>
      <vt:lpstr>Office 主题​​</vt:lpstr>
      <vt:lpstr>1_Office 主题​​</vt: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指导新形势下党的宣传思想工作纲领性文献</vt:lpstr>
      <vt:lpstr>幻灯片 25</vt:lpstr>
      <vt:lpstr>幻灯片 26</vt:lpstr>
      <vt:lpstr>幻灯片 27</vt:lpstr>
      <vt:lpstr>幻灯片 28</vt:lpstr>
      <vt:lpstr>幻灯片 29</vt:lpstr>
      <vt:lpstr>幻灯片 30</vt:lpstr>
      <vt:lpstr>        习近平总书记强调，完成新形势下宣传思想工作的使命任务，必须以新时代中国特色社会主义思想和党的十九大精神为指导，增强“四个意识”、坚定“四个自信”，自觉承担起举旗帜、聚民心、育新人、兴文化、展形象的使命任务，坚持正确政治方向，在基础性、战略性工作上下功夫，在关键处、要害处下功夫，在工作质量和水平上下功夫，推动宣传思想工作不断强起来，促进全体人民在理想信念、价值理念、道德观念上紧紧团结在一起，为服务党和国家事业全局作出更大贡献。</vt:lpstr>
      <vt:lpstr>（一） “九个坚持”：做好宣传思想工作的根本遵循</vt:lpstr>
      <vt:lpstr>幻灯片 33</vt:lpstr>
      <vt:lpstr>（二）“一个中心环节”：统一思想、凝聚力量</vt:lpstr>
      <vt:lpstr>（三）”五项使命任务”：举旗帜、聚民心、育新人、兴文化、展形象</vt:lpstr>
      <vt:lpstr>（四）”一个战略任务”和“一项重要职责”</vt:lpstr>
      <vt:lpstr>幻灯片 37</vt:lpstr>
      <vt:lpstr>幻灯片 38</vt:lpstr>
      <vt:lpstr>幻灯片 39</vt:lpstr>
      <vt:lpstr>幻灯片 40</vt:lpstr>
      <vt:lpstr>（一）压实压紧各级党委（党组）责任，做到三个“不”</vt:lpstr>
      <vt:lpstr>（二）宣传思想干部要做到三个“新”、四个“力”</vt:lpstr>
      <vt:lpstr>    波涛蓄势，起于涓滴；事业兴衰，在于人心。我们要以习近平总书记关于宣传思想工作的重要思想为指导，在开拓创新中凝聚人心、鼓舞士气，在实践中彰显党的思想宣传生机活力，巩固全党全国人民团结奋斗的共同思想基础，为实现“两个一百年”奋斗目标和中华民族伟大复兴的中国梦提供强大保障。</vt:lpstr>
      <vt:lpstr>《县以上党和国家机关党员领导干部民主生活会若干规定》专题学习</vt:lpstr>
      <vt:lpstr>幻灯片 45</vt:lpstr>
      <vt:lpstr>一、充分认识开展专题学习的重要意义</vt:lpstr>
      <vt:lpstr>二、准确把握专题学习的主要内容</vt:lpstr>
      <vt:lpstr>1、准确把握总体要求</vt:lpstr>
      <vt:lpstr>1、准确把握总体要求</vt:lpstr>
      <vt:lpstr>幻灯片 50</vt:lpstr>
      <vt:lpstr>幻灯片 51</vt:lpstr>
      <vt:lpstr>幻灯片 52</vt:lpstr>
      <vt:lpstr>4、准确把握督导要求</vt:lpstr>
      <vt:lpstr>5、准确把握责任追究办法</vt:lpstr>
      <vt:lpstr>    各级领导班子要通过党委（总支、支部）会、中心组理论学习会等方式，各下属党支部要采取“三会一课”、主题党日等方式，对《若干规定》进行一次专题学习。党委（党总支、党支部）书记要带动学，带头研读原文，带头解读精神，带头开展研讨，示范引领班子成员扎实开展专题学习。党员领导干部要深入学，在参加集中学习的同时抓好个人自学，联系自身实际，深研细读、学深悟透，确保《若干规定》要求入脑入心、融会贯通。   </vt:lpstr>
      <vt:lpstr>    各直属党组织要把抓好《若干规定》专题学习作为一项重要任务，精心组织、周密安排，一级抓一级、层层抓落实。党委（党总支、党支部）书记要严格履行第一责任人职责，专门研究部署，专题学习研讨，确保学习活动有力有序有效进行。组织人事部将学习贯彻《若干规定》情况纳入党建述职评议考核的重要内容，会同纪委办公室适时开展督促检查。</vt:lpstr>
      <vt:lpstr>幻灯片 57</vt:lpstr>
      <vt:lpstr>幻灯片 58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73</cp:revision>
  <dcterms:created xsi:type="dcterms:W3CDTF">2018-07-06T08:09:21Z</dcterms:created>
  <dcterms:modified xsi:type="dcterms:W3CDTF">2018-08-31T00:36:31Z</dcterms:modified>
</cp:coreProperties>
</file>